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2"/>
  </p:notesMasterIdLst>
  <p:sldIdLst>
    <p:sldId id="840" r:id="rId3"/>
    <p:sldId id="839" r:id="rId4"/>
    <p:sldId id="317" r:id="rId5"/>
    <p:sldId id="319" r:id="rId6"/>
    <p:sldId id="329" r:id="rId7"/>
    <p:sldId id="327" r:id="rId8"/>
    <p:sldId id="845" r:id="rId9"/>
    <p:sldId id="296" r:id="rId10"/>
    <p:sldId id="846" r:id="rId11"/>
    <p:sldId id="257" r:id="rId12"/>
    <p:sldId id="838" r:id="rId13"/>
    <p:sldId id="398" r:id="rId14"/>
    <p:sldId id="847" r:id="rId15"/>
    <p:sldId id="335" r:id="rId16"/>
    <p:sldId id="723" r:id="rId17"/>
    <p:sldId id="843" r:id="rId18"/>
    <p:sldId id="310" r:id="rId19"/>
    <p:sldId id="524" r:id="rId20"/>
    <p:sldId id="762" r:id="rId21"/>
    <p:sldId id="343" r:id="rId22"/>
    <p:sldId id="345" r:id="rId23"/>
    <p:sldId id="760" r:id="rId24"/>
    <p:sldId id="718" r:id="rId25"/>
    <p:sldId id="256" r:id="rId26"/>
    <p:sldId id="551" r:id="rId27"/>
    <p:sldId id="522" r:id="rId28"/>
    <p:sldId id="347" r:id="rId29"/>
    <p:sldId id="553" r:id="rId30"/>
    <p:sldId id="348" r:id="rId31"/>
  </p:sldIdLst>
  <p:sldSz cx="9144000" cy="6858000" type="screen4x3"/>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24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589C"/>
    <a:srgbClr val="CAAC2E"/>
    <a:srgbClr val="3F7FC5"/>
    <a:srgbClr val="D42D12"/>
    <a:srgbClr val="B9B9B9"/>
    <a:srgbClr val="003E6E"/>
    <a:srgbClr val="515151"/>
    <a:srgbClr val="A5A5A5"/>
    <a:srgbClr val="007E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7" autoAdjust="0"/>
    <p:restoredTop sz="90219" autoAdjust="0"/>
  </p:normalViewPr>
  <p:slideViewPr>
    <p:cSldViewPr showGuides="1">
      <p:cViewPr>
        <p:scale>
          <a:sx n="109" d="100"/>
          <a:sy n="109" d="100"/>
        </p:scale>
        <p:origin x="784" y="-192"/>
      </p:cViewPr>
      <p:guideLst>
        <p:guide orient="horz" pos="2160"/>
        <p:guide pos="3243"/>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65D6F80-598F-4BC8-A111-FD6E8336C7FE}" type="datetimeFigureOut">
              <a:rPr lang="de-DE" smtClean="0"/>
              <a:t>20.06.19</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BE12B1B5-0490-47C0-84DB-8DBA8BCA5DD6}" type="slidenum">
              <a:rPr lang="de-DE" smtClean="0"/>
              <a:t>‹#›</a:t>
            </a:fld>
            <a:endParaRPr lang="de-DE"/>
          </a:p>
        </p:txBody>
      </p:sp>
    </p:spTree>
    <p:extLst>
      <p:ext uri="{BB962C8B-B14F-4D97-AF65-F5344CB8AC3E}">
        <p14:creationId xmlns:p14="http://schemas.microsoft.com/office/powerpoint/2010/main" val="515943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sz="1200" kern="1200" dirty="0">
                <a:solidFill>
                  <a:schemeClr val="tx1"/>
                </a:solidFill>
                <a:effectLst/>
                <a:latin typeface="+mn-lt"/>
                <a:ea typeface="+mn-ea"/>
                <a:cs typeface="+mn-cs"/>
              </a:rPr>
              <a:t>Unequivocal climate warming, that AR5 assessed as extremely likely2 attributable to human-induced</a:t>
            </a:r>
          </a:p>
          <a:p>
            <a:r>
              <a:rPr lang="en" sz="1200" kern="1200" dirty="0">
                <a:solidFill>
                  <a:schemeClr val="tx1"/>
                </a:solidFill>
                <a:effectLst/>
                <a:latin typeface="+mn-lt"/>
                <a:ea typeface="+mn-ea"/>
                <a:cs typeface="+mn-cs"/>
              </a:rPr>
              <a:t>28 greenhouse gas emissions, has so far resulted in global average warming of 1°C ± 0.2°C since the pre29</a:t>
            </a:r>
          </a:p>
          <a:p>
            <a:r>
              <a:rPr lang="en" sz="1200" kern="1200" dirty="0">
                <a:solidFill>
                  <a:schemeClr val="tx1"/>
                </a:solidFill>
                <a:effectLst/>
                <a:latin typeface="+mn-lt"/>
                <a:ea typeface="+mn-ea"/>
                <a:cs typeface="+mn-cs"/>
              </a:rPr>
              <a:t>industrial (likely) and been accompanied by ongoing and accelerating changes in the ocean and</a:t>
            </a:r>
          </a:p>
          <a:p>
            <a:r>
              <a:rPr lang="en" sz="1200" kern="1200" dirty="0">
                <a:solidFill>
                  <a:schemeClr val="tx1"/>
                </a:solidFill>
                <a:effectLst/>
                <a:latin typeface="+mn-lt"/>
                <a:ea typeface="+mn-ea"/>
                <a:cs typeface="+mn-cs"/>
              </a:rPr>
              <a:t>30 cryosphere. The IPCC has assessed knowledge on climate change and its impacts since 1988. Many</a:t>
            </a:r>
          </a:p>
          <a:p>
            <a:r>
              <a:rPr lang="en" sz="1200" kern="1200" dirty="0">
                <a:solidFill>
                  <a:schemeClr val="tx1"/>
                </a:solidFill>
                <a:effectLst/>
                <a:latin typeface="+mn-lt"/>
                <a:ea typeface="+mn-ea"/>
                <a:cs typeface="+mn-cs"/>
              </a:rPr>
              <a:t>31 projections of earlier assessments have since been confirmed, or continue to develop at the upper, more</a:t>
            </a:r>
          </a:p>
          <a:p>
            <a:r>
              <a:rPr lang="en" sz="1200" kern="1200" dirty="0">
                <a:solidFill>
                  <a:schemeClr val="tx1"/>
                </a:solidFill>
                <a:effectLst/>
                <a:latin typeface="+mn-lt"/>
                <a:ea typeface="+mn-ea"/>
                <a:cs typeface="+mn-cs"/>
              </a:rPr>
              <a:t>32 extreme end of past projections.</a:t>
            </a:r>
          </a:p>
          <a:p>
            <a:endParaRPr lang="de-DE" dirty="0"/>
          </a:p>
        </p:txBody>
      </p:sp>
      <p:sp>
        <p:nvSpPr>
          <p:cNvPr id="4" name="Slide Number Placeholder 3"/>
          <p:cNvSpPr>
            <a:spLocks noGrp="1"/>
          </p:cNvSpPr>
          <p:nvPr>
            <p:ph type="sldNum" sz="quarter" idx="5"/>
          </p:nvPr>
        </p:nvSpPr>
        <p:spPr/>
        <p:txBody>
          <a:bodyPr/>
          <a:lstStyle/>
          <a:p>
            <a:fld id="{BE12B1B5-0490-47C0-84DB-8DBA8BCA5DD6}" type="slidenum">
              <a:rPr lang="de-DE" smtClean="0"/>
              <a:t>3</a:t>
            </a:fld>
            <a:endParaRPr lang="de-DE"/>
          </a:p>
        </p:txBody>
      </p:sp>
    </p:spTree>
    <p:extLst>
      <p:ext uri="{BB962C8B-B14F-4D97-AF65-F5344CB8AC3E}">
        <p14:creationId xmlns:p14="http://schemas.microsoft.com/office/powerpoint/2010/main" val="42830350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7688"/>
            <a:ext cx="3659188" cy="27447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A96CF3-FF14-413A-A6F6-1451B2B663D0}" type="slidenum">
              <a:rPr lang="en-GB" smtClean="0"/>
              <a:t>25</a:t>
            </a:fld>
            <a:endParaRPr lang="en-GB" dirty="0"/>
          </a:p>
        </p:txBody>
      </p:sp>
    </p:spTree>
    <p:extLst>
      <p:ext uri="{BB962C8B-B14F-4D97-AF65-F5344CB8AC3E}">
        <p14:creationId xmlns:p14="http://schemas.microsoft.com/office/powerpoint/2010/main" val="2955240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7688"/>
            <a:ext cx="3659188" cy="27447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A96CF3-FF14-413A-A6F6-1451B2B663D0}" type="slidenum">
              <a:rPr lang="en-GB" smtClean="0"/>
              <a:t>26</a:t>
            </a:fld>
            <a:endParaRPr lang="en-GB" dirty="0"/>
          </a:p>
        </p:txBody>
      </p:sp>
    </p:spTree>
    <p:extLst>
      <p:ext uri="{BB962C8B-B14F-4D97-AF65-F5344CB8AC3E}">
        <p14:creationId xmlns:p14="http://schemas.microsoft.com/office/powerpoint/2010/main" val="1778268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12B1B5-0490-47C0-84DB-8DBA8BCA5DD6}" type="slidenum">
              <a:rPr lang="de-DE" smtClean="0"/>
              <a:t>28</a:t>
            </a:fld>
            <a:endParaRPr lang="de-DE"/>
          </a:p>
        </p:txBody>
      </p:sp>
    </p:spTree>
    <p:extLst>
      <p:ext uri="{BB962C8B-B14F-4D97-AF65-F5344CB8AC3E}">
        <p14:creationId xmlns:p14="http://schemas.microsoft.com/office/powerpoint/2010/main" val="2424278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E12B1B5-0490-47C0-84DB-8DBA8BCA5DD6}" type="slidenum">
              <a:rPr lang="de-DE" smtClean="0"/>
              <a:t>4</a:t>
            </a:fld>
            <a:endParaRPr lang="de-DE"/>
          </a:p>
        </p:txBody>
      </p:sp>
    </p:spTree>
    <p:extLst>
      <p:ext uri="{BB962C8B-B14F-4D97-AF65-F5344CB8AC3E}">
        <p14:creationId xmlns:p14="http://schemas.microsoft.com/office/powerpoint/2010/main" val="1929136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p:cNvSpPr>
            <a:spLocks noGrp="1" noRot="1" noChangeAspect="1" noTextEdit="1"/>
          </p:cNvSpPr>
          <p:nvPr>
            <p:ph type="sldImg"/>
          </p:nvPr>
        </p:nvSpPr>
        <p:spPr bwMode="auto">
          <a:noFill/>
          <a:ln>
            <a:solidFill>
              <a:srgbClr val="000000"/>
            </a:solidFill>
            <a:miter lim="800000"/>
            <a:headEnd/>
            <a:tailEnd/>
          </a:ln>
        </p:spPr>
      </p:sp>
      <p:sp>
        <p:nvSpPr>
          <p:cNvPr id="16387" name="Notizenplatzhalter 2"/>
          <p:cNvSpPr>
            <a:spLocks noGrp="1"/>
          </p:cNvSpPr>
          <p:nvPr>
            <p:ph type="body" idx="1"/>
          </p:nvPr>
        </p:nvSpPr>
        <p:spPr bwMode="auto">
          <a:noFill/>
        </p:spPr>
        <p:txBody>
          <a:bodyPr/>
          <a:lstStyle/>
          <a:p>
            <a:r>
              <a:rPr lang="de-DE" dirty="0"/>
              <a:t>Zum</a:t>
            </a:r>
            <a:r>
              <a:rPr lang="de-DE" baseline="0" dirty="0"/>
              <a:t> Teil wurde Kohlenstoff über Jahrzehntausende aus der Atmosphäre im akritschen Permafrost eingelagert und bestens konserviert – Torflagen, Paläoböden aber auch sehr gut erhaltene Überreste der Mammutfauna sind Zeugen die die Funktion der „Kühltruhe“ der Erde als langfristige Kohlenstoffsenke von globaler Bedeutung belegen. Im Permafrost steckt mehr Kohlenstoff als in unserer Atmsophäre und der gesamten lebenden Vegetation auf der Erde zusammengenommen. Mit dem Klimawandel taut dieser zum Teil sehr alte Kohlenstoffpool verstärkt und erstmalig. Es kommt zu einem positiven und sich selbst verstärkenden Rückkopplungsprozess aus Permafrost-Tauen, Freisetzen von Kohlenstoff, Mikrobiellem Umsatz in Treibhausgase, zusätzlicher Erwärmung der Atmosphäre, und damit weiter verstärktem Tauen des Permafrost.</a:t>
            </a:r>
            <a:endParaRPr lang="de-DE" dirty="0"/>
          </a:p>
        </p:txBody>
      </p:sp>
      <p:sp>
        <p:nvSpPr>
          <p:cNvPr id="16388" name="Foliennummernplatzhalter 3"/>
          <p:cNvSpPr>
            <a:spLocks noGrp="1"/>
          </p:cNvSpPr>
          <p:nvPr>
            <p:ph type="sldNum" sz="quarter" idx="5"/>
          </p:nvPr>
        </p:nvSpPr>
        <p:spPr bwMode="auto">
          <a:noFill/>
          <a:ln>
            <a:miter lim="800000"/>
            <a:headEnd/>
            <a:tailEnd/>
          </a:ln>
        </p:spPr>
        <p:txBody>
          <a:bodyPr/>
          <a:lstStyle/>
          <a:p>
            <a:fld id="{04B3702B-0E3E-4CE6-81EF-39A94457AED7}" type="slidenum">
              <a:rPr lang="de-DE" smtClean="0">
                <a:latin typeface="Calibri" pitchFamily="34" charset="0"/>
              </a:rPr>
              <a:pPr/>
              <a:t>10</a:t>
            </a:fld>
            <a:endParaRPr lang="de-DE">
              <a:latin typeface="Calibri" pitchFamily="34" charset="0"/>
            </a:endParaRPr>
          </a:p>
        </p:txBody>
      </p:sp>
    </p:spTree>
    <p:extLst>
      <p:ext uri="{BB962C8B-B14F-4D97-AF65-F5344CB8AC3E}">
        <p14:creationId xmlns:p14="http://schemas.microsoft.com/office/powerpoint/2010/main" val="3893970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err="1"/>
              <a:t>What</a:t>
            </a:r>
            <a:r>
              <a:rPr lang="de-DE" u="sng" dirty="0"/>
              <a:t> </a:t>
            </a:r>
            <a:r>
              <a:rPr lang="de-DE" u="sng" dirty="0" err="1"/>
              <a:t>happens</a:t>
            </a:r>
            <a:r>
              <a:rPr lang="de-DE" u="sng" dirty="0"/>
              <a:t> in </a:t>
            </a:r>
            <a:r>
              <a:rPr lang="de-DE" u="sng" dirty="0" err="1"/>
              <a:t>the</a:t>
            </a:r>
            <a:r>
              <a:rPr lang="de-DE" u="sng" dirty="0"/>
              <a:t> </a:t>
            </a:r>
            <a:r>
              <a:rPr lang="de-DE" u="sng" dirty="0" err="1"/>
              <a:t>Arctic</a:t>
            </a:r>
            <a:r>
              <a:rPr lang="de-DE" u="sng" dirty="0"/>
              <a:t> </a:t>
            </a:r>
            <a:r>
              <a:rPr lang="de-DE" u="sng" dirty="0" err="1"/>
              <a:t>does</a:t>
            </a:r>
            <a:r>
              <a:rPr lang="de-DE" u="sng" dirty="0"/>
              <a:t> not </a:t>
            </a:r>
            <a:r>
              <a:rPr lang="de-DE" u="sng" dirty="0" err="1"/>
              <a:t>stay</a:t>
            </a:r>
            <a:r>
              <a:rPr lang="de-DE" u="sng" dirty="0"/>
              <a:t> in </a:t>
            </a:r>
            <a:r>
              <a:rPr lang="de-DE" u="sng" dirty="0" err="1"/>
              <a:t>the</a:t>
            </a:r>
            <a:r>
              <a:rPr lang="de-DE" u="sng" dirty="0"/>
              <a:t> </a:t>
            </a:r>
            <a:r>
              <a:rPr lang="de-DE" u="sng" dirty="0" err="1"/>
              <a:t>Arctic</a:t>
            </a:r>
            <a:r>
              <a:rPr lang="de-DE" dirty="0"/>
              <a:t>. </a:t>
            </a:r>
          </a:p>
          <a:p>
            <a:endParaRPr lang="de-DE" dirty="0"/>
          </a:p>
          <a:p>
            <a:r>
              <a:rPr lang="de-DE" dirty="0"/>
              <a:t>The strong </a:t>
            </a:r>
            <a:r>
              <a:rPr lang="de-DE" dirty="0" err="1"/>
              <a:t>warming</a:t>
            </a:r>
            <a:r>
              <a:rPr lang="de-DE" dirty="0"/>
              <a:t> </a:t>
            </a:r>
            <a:r>
              <a:rPr lang="de-DE" dirty="0" err="1"/>
              <a:t>of</a:t>
            </a:r>
            <a:r>
              <a:rPr lang="de-DE" dirty="0"/>
              <a:t> </a:t>
            </a:r>
            <a:r>
              <a:rPr lang="de-DE" dirty="0" err="1"/>
              <a:t>the</a:t>
            </a:r>
            <a:r>
              <a:rPr lang="de-DE" dirty="0"/>
              <a:t> </a:t>
            </a:r>
            <a:r>
              <a:rPr lang="de-DE" dirty="0" err="1"/>
              <a:t>Arctic</a:t>
            </a:r>
            <a:r>
              <a:rPr lang="de-DE" baseline="0" dirty="0"/>
              <a:t> </a:t>
            </a:r>
            <a:r>
              <a:rPr lang="de-DE" u="sng" baseline="0" dirty="0" err="1"/>
              <a:t>reduces</a:t>
            </a:r>
            <a:r>
              <a:rPr lang="de-DE" u="sng" baseline="0" dirty="0"/>
              <a:t> </a:t>
            </a:r>
            <a:r>
              <a:rPr lang="de-DE" u="sng" baseline="0" dirty="0" err="1"/>
              <a:t>the</a:t>
            </a:r>
            <a:r>
              <a:rPr lang="de-DE" u="sng" baseline="0" dirty="0"/>
              <a:t> </a:t>
            </a:r>
            <a:r>
              <a:rPr lang="de-DE" u="sng" baseline="0" dirty="0" err="1"/>
              <a:t>temperature</a:t>
            </a:r>
            <a:r>
              <a:rPr lang="de-DE" u="sng" baseline="0" dirty="0"/>
              <a:t> </a:t>
            </a:r>
            <a:r>
              <a:rPr lang="de-DE" u="sng" baseline="0" dirty="0" err="1"/>
              <a:t>contrast</a:t>
            </a:r>
            <a:r>
              <a:rPr lang="de-DE" baseline="0" dirty="0"/>
              <a:t> </a:t>
            </a:r>
            <a:r>
              <a:rPr lang="de-DE" baseline="0" dirty="0" err="1"/>
              <a:t>between</a:t>
            </a:r>
            <a:r>
              <a:rPr lang="de-DE" baseline="0" dirty="0"/>
              <a:t> high </a:t>
            </a:r>
            <a:r>
              <a:rPr lang="de-DE" baseline="0" dirty="0" err="1"/>
              <a:t>and</a:t>
            </a:r>
            <a:r>
              <a:rPr lang="de-DE" baseline="0" dirty="0"/>
              <a:t> </a:t>
            </a:r>
            <a:r>
              <a:rPr lang="de-DE" baseline="0" dirty="0" err="1"/>
              <a:t>mid</a:t>
            </a:r>
            <a:r>
              <a:rPr lang="de-DE" baseline="0" dirty="0"/>
              <a:t> </a:t>
            </a:r>
            <a:r>
              <a:rPr lang="de-DE" baseline="0" dirty="0" err="1"/>
              <a:t>latitudes</a:t>
            </a:r>
            <a:r>
              <a:rPr lang="de-DE" baseline="0" dirty="0"/>
              <a:t>. This </a:t>
            </a:r>
            <a:r>
              <a:rPr lang="de-DE" baseline="0" dirty="0" err="1"/>
              <a:t>contrast</a:t>
            </a:r>
            <a:r>
              <a:rPr lang="de-DE" baseline="0" dirty="0"/>
              <a:t> </a:t>
            </a:r>
            <a:r>
              <a:rPr lang="de-DE" baseline="0" dirty="0" err="1"/>
              <a:t>is</a:t>
            </a:r>
            <a:r>
              <a:rPr lang="de-DE" baseline="0" dirty="0"/>
              <a:t> </a:t>
            </a:r>
            <a:r>
              <a:rPr lang="de-DE" baseline="0" dirty="0" err="1"/>
              <a:t>the</a:t>
            </a:r>
            <a:r>
              <a:rPr lang="de-DE" baseline="0" dirty="0"/>
              <a:t> </a:t>
            </a:r>
            <a:r>
              <a:rPr lang="de-DE" u="sng" baseline="0" dirty="0" err="1"/>
              <a:t>engine</a:t>
            </a:r>
            <a:r>
              <a:rPr lang="de-DE" u="sng" baseline="0" dirty="0"/>
              <a:t> </a:t>
            </a:r>
            <a:r>
              <a:rPr lang="de-DE" u="sng" baseline="0" dirty="0" err="1"/>
              <a:t>for</a:t>
            </a:r>
            <a:r>
              <a:rPr lang="de-DE" u="sng" baseline="0" dirty="0"/>
              <a:t> </a:t>
            </a:r>
            <a:r>
              <a:rPr lang="de-DE" u="sng" baseline="0" dirty="0" err="1"/>
              <a:t>the</a:t>
            </a:r>
            <a:r>
              <a:rPr lang="de-DE" u="sng" baseline="0" dirty="0"/>
              <a:t> </a:t>
            </a:r>
            <a:r>
              <a:rPr lang="de-DE" u="sng" baseline="0" dirty="0" err="1"/>
              <a:t>main</a:t>
            </a:r>
            <a:r>
              <a:rPr lang="de-DE" u="sng" baseline="0" dirty="0"/>
              <a:t> </a:t>
            </a:r>
            <a:r>
              <a:rPr lang="de-DE" u="sng" baseline="0" dirty="0" err="1"/>
              <a:t>atmospheric</a:t>
            </a:r>
            <a:r>
              <a:rPr lang="de-DE" u="sng" baseline="0" dirty="0"/>
              <a:t> </a:t>
            </a:r>
            <a:r>
              <a:rPr lang="de-DE" u="sng" baseline="0" dirty="0" err="1"/>
              <a:t>circulation</a:t>
            </a:r>
            <a:r>
              <a:rPr lang="de-DE" u="sng" baseline="0" dirty="0"/>
              <a:t> </a:t>
            </a:r>
            <a:r>
              <a:rPr lang="de-DE" u="sng" baseline="0" dirty="0" err="1"/>
              <a:t>pattern</a:t>
            </a:r>
            <a:r>
              <a:rPr lang="de-DE" baseline="0" dirty="0"/>
              <a:t> </a:t>
            </a:r>
            <a:r>
              <a:rPr lang="de-DE" baseline="0" dirty="0" err="1"/>
              <a:t>of</a:t>
            </a:r>
            <a:r>
              <a:rPr lang="de-DE" baseline="0" dirty="0"/>
              <a:t> </a:t>
            </a:r>
            <a:r>
              <a:rPr lang="de-DE" baseline="0" dirty="0" err="1"/>
              <a:t>the</a:t>
            </a:r>
            <a:r>
              <a:rPr lang="de-DE" baseline="0" dirty="0"/>
              <a:t> northern </a:t>
            </a:r>
            <a:r>
              <a:rPr lang="de-DE" baseline="0" dirty="0" err="1"/>
              <a:t>hemisphere</a:t>
            </a:r>
            <a:r>
              <a:rPr lang="de-DE" baseline="0" dirty="0"/>
              <a:t>, </a:t>
            </a:r>
            <a:r>
              <a:rPr lang="de-DE" u="sng" baseline="0" dirty="0" err="1"/>
              <a:t>the</a:t>
            </a:r>
            <a:r>
              <a:rPr lang="de-DE" u="sng" baseline="0" dirty="0"/>
              <a:t> </a:t>
            </a:r>
            <a:r>
              <a:rPr lang="de-DE" u="sng" baseline="0" dirty="0" err="1"/>
              <a:t>jet</a:t>
            </a:r>
            <a:r>
              <a:rPr lang="de-DE" u="sng" baseline="0" dirty="0"/>
              <a:t> </a:t>
            </a:r>
            <a:r>
              <a:rPr lang="de-DE" u="sng" baseline="0" dirty="0" err="1"/>
              <a:t>stream</a:t>
            </a:r>
            <a:r>
              <a:rPr lang="de-DE" u="sng" baseline="0" dirty="0"/>
              <a:t>.</a:t>
            </a:r>
            <a:r>
              <a:rPr lang="de-DE" baseline="0" dirty="0"/>
              <a:t> </a:t>
            </a:r>
          </a:p>
          <a:p>
            <a:endParaRPr lang="de-DE" baseline="0" dirty="0"/>
          </a:p>
          <a:p>
            <a:r>
              <a:rPr lang="de-DE" baseline="0" dirty="0" err="1"/>
              <a:t>With</a:t>
            </a:r>
            <a:r>
              <a:rPr lang="de-DE" baseline="0" dirty="0"/>
              <a:t> </a:t>
            </a:r>
            <a:r>
              <a:rPr lang="de-DE" baseline="0" dirty="0" err="1"/>
              <a:t>the</a:t>
            </a:r>
            <a:r>
              <a:rPr lang="de-DE" baseline="0" dirty="0"/>
              <a:t> </a:t>
            </a:r>
            <a:r>
              <a:rPr lang="de-DE" u="sng" baseline="0" dirty="0" err="1"/>
              <a:t>engine</a:t>
            </a:r>
            <a:r>
              <a:rPr lang="de-DE" u="sng" baseline="0" dirty="0"/>
              <a:t> </a:t>
            </a:r>
            <a:r>
              <a:rPr lang="de-DE" u="sng" baseline="0" dirty="0" err="1"/>
              <a:t>starting</a:t>
            </a:r>
            <a:r>
              <a:rPr lang="de-DE" u="sng" baseline="0" dirty="0"/>
              <a:t> </a:t>
            </a:r>
            <a:r>
              <a:rPr lang="de-DE" u="sng" baseline="0" dirty="0" err="1"/>
              <a:t>to</a:t>
            </a:r>
            <a:r>
              <a:rPr lang="de-DE" u="sng" baseline="0" dirty="0"/>
              <a:t> </a:t>
            </a:r>
            <a:r>
              <a:rPr lang="de-DE" u="sng" baseline="0" dirty="0" err="1"/>
              <a:t>stutter</a:t>
            </a:r>
            <a:r>
              <a:rPr lang="de-DE" baseline="0" dirty="0"/>
              <a:t> </a:t>
            </a:r>
            <a:r>
              <a:rPr lang="de-DE" baseline="0" dirty="0" err="1"/>
              <a:t>the</a:t>
            </a:r>
            <a:r>
              <a:rPr lang="de-DE" baseline="0" dirty="0"/>
              <a:t> </a:t>
            </a:r>
            <a:r>
              <a:rPr lang="de-DE" u="sng" baseline="0" dirty="0" err="1"/>
              <a:t>jet</a:t>
            </a:r>
            <a:r>
              <a:rPr lang="de-DE" u="sng" baseline="0" dirty="0"/>
              <a:t> </a:t>
            </a:r>
            <a:r>
              <a:rPr lang="de-DE" u="sng" baseline="0" dirty="0" err="1"/>
              <a:t>stream</a:t>
            </a:r>
            <a:r>
              <a:rPr lang="de-DE" u="sng" baseline="0" dirty="0"/>
              <a:t> </a:t>
            </a:r>
            <a:r>
              <a:rPr lang="de-DE" u="sng" baseline="0" dirty="0" err="1"/>
              <a:t>becomes</a:t>
            </a:r>
            <a:r>
              <a:rPr lang="de-DE" u="sng" baseline="0" dirty="0"/>
              <a:t> </a:t>
            </a:r>
            <a:r>
              <a:rPr lang="de-DE" u="sng" baseline="0" dirty="0" err="1"/>
              <a:t>less</a:t>
            </a:r>
            <a:r>
              <a:rPr lang="de-DE" u="sng" baseline="0" dirty="0"/>
              <a:t> </a:t>
            </a:r>
            <a:r>
              <a:rPr lang="de-DE" u="sng" baseline="0" dirty="0" err="1"/>
              <a:t>stable</a:t>
            </a:r>
            <a:r>
              <a:rPr lang="de-DE" baseline="0" dirty="0"/>
              <a:t> </a:t>
            </a:r>
            <a:r>
              <a:rPr lang="de-DE" baseline="0" dirty="0" err="1"/>
              <a:t>and</a:t>
            </a:r>
            <a:r>
              <a:rPr lang="de-DE" baseline="0" dirty="0"/>
              <a:t> </a:t>
            </a:r>
            <a:r>
              <a:rPr lang="de-DE" u="sng" baseline="0" dirty="0" err="1"/>
              <a:t>tends</a:t>
            </a:r>
            <a:r>
              <a:rPr lang="de-DE" u="sng" baseline="0" dirty="0"/>
              <a:t> </a:t>
            </a:r>
            <a:r>
              <a:rPr lang="de-DE" u="sng" baseline="0" dirty="0" err="1"/>
              <a:t>to</a:t>
            </a:r>
            <a:r>
              <a:rPr lang="de-DE" u="sng" baseline="0" dirty="0"/>
              <a:t> </a:t>
            </a:r>
            <a:r>
              <a:rPr lang="de-DE" u="sng" baseline="0" dirty="0" err="1"/>
              <a:t>meander</a:t>
            </a:r>
            <a:r>
              <a:rPr lang="de-DE" u="sng" baseline="0" dirty="0"/>
              <a:t> </a:t>
            </a:r>
            <a:r>
              <a:rPr lang="de-DE" u="sng" baseline="0" dirty="0" err="1"/>
              <a:t>more</a:t>
            </a:r>
            <a:r>
              <a:rPr lang="de-DE" baseline="0" dirty="0"/>
              <a:t>, </a:t>
            </a:r>
            <a:r>
              <a:rPr lang="de-DE" baseline="0" dirty="0" err="1"/>
              <a:t>allowing</a:t>
            </a:r>
            <a:r>
              <a:rPr lang="de-DE" baseline="0" dirty="0"/>
              <a:t> </a:t>
            </a:r>
            <a:r>
              <a:rPr lang="de-DE" baseline="0" dirty="0" err="1"/>
              <a:t>more</a:t>
            </a:r>
            <a:r>
              <a:rPr lang="de-DE" baseline="0" dirty="0"/>
              <a:t> meridional </a:t>
            </a:r>
            <a:r>
              <a:rPr lang="de-DE" baseline="0" dirty="0" err="1"/>
              <a:t>exchange</a:t>
            </a:r>
            <a:r>
              <a:rPr lang="de-DE" baseline="0" dirty="0"/>
              <a:t> </a:t>
            </a:r>
            <a:r>
              <a:rPr lang="de-DE" baseline="0" dirty="0" err="1"/>
              <a:t>of</a:t>
            </a:r>
            <a:r>
              <a:rPr lang="de-DE" baseline="0" dirty="0"/>
              <a:t> </a:t>
            </a:r>
            <a:r>
              <a:rPr lang="de-DE" baseline="0" dirty="0" err="1"/>
              <a:t>air</a:t>
            </a:r>
            <a:r>
              <a:rPr lang="de-DE" baseline="0" dirty="0"/>
              <a:t>.</a:t>
            </a:r>
          </a:p>
          <a:p>
            <a:endParaRPr lang="de-DE" baseline="0" dirty="0"/>
          </a:p>
          <a:p>
            <a:r>
              <a:rPr lang="de-DE" baseline="0" dirty="0"/>
              <a:t>This </a:t>
            </a:r>
            <a:r>
              <a:rPr lang="de-DE" baseline="0" dirty="0" err="1"/>
              <a:t>results</a:t>
            </a:r>
            <a:r>
              <a:rPr lang="de-DE" baseline="0" dirty="0"/>
              <a:t> in </a:t>
            </a:r>
            <a:r>
              <a:rPr lang="de-DE" u="sng" baseline="0" dirty="0" err="1"/>
              <a:t>increased</a:t>
            </a:r>
            <a:r>
              <a:rPr lang="de-DE" u="sng" baseline="0" dirty="0"/>
              <a:t> </a:t>
            </a:r>
            <a:r>
              <a:rPr lang="de-DE" u="sng" baseline="0" dirty="0" err="1"/>
              <a:t>advection</a:t>
            </a:r>
            <a:r>
              <a:rPr lang="de-DE" u="sng" baseline="0" dirty="0"/>
              <a:t> </a:t>
            </a:r>
            <a:r>
              <a:rPr lang="de-DE" u="sng" baseline="0" dirty="0" err="1"/>
              <a:t>of</a:t>
            </a:r>
            <a:r>
              <a:rPr lang="de-DE" u="sng" baseline="0" dirty="0"/>
              <a:t> warm </a:t>
            </a:r>
            <a:r>
              <a:rPr lang="de-DE" u="sng" baseline="0" dirty="0" err="1"/>
              <a:t>and</a:t>
            </a:r>
            <a:r>
              <a:rPr lang="de-DE" u="sng" baseline="0" dirty="0"/>
              <a:t> humid </a:t>
            </a:r>
            <a:r>
              <a:rPr lang="de-DE" baseline="0" dirty="0" err="1"/>
              <a:t>air</a:t>
            </a:r>
            <a:r>
              <a:rPr lang="de-DE" baseline="0" dirty="0"/>
              <a:t> </a:t>
            </a:r>
            <a:r>
              <a:rPr lang="de-DE" baseline="0" dirty="0" err="1"/>
              <a:t>into</a:t>
            </a:r>
            <a:r>
              <a:rPr lang="de-DE" baseline="0" dirty="0"/>
              <a:t> </a:t>
            </a:r>
            <a:r>
              <a:rPr lang="de-DE" baseline="0" dirty="0" err="1"/>
              <a:t>the</a:t>
            </a:r>
            <a:r>
              <a:rPr lang="de-DE" baseline="0" dirty="0"/>
              <a:t> </a:t>
            </a:r>
            <a:r>
              <a:rPr lang="de-DE" baseline="0" dirty="0" err="1"/>
              <a:t>Atlantic</a:t>
            </a:r>
            <a:r>
              <a:rPr lang="de-DE" baseline="0" dirty="0"/>
              <a:t> </a:t>
            </a:r>
            <a:r>
              <a:rPr lang="de-DE" baseline="0" dirty="0" err="1"/>
              <a:t>sector</a:t>
            </a:r>
            <a:r>
              <a:rPr lang="de-DE" baseline="0" dirty="0"/>
              <a:t> </a:t>
            </a:r>
            <a:r>
              <a:rPr lang="de-DE" baseline="0" dirty="0" err="1"/>
              <a:t>of</a:t>
            </a:r>
            <a:r>
              <a:rPr lang="de-DE" baseline="0" dirty="0"/>
              <a:t> </a:t>
            </a:r>
            <a:r>
              <a:rPr lang="de-DE" baseline="0" dirty="0" err="1"/>
              <a:t>the</a:t>
            </a:r>
            <a:r>
              <a:rPr lang="de-DE" baseline="0" dirty="0"/>
              <a:t> </a:t>
            </a:r>
            <a:r>
              <a:rPr lang="de-DE" baseline="0" dirty="0" err="1"/>
              <a:t>Arctic</a:t>
            </a:r>
            <a:r>
              <a:rPr lang="de-DE" baseline="0" dirty="0"/>
              <a:t>, </a:t>
            </a:r>
            <a:r>
              <a:rPr lang="de-DE" baseline="0" dirty="0" err="1"/>
              <a:t>partly</a:t>
            </a:r>
            <a:r>
              <a:rPr lang="de-DE" baseline="0" dirty="0"/>
              <a:t> </a:t>
            </a:r>
            <a:r>
              <a:rPr lang="de-DE" baseline="0" dirty="0" err="1"/>
              <a:t>explaining</a:t>
            </a:r>
            <a:r>
              <a:rPr lang="de-DE" baseline="0" dirty="0"/>
              <a:t> </a:t>
            </a:r>
            <a:r>
              <a:rPr lang="de-DE" baseline="0" dirty="0" err="1"/>
              <a:t>the</a:t>
            </a:r>
            <a:r>
              <a:rPr lang="de-DE" baseline="0" dirty="0"/>
              <a:t> strong </a:t>
            </a:r>
            <a:r>
              <a:rPr lang="de-DE" baseline="0" dirty="0" err="1"/>
              <a:t>warming</a:t>
            </a:r>
            <a:r>
              <a:rPr lang="de-DE" baseline="0" dirty="0"/>
              <a:t> </a:t>
            </a:r>
            <a:r>
              <a:rPr lang="de-DE" baseline="0" dirty="0" err="1"/>
              <a:t>trend</a:t>
            </a:r>
            <a:r>
              <a:rPr lang="de-DE" baseline="0" dirty="0"/>
              <a:t> </a:t>
            </a:r>
            <a:r>
              <a:rPr lang="de-DE" baseline="0" dirty="0" err="1"/>
              <a:t>there</a:t>
            </a:r>
            <a:r>
              <a:rPr lang="de-DE" baseline="0" dirty="0"/>
              <a:t>.</a:t>
            </a:r>
          </a:p>
          <a:p>
            <a:endParaRPr lang="de-DE" baseline="0" dirty="0"/>
          </a:p>
          <a:p>
            <a:r>
              <a:rPr lang="de-DE" baseline="0" dirty="0" err="1"/>
              <a:t>It</a:t>
            </a:r>
            <a:r>
              <a:rPr lang="de-DE" baseline="0" dirty="0"/>
              <a:t> also </a:t>
            </a:r>
            <a:r>
              <a:rPr lang="de-DE" baseline="0" dirty="0" err="1"/>
              <a:t>allows</a:t>
            </a:r>
            <a:r>
              <a:rPr lang="de-DE" baseline="0" dirty="0"/>
              <a:t> </a:t>
            </a:r>
            <a:r>
              <a:rPr lang="de-DE" baseline="0" dirty="0" err="1"/>
              <a:t>for</a:t>
            </a:r>
            <a:r>
              <a:rPr lang="de-DE" baseline="0" dirty="0"/>
              <a:t> </a:t>
            </a:r>
            <a:r>
              <a:rPr lang="de-DE" u="sng" baseline="0" dirty="0" err="1"/>
              <a:t>more</a:t>
            </a:r>
            <a:r>
              <a:rPr lang="de-DE" u="sng" baseline="0" dirty="0"/>
              <a:t> </a:t>
            </a:r>
            <a:r>
              <a:rPr lang="de-DE" u="sng" baseline="0" dirty="0" err="1"/>
              <a:t>frequent</a:t>
            </a:r>
            <a:r>
              <a:rPr lang="de-DE" u="sng" baseline="0" dirty="0"/>
              <a:t> </a:t>
            </a:r>
            <a:r>
              <a:rPr lang="de-DE" u="sng" baseline="0" dirty="0" err="1"/>
              <a:t>and</a:t>
            </a:r>
            <a:r>
              <a:rPr lang="de-DE" u="sng" baseline="0" dirty="0"/>
              <a:t> </a:t>
            </a:r>
            <a:r>
              <a:rPr lang="de-DE" u="sng" baseline="0" dirty="0" err="1"/>
              <a:t>more</a:t>
            </a:r>
            <a:r>
              <a:rPr lang="de-DE" u="sng" baseline="0" dirty="0"/>
              <a:t> </a:t>
            </a:r>
            <a:r>
              <a:rPr lang="de-DE" u="sng" baseline="0" dirty="0" err="1"/>
              <a:t>intense</a:t>
            </a:r>
            <a:r>
              <a:rPr lang="de-DE" u="sng" baseline="0" dirty="0"/>
              <a:t> </a:t>
            </a:r>
            <a:r>
              <a:rPr lang="de-DE" u="sng" baseline="0" dirty="0" err="1"/>
              <a:t>cold</a:t>
            </a:r>
            <a:r>
              <a:rPr lang="de-DE" u="sng" baseline="0" dirty="0"/>
              <a:t> </a:t>
            </a:r>
            <a:r>
              <a:rPr lang="de-DE" u="sng" baseline="0" dirty="0" err="1"/>
              <a:t>air</a:t>
            </a:r>
            <a:r>
              <a:rPr lang="de-DE" u="sng" baseline="0" dirty="0"/>
              <a:t> </a:t>
            </a:r>
            <a:r>
              <a:rPr lang="de-DE" u="sng" baseline="0" dirty="0" err="1"/>
              <a:t>outbreaks</a:t>
            </a:r>
            <a:r>
              <a:rPr lang="de-DE" u="sng" baseline="0" dirty="0"/>
              <a:t> </a:t>
            </a:r>
            <a:r>
              <a:rPr lang="de-DE" baseline="0" dirty="0" err="1"/>
              <a:t>from</a:t>
            </a:r>
            <a:r>
              <a:rPr lang="de-DE" baseline="0" dirty="0"/>
              <a:t> </a:t>
            </a:r>
            <a:r>
              <a:rPr lang="de-DE" baseline="0" dirty="0" err="1"/>
              <a:t>the</a:t>
            </a:r>
            <a:r>
              <a:rPr lang="de-DE" baseline="0" dirty="0"/>
              <a:t> </a:t>
            </a:r>
            <a:r>
              <a:rPr lang="de-DE" baseline="0" dirty="0" err="1"/>
              <a:t>Arctic</a:t>
            </a:r>
            <a:r>
              <a:rPr lang="de-DE" baseline="0" dirty="0"/>
              <a:t> </a:t>
            </a:r>
            <a:r>
              <a:rPr lang="de-DE" baseline="0" dirty="0" err="1"/>
              <a:t>to</a:t>
            </a:r>
            <a:r>
              <a:rPr lang="de-DE" baseline="0" dirty="0"/>
              <a:t> </a:t>
            </a:r>
            <a:r>
              <a:rPr lang="de-DE" baseline="0" dirty="0" err="1"/>
              <a:t>our</a:t>
            </a:r>
            <a:r>
              <a:rPr lang="de-DE" baseline="0" dirty="0"/>
              <a:t> </a:t>
            </a:r>
            <a:r>
              <a:rPr lang="de-DE" baseline="0" dirty="0" err="1"/>
              <a:t>latitudes</a:t>
            </a:r>
            <a:r>
              <a:rPr lang="de-DE" baseline="0" dirty="0"/>
              <a:t>, </a:t>
            </a:r>
            <a:r>
              <a:rPr lang="de-DE" baseline="0" dirty="0" err="1"/>
              <a:t>particularly</a:t>
            </a:r>
            <a:r>
              <a:rPr lang="de-DE" baseline="0" dirty="0"/>
              <a:t> </a:t>
            </a:r>
            <a:r>
              <a:rPr lang="de-DE" baseline="0" dirty="0" err="1"/>
              <a:t>above</a:t>
            </a:r>
            <a:r>
              <a:rPr lang="de-DE" baseline="0" dirty="0"/>
              <a:t> North </a:t>
            </a:r>
            <a:r>
              <a:rPr lang="de-DE" baseline="0" dirty="0" err="1"/>
              <a:t>America</a:t>
            </a:r>
            <a:r>
              <a:rPr lang="de-DE" baseline="0" dirty="0"/>
              <a:t>, </a:t>
            </a:r>
            <a:r>
              <a:rPr lang="de-DE" baseline="0" dirty="0" err="1"/>
              <a:t>Asia</a:t>
            </a:r>
            <a:r>
              <a:rPr lang="de-DE" baseline="0" dirty="0"/>
              <a:t> </a:t>
            </a:r>
            <a:r>
              <a:rPr lang="de-DE" baseline="0" dirty="0" err="1"/>
              <a:t>and</a:t>
            </a:r>
            <a:r>
              <a:rPr lang="de-DE" baseline="0" dirty="0"/>
              <a:t> Europe. </a:t>
            </a:r>
          </a:p>
          <a:p>
            <a:endParaRPr lang="de-DE" baseline="0" dirty="0"/>
          </a:p>
          <a:p>
            <a:r>
              <a:rPr lang="de-DE" baseline="0" dirty="0" err="1"/>
              <a:t>Here</a:t>
            </a:r>
            <a:r>
              <a:rPr lang="de-DE" baseline="0" dirty="0"/>
              <a:t> </a:t>
            </a:r>
            <a:r>
              <a:rPr lang="de-DE" baseline="0" dirty="0" err="1"/>
              <a:t>are</a:t>
            </a:r>
            <a:r>
              <a:rPr lang="de-DE" baseline="0" dirty="0"/>
              <a:t> </a:t>
            </a:r>
            <a:r>
              <a:rPr lang="de-DE" baseline="0" dirty="0" err="1"/>
              <a:t>the</a:t>
            </a:r>
            <a:r>
              <a:rPr lang="de-DE" baseline="0" dirty="0"/>
              <a:t> </a:t>
            </a:r>
            <a:r>
              <a:rPr lang="de-DE" u="sng" baseline="0" dirty="0"/>
              <a:t>top </a:t>
            </a:r>
            <a:r>
              <a:rPr lang="de-DE" u="sng" baseline="0" dirty="0" err="1"/>
              <a:t>ten</a:t>
            </a:r>
            <a:r>
              <a:rPr lang="de-DE" u="sng" baseline="0" dirty="0"/>
              <a:t> </a:t>
            </a:r>
            <a:r>
              <a:rPr lang="de-DE" u="sng" baseline="0" dirty="0" err="1"/>
              <a:t>snow</a:t>
            </a:r>
            <a:r>
              <a:rPr lang="de-DE" u="sng" baseline="0" dirty="0"/>
              <a:t> </a:t>
            </a:r>
            <a:r>
              <a:rPr lang="de-DE" u="sng" baseline="0" dirty="0" err="1"/>
              <a:t>storms</a:t>
            </a:r>
            <a:r>
              <a:rPr lang="de-DE" u="sng" baseline="0" dirty="0"/>
              <a:t> </a:t>
            </a:r>
            <a:r>
              <a:rPr lang="de-DE" baseline="0" dirty="0" err="1"/>
              <a:t>for</a:t>
            </a:r>
            <a:r>
              <a:rPr lang="de-DE" baseline="0" dirty="0"/>
              <a:t> </a:t>
            </a:r>
            <a:r>
              <a:rPr lang="de-DE" baseline="0" dirty="0" err="1"/>
              <a:t>eight</a:t>
            </a:r>
            <a:r>
              <a:rPr lang="de-DE" baseline="0" dirty="0"/>
              <a:t> </a:t>
            </a:r>
            <a:r>
              <a:rPr lang="de-DE" baseline="0" dirty="0" err="1"/>
              <a:t>northeast</a:t>
            </a:r>
            <a:r>
              <a:rPr lang="de-DE" baseline="0" dirty="0"/>
              <a:t> US </a:t>
            </a:r>
            <a:r>
              <a:rPr lang="de-DE" baseline="0" dirty="0" err="1"/>
              <a:t>cities</a:t>
            </a:r>
            <a:r>
              <a:rPr lang="de-DE" baseline="0" dirty="0"/>
              <a:t>, </a:t>
            </a:r>
            <a:r>
              <a:rPr lang="de-DE" baseline="0" dirty="0" err="1"/>
              <a:t>showing</a:t>
            </a:r>
            <a:r>
              <a:rPr lang="de-DE" baseline="0" dirty="0"/>
              <a:t> a </a:t>
            </a:r>
            <a:r>
              <a:rPr lang="de-DE" baseline="0" dirty="0" err="1"/>
              <a:t>clear</a:t>
            </a:r>
            <a:r>
              <a:rPr lang="de-DE" baseline="0" dirty="0"/>
              <a:t> </a:t>
            </a:r>
            <a:r>
              <a:rPr lang="de-DE" baseline="0" dirty="0" err="1"/>
              <a:t>signal</a:t>
            </a:r>
            <a:r>
              <a:rPr lang="de-DE" baseline="0" dirty="0"/>
              <a:t> </a:t>
            </a:r>
            <a:r>
              <a:rPr lang="de-DE" baseline="0" dirty="0" err="1"/>
              <a:t>of</a:t>
            </a:r>
            <a:r>
              <a:rPr lang="de-DE" baseline="0" dirty="0"/>
              <a:t> </a:t>
            </a:r>
            <a:r>
              <a:rPr lang="de-DE" baseline="0" dirty="0" err="1"/>
              <a:t>the</a:t>
            </a:r>
            <a:r>
              <a:rPr lang="de-DE" baseline="0" dirty="0"/>
              <a:t> </a:t>
            </a:r>
            <a:r>
              <a:rPr lang="de-DE" baseline="0" dirty="0" err="1"/>
              <a:t>increased</a:t>
            </a:r>
            <a:r>
              <a:rPr lang="de-DE" baseline="0" dirty="0"/>
              <a:t> </a:t>
            </a:r>
            <a:r>
              <a:rPr lang="de-DE" baseline="0" dirty="0" err="1"/>
              <a:t>frequency</a:t>
            </a:r>
            <a:r>
              <a:rPr lang="de-DE" baseline="0" dirty="0"/>
              <a:t> </a:t>
            </a:r>
            <a:r>
              <a:rPr lang="de-DE" baseline="0" dirty="0" err="1"/>
              <a:t>and</a:t>
            </a:r>
            <a:r>
              <a:rPr lang="de-DE" baseline="0" dirty="0"/>
              <a:t> </a:t>
            </a:r>
            <a:r>
              <a:rPr lang="de-DE" baseline="0" dirty="0" err="1"/>
              <a:t>intensity</a:t>
            </a:r>
            <a:r>
              <a:rPr lang="de-DE" baseline="0" dirty="0"/>
              <a:t> </a:t>
            </a:r>
            <a:r>
              <a:rPr lang="de-DE" baseline="0" dirty="0" err="1"/>
              <a:t>of</a:t>
            </a:r>
            <a:r>
              <a:rPr lang="de-DE" baseline="0" dirty="0"/>
              <a:t> such </a:t>
            </a:r>
            <a:r>
              <a:rPr lang="de-DE" baseline="0" dirty="0" err="1"/>
              <a:t>snow</a:t>
            </a:r>
            <a:r>
              <a:rPr lang="de-DE" baseline="0" dirty="0"/>
              <a:t> </a:t>
            </a:r>
            <a:r>
              <a:rPr lang="de-DE" baseline="0" dirty="0" err="1"/>
              <a:t>storms</a:t>
            </a:r>
            <a:r>
              <a:rPr lang="de-DE" baseline="0" dirty="0"/>
              <a:t>.</a:t>
            </a:r>
          </a:p>
        </p:txBody>
      </p:sp>
      <p:sp>
        <p:nvSpPr>
          <p:cNvPr id="4" name="Foliennummernplatzhalter 3"/>
          <p:cNvSpPr>
            <a:spLocks noGrp="1"/>
          </p:cNvSpPr>
          <p:nvPr>
            <p:ph type="sldNum" sz="quarter" idx="10"/>
          </p:nvPr>
        </p:nvSpPr>
        <p:spPr/>
        <p:txBody>
          <a:bodyPr/>
          <a:lstStyle/>
          <a:p>
            <a:pPr>
              <a:defRPr/>
            </a:pPr>
            <a:fld id="{6C62C2FF-1AC4-492F-A706-EA096F664C8F}" type="slidenum">
              <a:rPr lang="en-GB" smtClean="0">
                <a:solidFill>
                  <a:srgbClr val="000000"/>
                </a:solidFill>
              </a:rPr>
              <a:pPr>
                <a:defRPr/>
              </a:pPr>
              <a:t>11</a:t>
            </a:fld>
            <a:endParaRPr lang="en-GB">
              <a:solidFill>
                <a:srgbClr val="000000"/>
              </a:solidFill>
            </a:endParaRPr>
          </a:p>
        </p:txBody>
      </p:sp>
    </p:spTree>
    <p:extLst>
      <p:ext uri="{BB962C8B-B14F-4D97-AF65-F5344CB8AC3E}">
        <p14:creationId xmlns:p14="http://schemas.microsoft.com/office/powerpoint/2010/main" val="2143262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xfrm>
            <a:off x="2971800" y="547688"/>
            <a:ext cx="3659188" cy="2744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dirty="0">
              <a:ea typeface="ＭＳ Ｐゴシック" pitchFamily="34"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337EE7-9737-4C56-86EE-540ED3004FD1}" type="slidenum">
              <a:rPr lang="en-GB" altLang="en-US" sz="1200">
                <a:latin typeface="Calibri" pitchFamily="34" charset="0"/>
              </a:rPr>
              <a:pPr eaLnBrk="1" hangingPunct="1"/>
              <a:t>12</a:t>
            </a:fld>
            <a:endParaRPr lang="en-GB" altLang="en-US" sz="1200" dirty="0">
              <a:latin typeface="Calibri" pitchFamily="34" charset="0"/>
            </a:endParaRPr>
          </a:p>
        </p:txBody>
      </p:sp>
    </p:spTree>
    <p:extLst>
      <p:ext uri="{BB962C8B-B14F-4D97-AF65-F5344CB8AC3E}">
        <p14:creationId xmlns:p14="http://schemas.microsoft.com/office/powerpoint/2010/main" val="383536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1293813"/>
            <a:ext cx="8648700" cy="648652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A96CF3-FF14-413A-A6F6-1451B2B663D0}" type="slidenum">
              <a:rPr lang="en-GB" smtClean="0">
                <a:solidFill>
                  <a:prstClr val="black"/>
                </a:solidFill>
              </a:rPr>
              <a:pPr/>
              <a:t>14</a:t>
            </a:fld>
            <a:endParaRPr lang="en-GB" dirty="0">
              <a:solidFill>
                <a:prstClr val="black"/>
              </a:solidFill>
            </a:endParaRPr>
          </a:p>
        </p:txBody>
      </p:sp>
    </p:spTree>
    <p:extLst>
      <p:ext uri="{BB962C8B-B14F-4D97-AF65-F5344CB8AC3E}">
        <p14:creationId xmlns:p14="http://schemas.microsoft.com/office/powerpoint/2010/main" val="95630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71800" y="547688"/>
            <a:ext cx="3659188" cy="27447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6A96CF3-FF14-413A-A6F6-1451B2B663D0}" type="slidenum">
              <a:rPr lang="en-GB" smtClean="0"/>
              <a:t>18</a:t>
            </a:fld>
            <a:endParaRPr lang="en-GB" dirty="0"/>
          </a:p>
        </p:txBody>
      </p:sp>
    </p:spTree>
    <p:extLst>
      <p:ext uri="{BB962C8B-B14F-4D97-AF65-F5344CB8AC3E}">
        <p14:creationId xmlns:p14="http://schemas.microsoft.com/office/powerpoint/2010/main" val="1480242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0FDD58EB-BB3F-4961-B163-79DB21452567}" type="slidenum">
              <a:rPr lang="de-DE" smtClean="0">
                <a:solidFill>
                  <a:prstClr val="black"/>
                </a:solidFill>
              </a:rPr>
              <a:pPr>
                <a:defRPr/>
              </a:pPr>
              <a:t>19</a:t>
            </a:fld>
            <a:endParaRPr lang="de-DE">
              <a:solidFill>
                <a:prstClr val="black"/>
              </a:solidFill>
            </a:endParaRPr>
          </a:p>
        </p:txBody>
      </p:sp>
    </p:spTree>
    <p:extLst>
      <p:ext uri="{BB962C8B-B14F-4D97-AF65-F5344CB8AC3E}">
        <p14:creationId xmlns:p14="http://schemas.microsoft.com/office/powerpoint/2010/main" val="4172928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10"/>
          </p:nvPr>
        </p:nvSpPr>
        <p:spPr/>
        <p:txBody>
          <a:bodyPr/>
          <a:lstStyle/>
          <a:p>
            <a:pPr>
              <a:defRPr/>
            </a:pPr>
            <a:fld id="{0FDD58EB-BB3F-4961-B163-79DB21452567}" type="slidenum">
              <a:rPr lang="de-DE" smtClean="0">
                <a:solidFill>
                  <a:prstClr val="black"/>
                </a:solidFill>
              </a:rPr>
              <a:pPr>
                <a:defRPr/>
              </a:pPr>
              <a:t>22</a:t>
            </a:fld>
            <a:endParaRPr lang="de-DE">
              <a:solidFill>
                <a:prstClr val="black"/>
              </a:solidFill>
            </a:endParaRPr>
          </a:p>
        </p:txBody>
      </p:sp>
    </p:spTree>
    <p:extLst>
      <p:ext uri="{BB962C8B-B14F-4D97-AF65-F5344CB8AC3E}">
        <p14:creationId xmlns:p14="http://schemas.microsoft.com/office/powerpoint/2010/main" val="1843712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813C03DD-EF7E-462F-8016-A57B742B51C3}" type="datetimeFigureOut">
              <a:rPr lang="de-DE" smtClean="0"/>
              <a:t>20.06.19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6493D2D-4072-4FED-B313-9D4CD0B0B725}" type="slidenum">
              <a:rPr lang="de-DE" smtClean="0"/>
              <a:t>‹#›</a:t>
            </a:fld>
            <a:endParaRPr lang="de-DE"/>
          </a:p>
        </p:txBody>
      </p:sp>
    </p:spTree>
    <p:extLst>
      <p:ext uri="{BB962C8B-B14F-4D97-AF65-F5344CB8AC3E}">
        <p14:creationId xmlns:p14="http://schemas.microsoft.com/office/powerpoint/2010/main" val="3260425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13C03DD-EF7E-462F-8016-A57B742B51C3}" type="datetimeFigureOut">
              <a:rPr lang="de-DE" smtClean="0"/>
              <a:t>20.06.19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6493D2D-4072-4FED-B313-9D4CD0B0B725}" type="slidenum">
              <a:rPr lang="de-DE" smtClean="0"/>
              <a:t>‹#›</a:t>
            </a:fld>
            <a:endParaRPr lang="de-DE"/>
          </a:p>
        </p:txBody>
      </p:sp>
    </p:spTree>
    <p:extLst>
      <p:ext uri="{BB962C8B-B14F-4D97-AF65-F5344CB8AC3E}">
        <p14:creationId xmlns:p14="http://schemas.microsoft.com/office/powerpoint/2010/main" val="2293737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13C03DD-EF7E-462F-8016-A57B742B51C3}" type="datetimeFigureOut">
              <a:rPr lang="de-DE" smtClean="0"/>
              <a:t>20.06.19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6493D2D-4072-4FED-B313-9D4CD0B0B725}" type="slidenum">
              <a:rPr lang="de-DE" smtClean="0"/>
              <a:t>‹#›</a:t>
            </a:fld>
            <a:endParaRPr lang="de-DE"/>
          </a:p>
        </p:txBody>
      </p:sp>
    </p:spTree>
    <p:extLst>
      <p:ext uri="{BB962C8B-B14F-4D97-AF65-F5344CB8AC3E}">
        <p14:creationId xmlns:p14="http://schemas.microsoft.com/office/powerpoint/2010/main" val="2308244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4" y="1440000"/>
            <a:ext cx="8080375" cy="4680000"/>
          </a:xfrm>
        </p:spPr>
        <p:txBody>
          <a:bodyPr anchor="ctr"/>
          <a:lstStyle>
            <a:lvl1pPr>
              <a:defRPr>
                <a:solidFill>
                  <a:srgbClr val="4C9BDB"/>
                </a:solidFill>
              </a:defRPr>
            </a:lvl1pPr>
          </a:lstStyle>
          <a:p>
            <a:endParaRPr lang="en-US" dirty="0"/>
          </a:p>
        </p:txBody>
      </p:sp>
      <p:pic>
        <p:nvPicPr>
          <p:cNvPr id="5"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810" y="8"/>
            <a:ext cx="1311834" cy="746125"/>
          </a:xfrm>
          <a:prstGeom prst="rect">
            <a:avLst/>
          </a:prstGeom>
        </p:spPr>
      </p:pic>
      <p:sp>
        <p:nvSpPr>
          <p:cNvPr id="10" name="Title 9"/>
          <p:cNvSpPr>
            <a:spLocks noGrp="1"/>
          </p:cNvSpPr>
          <p:nvPr>
            <p:ph type="title" hasCustomPrompt="1"/>
          </p:nvPr>
        </p:nvSpPr>
        <p:spPr>
          <a:xfrm>
            <a:off x="1856108" y="119646"/>
            <a:ext cx="7287891"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97695" y="823853"/>
            <a:ext cx="8958385"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5" y="5692800"/>
            <a:ext cx="8958385"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pic>
        <p:nvPicPr>
          <p:cNvPr id="9"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8"/>
            <a:ext cx="1741456" cy="746125"/>
          </a:xfrm>
          <a:prstGeom prst="rect">
            <a:avLst/>
          </a:prstGeom>
        </p:spPr>
      </p:pic>
      <p:cxnSp>
        <p:nvCxnSpPr>
          <p:cNvPr id="6" name="Straight Connector 5"/>
          <p:cNvCxnSpPr/>
          <p:nvPr userDrawn="1"/>
        </p:nvCxnSpPr>
        <p:spPr>
          <a:xfrm>
            <a:off x="0" y="746125"/>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619380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9031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11"/>
          <p:cNvSpPr>
            <a:spLocks noGrp="1" noChangeArrowheads="1"/>
          </p:cNvSpPr>
          <p:nvPr>
            <p:ph type="sldNum" sz="quarter" idx="10"/>
          </p:nvPr>
        </p:nvSpPr>
        <p:spPr>
          <a:xfrm>
            <a:off x="8127475" y="6337355"/>
            <a:ext cx="693115" cy="476251"/>
          </a:xfrm>
          <a:ln/>
        </p:spPr>
        <p:txBody>
          <a:bodyPr/>
          <a:lstStyle>
            <a:lvl1pPr>
              <a:defRPr/>
            </a:lvl1pPr>
          </a:lstStyle>
          <a:p>
            <a:pPr>
              <a:defRPr/>
            </a:pPr>
            <a:fld id="{C8ADA405-51CE-4ED0-AAB3-859885435859}" type="slidenum">
              <a:rPr lang="en-US" altLang="de-DE">
                <a:solidFill>
                  <a:srgbClr val="808080"/>
                </a:solidFill>
              </a:rPr>
              <a:pPr>
                <a:defRPr/>
              </a:pPr>
              <a:t>‹#›</a:t>
            </a:fld>
            <a:endParaRPr lang="en-US" altLang="de-DE" dirty="0">
              <a:solidFill>
                <a:srgbClr val="808080"/>
              </a:solidFill>
            </a:endParaRPr>
          </a:p>
        </p:txBody>
      </p:sp>
      <p:pic>
        <p:nvPicPr>
          <p:cNvPr id="6" name="Bild 4" descr="mcc_logo_retina.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3928" y="6264751"/>
            <a:ext cx="1512168" cy="57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8304" y="6331836"/>
            <a:ext cx="864096" cy="481595"/>
          </a:xfrm>
          <a:prstGeom prst="rect">
            <a:avLst/>
          </a:prstGeom>
        </p:spPr>
      </p:pic>
    </p:spTree>
    <p:extLst>
      <p:ext uri="{BB962C8B-B14F-4D97-AF65-F5344CB8AC3E}">
        <p14:creationId xmlns:p14="http://schemas.microsoft.com/office/powerpoint/2010/main" val="443908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Rectangle 11"/>
          <p:cNvSpPr>
            <a:spLocks noGrp="1" noChangeArrowheads="1"/>
          </p:cNvSpPr>
          <p:nvPr>
            <p:ph type="sldNum" sz="quarter" idx="10"/>
          </p:nvPr>
        </p:nvSpPr>
        <p:spPr>
          <a:xfrm>
            <a:off x="8127475" y="6337355"/>
            <a:ext cx="693115" cy="476251"/>
          </a:xfrm>
          <a:ln/>
        </p:spPr>
        <p:txBody>
          <a:bodyPr/>
          <a:lstStyle>
            <a:lvl1pPr>
              <a:defRPr/>
            </a:lvl1pPr>
          </a:lstStyle>
          <a:p>
            <a:pPr>
              <a:defRPr/>
            </a:pPr>
            <a:fld id="{C8ADA405-51CE-4ED0-AAB3-859885435859}" type="slidenum">
              <a:rPr lang="en-US" altLang="de-DE">
                <a:solidFill>
                  <a:srgbClr val="808080"/>
                </a:solidFill>
              </a:rPr>
              <a:pPr>
                <a:defRPr/>
              </a:pPr>
              <a:t>‹#›</a:t>
            </a:fld>
            <a:endParaRPr lang="en-US" altLang="de-DE" dirty="0">
              <a:solidFill>
                <a:srgbClr val="808080"/>
              </a:solidFill>
            </a:endParaRPr>
          </a:p>
        </p:txBody>
      </p:sp>
      <p:pic>
        <p:nvPicPr>
          <p:cNvPr id="6" name="Bild 4" descr="mcc_logo_retina.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23928" y="6264751"/>
            <a:ext cx="1512168" cy="57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08304" y="6331836"/>
            <a:ext cx="864096" cy="481595"/>
          </a:xfrm>
          <a:prstGeom prst="rect">
            <a:avLst/>
          </a:prstGeom>
        </p:spPr>
      </p:pic>
    </p:spTree>
    <p:extLst>
      <p:ext uri="{BB962C8B-B14F-4D97-AF65-F5344CB8AC3E}">
        <p14:creationId xmlns:p14="http://schemas.microsoft.com/office/powerpoint/2010/main" val="30186372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GCP Logo 4:3"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 y="31285"/>
            <a:ext cx="3176645" cy="1361030"/>
          </a:xfrm>
          <a:prstGeom prst="rect">
            <a:avLst/>
          </a:prstGeom>
        </p:spPr>
      </p:pic>
      <p:sp>
        <p:nvSpPr>
          <p:cNvPr id="11" name="Title 10"/>
          <p:cNvSpPr>
            <a:spLocks noGrp="1"/>
          </p:cNvSpPr>
          <p:nvPr>
            <p:ph type="title"/>
          </p:nvPr>
        </p:nvSpPr>
        <p:spPr>
          <a:xfrm>
            <a:off x="558063" y="1934633"/>
            <a:ext cx="8229600" cy="1143000"/>
          </a:xfrm>
        </p:spPr>
        <p:txBody>
          <a:bodyPr/>
          <a:lstStyle>
            <a:lvl1pPr>
              <a:defRPr b="0">
                <a:solidFill>
                  <a:srgbClr val="4C9BDB"/>
                </a:solidFill>
                <a:latin typeface="Calibri"/>
                <a:cs typeface="Calibri"/>
              </a:defRPr>
            </a:lvl1pPr>
          </a:lstStyle>
          <a:p>
            <a:r>
              <a:rPr lang="en-GB" dirty="0"/>
              <a:t>Click to edit Master title style</a:t>
            </a:r>
            <a:endParaRPr lang="en-US" dirty="0"/>
          </a:p>
        </p:txBody>
      </p:sp>
      <p:sp>
        <p:nvSpPr>
          <p:cNvPr id="20" name="Text Placeholder 19"/>
          <p:cNvSpPr>
            <a:spLocks noGrp="1"/>
          </p:cNvSpPr>
          <p:nvPr>
            <p:ph type="body" sz="quarter" idx="11"/>
          </p:nvPr>
        </p:nvSpPr>
        <p:spPr>
          <a:xfrm>
            <a:off x="558067" y="2930241"/>
            <a:ext cx="8229599" cy="2211388"/>
          </a:xfrm>
        </p:spPr>
        <p:txBody>
          <a:bodyPr/>
          <a:lstStyle>
            <a:lvl1pPr marL="0" indent="0" algn="ctr">
              <a:buFontTx/>
              <a:buNone/>
              <a:defRPr sz="13000" b="0">
                <a:solidFill>
                  <a:srgbClr val="4C9BDB"/>
                </a:solidFill>
                <a:latin typeface="Calibri"/>
                <a:cs typeface="Calibri"/>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dirty="0"/>
              <a:t>Click to edit Master text styles</a:t>
            </a:r>
          </a:p>
        </p:txBody>
      </p:sp>
      <p:pic>
        <p:nvPicPr>
          <p:cNvPr id="6" name="GCP Logo Widescreen" descr="GCProject-white-CMJN.jpg" hidden="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1285"/>
            <a:ext cx="2382484" cy="1361030"/>
          </a:xfrm>
          <a:prstGeom prst="rect">
            <a:avLst/>
          </a:prstGeom>
        </p:spPr>
      </p:pic>
    </p:spTree>
    <p:extLst>
      <p:ext uri="{BB962C8B-B14F-4D97-AF65-F5344CB8AC3E}">
        <p14:creationId xmlns:p14="http://schemas.microsoft.com/office/powerpoint/2010/main" val="1413043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lstStyle>
            <a:lvl1pPr>
              <a:defRPr b="1">
                <a:solidFill>
                  <a:srgbClr val="4C9BDB"/>
                </a:solidFill>
                <a:latin typeface="Calibri"/>
                <a:cs typeface="Calibri"/>
              </a:defRPr>
            </a:lvl1pPr>
          </a:lstStyle>
          <a:p>
            <a:r>
              <a:rPr lang="en-GB" dirty="0"/>
              <a:t>Click to edit Master title style</a:t>
            </a:r>
            <a:endParaRPr lang="en-US" dirty="0"/>
          </a:p>
        </p:txBody>
      </p:sp>
      <p:sp>
        <p:nvSpPr>
          <p:cNvPr id="4" name="Text Placeholder 3"/>
          <p:cNvSpPr>
            <a:spLocks noGrp="1"/>
          </p:cNvSpPr>
          <p:nvPr>
            <p:ph type="body" sz="quarter" idx="10"/>
          </p:nvPr>
        </p:nvSpPr>
        <p:spPr>
          <a:xfrm>
            <a:off x="457200" y="4440246"/>
            <a:ext cx="8229600" cy="1633537"/>
          </a:xfrm>
        </p:spPr>
        <p:txBody>
          <a:bodyPr anchor="ctr"/>
          <a:lstStyle>
            <a:lvl1pPr marL="0" indent="0" algn="ctr">
              <a:buFontTx/>
              <a:buNone/>
              <a:defRPr>
                <a:solidFill>
                  <a:srgbClr val="4C9BDB"/>
                </a:solidFill>
                <a:latin typeface="Calibri"/>
                <a:cs typeface="Calibri"/>
              </a:defRPr>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dirty="0"/>
              <a:t>Click to edit Master text styles</a:t>
            </a:r>
          </a:p>
        </p:txBody>
      </p:sp>
      <p:pic>
        <p:nvPicPr>
          <p:cNvPr id="7"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810" y="8"/>
            <a:ext cx="1311834" cy="746125"/>
          </a:xfrm>
          <a:prstGeom prst="rect">
            <a:avLst/>
          </a:prstGeom>
        </p:spPr>
      </p:pic>
      <p:pic>
        <p:nvPicPr>
          <p:cNvPr id="8"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8"/>
            <a:ext cx="1741456" cy="746125"/>
          </a:xfrm>
          <a:prstGeom prst="rect">
            <a:avLst/>
          </a:prstGeom>
        </p:spPr>
      </p:pic>
      <p:cxnSp>
        <p:nvCxnSpPr>
          <p:cNvPr id="6" name="Straight Connector 5"/>
          <p:cNvCxnSpPr/>
          <p:nvPr userDrawn="1"/>
        </p:nvCxnSpPr>
        <p:spPr>
          <a:xfrm>
            <a:off x="0" y="746125"/>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169498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10" name="Title 9"/>
          <p:cNvSpPr>
            <a:spLocks noGrp="1"/>
          </p:cNvSpPr>
          <p:nvPr>
            <p:ph type="title" hasCustomPrompt="1"/>
          </p:nvPr>
        </p:nvSpPr>
        <p:spPr>
          <a:xfrm>
            <a:off x="1856108" y="119646"/>
            <a:ext cx="7287891" cy="506849"/>
          </a:xfrm>
        </p:spPr>
        <p:txBody>
          <a:bodyPr anchor="ct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pic>
        <p:nvPicPr>
          <p:cNvPr id="7"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810" y="8"/>
            <a:ext cx="1311834" cy="746125"/>
          </a:xfrm>
          <a:prstGeom prst="rect">
            <a:avLst/>
          </a:prstGeom>
        </p:spPr>
      </p:pic>
      <p:pic>
        <p:nvPicPr>
          <p:cNvPr id="5"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8"/>
            <a:ext cx="1741456" cy="746125"/>
          </a:xfrm>
          <a:prstGeom prst="rect">
            <a:avLst/>
          </a:prstGeom>
        </p:spPr>
      </p:pic>
      <p:cxnSp>
        <p:nvCxnSpPr>
          <p:cNvPr id="6" name="Straight Connector 5"/>
          <p:cNvCxnSpPr/>
          <p:nvPr userDrawn="1"/>
        </p:nvCxnSpPr>
        <p:spPr>
          <a:xfrm>
            <a:off x="0" y="746125"/>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168070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4" y="1440000"/>
            <a:ext cx="8080375" cy="4680000"/>
          </a:xfrm>
        </p:spPr>
        <p:txBody>
          <a:bodyPr anchor="ctr"/>
          <a:lstStyle>
            <a:lvl1pPr>
              <a:defRPr>
                <a:solidFill>
                  <a:srgbClr val="4C9BDB"/>
                </a:solidFill>
              </a:defRPr>
            </a:lvl1pPr>
          </a:lstStyle>
          <a:p>
            <a:endParaRPr lang="en-US" dirty="0"/>
          </a:p>
        </p:txBody>
      </p:sp>
      <p:pic>
        <p:nvPicPr>
          <p:cNvPr id="5"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810" y="8"/>
            <a:ext cx="1311834" cy="746125"/>
          </a:xfrm>
          <a:prstGeom prst="rect">
            <a:avLst/>
          </a:prstGeom>
        </p:spPr>
      </p:pic>
      <p:sp>
        <p:nvSpPr>
          <p:cNvPr id="10" name="Title 9"/>
          <p:cNvSpPr>
            <a:spLocks noGrp="1"/>
          </p:cNvSpPr>
          <p:nvPr>
            <p:ph type="title" hasCustomPrompt="1"/>
          </p:nvPr>
        </p:nvSpPr>
        <p:spPr>
          <a:xfrm>
            <a:off x="1856108" y="119646"/>
            <a:ext cx="7287891" cy="506849"/>
          </a:xfrm>
        </p:spPr>
        <p:txBody>
          <a:bodyP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
        <p:nvSpPr>
          <p:cNvPr id="3" name="Text Placeholder 2"/>
          <p:cNvSpPr>
            <a:spLocks noGrp="1"/>
          </p:cNvSpPr>
          <p:nvPr>
            <p:ph type="body" sz="quarter" idx="10"/>
          </p:nvPr>
        </p:nvSpPr>
        <p:spPr>
          <a:xfrm>
            <a:off x="97695" y="823853"/>
            <a:ext cx="8958385" cy="684212"/>
          </a:xfrm>
        </p:spPr>
        <p:txBody>
          <a:bodyPr anchor="ctr">
            <a:normAutofit/>
          </a:bodyPr>
          <a:lstStyle>
            <a:lvl1pPr marL="0" indent="0" algn="ctr">
              <a:buNone/>
              <a:defRPr sz="1800" b="0">
                <a:solidFill>
                  <a:srgbClr val="4C9BDB"/>
                </a:solidFill>
                <a:latin typeface="Calibri"/>
                <a:cs typeface="Calibri"/>
              </a:defRPr>
            </a:lvl1pPr>
            <a:lvl3pPr marL="914400" indent="0">
              <a:buNone/>
              <a:defRPr/>
            </a:lvl3pPr>
          </a:lstStyle>
          <a:p>
            <a:pPr lvl="0"/>
            <a:r>
              <a:rPr lang="en-GB" dirty="0"/>
              <a:t>Click to edit Master text styles</a:t>
            </a:r>
          </a:p>
        </p:txBody>
      </p:sp>
      <p:sp>
        <p:nvSpPr>
          <p:cNvPr id="11" name="Text Placeholder 2"/>
          <p:cNvSpPr>
            <a:spLocks noGrp="1"/>
          </p:cNvSpPr>
          <p:nvPr>
            <p:ph type="body" sz="quarter" idx="12"/>
          </p:nvPr>
        </p:nvSpPr>
        <p:spPr>
          <a:xfrm>
            <a:off x="97695" y="5692800"/>
            <a:ext cx="8958385" cy="1077321"/>
          </a:xfrm>
        </p:spPr>
        <p:txBody>
          <a:bodyPr anchor="b" anchorCtr="0">
            <a:normAutofit/>
          </a:bodyPr>
          <a:lstStyle>
            <a:lvl1pPr marL="0" indent="0" algn="ctr">
              <a:buNone/>
              <a:defRPr sz="1400" b="0">
                <a:solidFill>
                  <a:srgbClr val="4C9BDB"/>
                </a:solidFill>
                <a:latin typeface="Calibri"/>
                <a:cs typeface="Calibri"/>
              </a:defRPr>
            </a:lvl1pPr>
            <a:lvl3pPr marL="914400" indent="0">
              <a:buNone/>
              <a:defRPr/>
            </a:lvl3pPr>
          </a:lstStyle>
          <a:p>
            <a:pPr lvl="0"/>
            <a:r>
              <a:rPr lang="en-GB" dirty="0"/>
              <a:t>Click to edit Master text styles</a:t>
            </a:r>
          </a:p>
        </p:txBody>
      </p:sp>
      <p:pic>
        <p:nvPicPr>
          <p:cNvPr id="9"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8"/>
            <a:ext cx="1741456" cy="746125"/>
          </a:xfrm>
          <a:prstGeom prst="rect">
            <a:avLst/>
          </a:prstGeom>
        </p:spPr>
      </p:pic>
      <p:cxnSp>
        <p:nvCxnSpPr>
          <p:cNvPr id="6" name="Straight Connector 5"/>
          <p:cNvCxnSpPr/>
          <p:nvPr userDrawn="1"/>
        </p:nvCxnSpPr>
        <p:spPr>
          <a:xfrm>
            <a:off x="0" y="746125"/>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578213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813C03DD-EF7E-462F-8016-A57B742B51C3}" type="datetimeFigureOut">
              <a:rPr lang="de-DE" smtClean="0"/>
              <a:t>20.06.19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6493D2D-4072-4FED-B313-9D4CD0B0B725}" type="slidenum">
              <a:rPr lang="de-DE" smtClean="0"/>
              <a:t>‹#›</a:t>
            </a:fld>
            <a:endParaRPr lang="de-DE"/>
          </a:p>
        </p:txBody>
      </p:sp>
    </p:spTree>
    <p:extLst>
      <p:ext uri="{BB962C8B-B14F-4D97-AF65-F5344CB8AC3E}">
        <p14:creationId xmlns:p14="http://schemas.microsoft.com/office/powerpoint/2010/main" val="23871033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pic>
        <p:nvPicPr>
          <p:cNvPr id="7" name="GCP Logo Widescre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4810" y="8"/>
            <a:ext cx="1311834" cy="746125"/>
          </a:xfrm>
          <a:prstGeom prst="rect">
            <a:avLst/>
          </a:prstGeom>
        </p:spPr>
      </p:pic>
      <p:pic>
        <p:nvPicPr>
          <p:cNvPr id="5" name="GCP Logo 4:3" descr="GCProject-white-CMJN.jp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8"/>
            <a:ext cx="1741456" cy="746125"/>
          </a:xfrm>
          <a:prstGeom prst="rect">
            <a:avLst/>
          </a:prstGeom>
        </p:spPr>
      </p:pic>
      <p:cxnSp>
        <p:nvCxnSpPr>
          <p:cNvPr id="6" name="Straight Connector 5"/>
          <p:cNvCxnSpPr/>
          <p:nvPr userDrawn="1"/>
        </p:nvCxnSpPr>
        <p:spPr>
          <a:xfrm>
            <a:off x="0" y="746125"/>
            <a:ext cx="9144000" cy="0"/>
          </a:xfrm>
          <a:prstGeom prst="line">
            <a:avLst/>
          </a:prstGeom>
          <a:ln>
            <a:solidFill>
              <a:schemeClr val="tx1">
                <a:lumMod val="65000"/>
                <a:lumOff val="35000"/>
              </a:schemeClr>
            </a:solidFill>
          </a:ln>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46"/>
            <a:ext cx="7287891" cy="506849"/>
          </a:xfrm>
        </p:spPr>
        <p:txBody>
          <a:bodyPr anchor="ctr">
            <a:normAutofit/>
          </a:bodyPr>
          <a:lstStyle>
            <a:lvl1pPr algn="l">
              <a:defRPr sz="2400" b="1">
                <a:solidFill>
                  <a:srgbClr val="4C9BDB"/>
                </a:solidFill>
                <a:latin typeface="Calibri"/>
                <a:cs typeface="Calibri"/>
              </a:defRPr>
            </a:lvl1pPr>
          </a:lstStyle>
          <a:p>
            <a:r>
              <a:rPr lang="en-GB" dirty="0"/>
              <a:t>Click to edit Master title style</a:t>
            </a:r>
            <a:endParaRPr lang="en-US" dirty="0"/>
          </a:p>
        </p:txBody>
      </p:sp>
    </p:spTree>
    <p:extLst>
      <p:ext uri="{BB962C8B-B14F-4D97-AF65-F5344CB8AC3E}">
        <p14:creationId xmlns:p14="http://schemas.microsoft.com/office/powerpoint/2010/main" val="3955095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fld id="{813C03DD-EF7E-462F-8016-A57B742B51C3}" type="datetimeFigureOut">
              <a:rPr lang="de-DE" smtClean="0"/>
              <a:t>20.06.19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16493D2D-4072-4FED-B313-9D4CD0B0B725}" type="slidenum">
              <a:rPr lang="de-DE" smtClean="0"/>
              <a:t>‹#›</a:t>
            </a:fld>
            <a:endParaRPr lang="de-DE"/>
          </a:p>
        </p:txBody>
      </p:sp>
    </p:spTree>
    <p:extLst>
      <p:ext uri="{BB962C8B-B14F-4D97-AF65-F5344CB8AC3E}">
        <p14:creationId xmlns:p14="http://schemas.microsoft.com/office/powerpoint/2010/main" val="82834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813C03DD-EF7E-462F-8016-A57B742B51C3}" type="datetimeFigureOut">
              <a:rPr lang="de-DE" smtClean="0"/>
              <a:t>20.06.19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6493D2D-4072-4FED-B313-9D4CD0B0B725}" type="slidenum">
              <a:rPr lang="de-DE" smtClean="0"/>
              <a:t>‹#›</a:t>
            </a:fld>
            <a:endParaRPr lang="de-DE"/>
          </a:p>
        </p:txBody>
      </p:sp>
    </p:spTree>
    <p:extLst>
      <p:ext uri="{BB962C8B-B14F-4D97-AF65-F5344CB8AC3E}">
        <p14:creationId xmlns:p14="http://schemas.microsoft.com/office/powerpoint/2010/main" val="972538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813C03DD-EF7E-462F-8016-A57B742B51C3}" type="datetimeFigureOut">
              <a:rPr lang="de-DE" smtClean="0"/>
              <a:t>20.06.19</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16493D2D-4072-4FED-B313-9D4CD0B0B725}" type="slidenum">
              <a:rPr lang="de-DE" smtClean="0"/>
              <a:t>‹#›</a:t>
            </a:fld>
            <a:endParaRPr lang="de-DE"/>
          </a:p>
        </p:txBody>
      </p:sp>
    </p:spTree>
    <p:extLst>
      <p:ext uri="{BB962C8B-B14F-4D97-AF65-F5344CB8AC3E}">
        <p14:creationId xmlns:p14="http://schemas.microsoft.com/office/powerpoint/2010/main" val="2770046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813C03DD-EF7E-462F-8016-A57B742B51C3}" type="datetimeFigureOut">
              <a:rPr lang="de-DE" smtClean="0"/>
              <a:t>20.06.19</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16493D2D-4072-4FED-B313-9D4CD0B0B725}" type="slidenum">
              <a:rPr lang="de-DE" smtClean="0"/>
              <a:t>‹#›</a:t>
            </a:fld>
            <a:endParaRPr lang="de-DE"/>
          </a:p>
        </p:txBody>
      </p:sp>
    </p:spTree>
    <p:extLst>
      <p:ext uri="{BB962C8B-B14F-4D97-AF65-F5344CB8AC3E}">
        <p14:creationId xmlns:p14="http://schemas.microsoft.com/office/powerpoint/2010/main" val="3226114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0195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13C03DD-EF7E-462F-8016-A57B742B51C3}" type="datetimeFigureOut">
              <a:rPr lang="de-DE" smtClean="0"/>
              <a:t>20.06.19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6493D2D-4072-4FED-B313-9D4CD0B0B725}" type="slidenum">
              <a:rPr lang="de-DE" smtClean="0"/>
              <a:t>‹#›</a:t>
            </a:fld>
            <a:endParaRPr lang="de-DE"/>
          </a:p>
        </p:txBody>
      </p:sp>
    </p:spTree>
    <p:extLst>
      <p:ext uri="{BB962C8B-B14F-4D97-AF65-F5344CB8AC3E}">
        <p14:creationId xmlns:p14="http://schemas.microsoft.com/office/powerpoint/2010/main" val="1278458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13C03DD-EF7E-462F-8016-A57B742B51C3}" type="datetimeFigureOut">
              <a:rPr lang="de-DE" smtClean="0"/>
              <a:t>20.06.19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16493D2D-4072-4FED-B313-9D4CD0B0B725}" type="slidenum">
              <a:rPr lang="de-DE" smtClean="0"/>
              <a:t>‹#›</a:t>
            </a:fld>
            <a:endParaRPr lang="de-DE"/>
          </a:p>
        </p:txBody>
      </p:sp>
    </p:spTree>
    <p:extLst>
      <p:ext uri="{BB962C8B-B14F-4D97-AF65-F5344CB8AC3E}">
        <p14:creationId xmlns:p14="http://schemas.microsoft.com/office/powerpoint/2010/main" val="4210923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3C03DD-EF7E-462F-8016-A57B742B51C3}" type="datetimeFigureOut">
              <a:rPr lang="de-DE" smtClean="0"/>
              <a:t>20.06.19</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93D2D-4072-4FED-B313-9D4CD0B0B725}" type="slidenum">
              <a:rPr lang="de-DE" smtClean="0"/>
              <a:t>‹#›</a:t>
            </a:fld>
            <a:endParaRPr lang="de-DE"/>
          </a:p>
        </p:txBody>
      </p:sp>
      <p:sp>
        <p:nvSpPr>
          <p:cNvPr id="7" name="Rectangle 22"/>
          <p:cNvSpPr>
            <a:spLocks noChangeArrowheads="1"/>
          </p:cNvSpPr>
          <p:nvPr userDrawn="1"/>
        </p:nvSpPr>
        <p:spPr bwMode="auto">
          <a:xfrm>
            <a:off x="3635896" y="9508"/>
            <a:ext cx="186525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b="1" dirty="0">
                <a:solidFill>
                  <a:srgbClr val="00589C"/>
                </a:solidFill>
                <a:latin typeface="Calibri" pitchFamily="34" charset="0"/>
              </a:rPr>
              <a:t>Helmholtz-Verbund</a:t>
            </a:r>
          </a:p>
        </p:txBody>
      </p:sp>
      <p:cxnSp>
        <p:nvCxnSpPr>
          <p:cNvPr id="8" name="Gerade Verbindung 19"/>
          <p:cNvCxnSpPr>
            <a:cxnSpLocks noChangeShapeType="1"/>
          </p:cNvCxnSpPr>
          <p:nvPr userDrawn="1"/>
        </p:nvCxnSpPr>
        <p:spPr bwMode="auto">
          <a:xfrm>
            <a:off x="-36513" y="547092"/>
            <a:ext cx="9144001" cy="1588"/>
          </a:xfrm>
          <a:prstGeom prst="line">
            <a:avLst/>
          </a:prstGeom>
          <a:noFill/>
          <a:ln w="9525" algn="ctr">
            <a:solidFill>
              <a:srgbClr val="00589C"/>
            </a:solidFill>
            <a:round/>
            <a:headEnd/>
            <a:tailEnd/>
          </a:ln>
          <a:extLst>
            <a:ext uri="{909E8E84-426E-40DD-AFC4-6F175D3DCCD1}">
              <a14:hiddenFill xmlns:a14="http://schemas.microsoft.com/office/drawing/2010/main">
                <a:noFill/>
              </a14:hiddenFill>
            </a:ext>
          </a:extLst>
        </p:spPr>
      </p:cxnSp>
      <p:sp>
        <p:nvSpPr>
          <p:cNvPr id="9" name="Rectangle 22"/>
          <p:cNvSpPr>
            <a:spLocks noChangeArrowheads="1"/>
          </p:cNvSpPr>
          <p:nvPr userDrawn="1"/>
        </p:nvSpPr>
        <p:spPr bwMode="auto">
          <a:xfrm>
            <a:off x="2915816" y="260648"/>
            <a:ext cx="33959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de-DE" altLang="de-DE" i="1" dirty="0">
                <a:solidFill>
                  <a:srgbClr val="00589C"/>
                </a:solidFill>
                <a:latin typeface="Calibri" pitchFamily="34" charset="0"/>
              </a:rPr>
              <a:t>Regionale Klimaänderungen REKLIM</a:t>
            </a:r>
          </a:p>
        </p:txBody>
      </p:sp>
      <p:cxnSp>
        <p:nvCxnSpPr>
          <p:cNvPr id="10" name="Gerade Verbindung 9"/>
          <p:cNvCxnSpPr/>
          <p:nvPr userDrawn="1"/>
        </p:nvCxnSpPr>
        <p:spPr>
          <a:xfrm>
            <a:off x="2699792" y="404664"/>
            <a:ext cx="147638" cy="0"/>
          </a:xfrm>
          <a:prstGeom prst="line">
            <a:avLst/>
          </a:prstGeom>
          <a:ln w="6350">
            <a:solidFill>
              <a:srgbClr val="00589C"/>
            </a:solidFill>
          </a:ln>
        </p:spPr>
        <p:style>
          <a:lnRef idx="1">
            <a:schemeClr val="accent1"/>
          </a:lnRef>
          <a:fillRef idx="0">
            <a:schemeClr val="accent1"/>
          </a:fillRef>
          <a:effectRef idx="0">
            <a:schemeClr val="accent1"/>
          </a:effectRef>
          <a:fontRef idx="minor">
            <a:schemeClr val="tx1"/>
          </a:fontRef>
        </p:style>
      </p:cxnSp>
      <p:cxnSp>
        <p:nvCxnSpPr>
          <p:cNvPr id="11" name="Gerade Verbindung 10"/>
          <p:cNvCxnSpPr/>
          <p:nvPr userDrawn="1"/>
        </p:nvCxnSpPr>
        <p:spPr>
          <a:xfrm>
            <a:off x="6372200" y="404664"/>
            <a:ext cx="146050" cy="0"/>
          </a:xfrm>
          <a:prstGeom prst="line">
            <a:avLst/>
          </a:prstGeom>
          <a:ln w="6350">
            <a:solidFill>
              <a:srgbClr val="00589C"/>
            </a:solidFill>
          </a:ln>
        </p:spPr>
        <p:style>
          <a:lnRef idx="1">
            <a:schemeClr val="accent1"/>
          </a:lnRef>
          <a:fillRef idx="0">
            <a:schemeClr val="accent1"/>
          </a:fillRef>
          <a:effectRef idx="0">
            <a:schemeClr val="accent1"/>
          </a:effectRef>
          <a:fontRef idx="minor">
            <a:schemeClr val="tx1"/>
          </a:fontRef>
        </p:style>
      </p:cxnSp>
      <p:pic>
        <p:nvPicPr>
          <p:cNvPr id="12" name="Grafik 1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451304" y="44624"/>
            <a:ext cx="1656184" cy="470065"/>
          </a:xfrm>
          <a:prstGeom prst="rect">
            <a:avLst/>
          </a:prstGeom>
        </p:spPr>
      </p:pic>
      <p:grpSp>
        <p:nvGrpSpPr>
          <p:cNvPr id="13" name="Gruppieren 12"/>
          <p:cNvGrpSpPr/>
          <p:nvPr userDrawn="1"/>
        </p:nvGrpSpPr>
        <p:grpSpPr>
          <a:xfrm>
            <a:off x="-43323" y="6447469"/>
            <a:ext cx="9236179" cy="437915"/>
            <a:chOff x="-36513" y="476250"/>
            <a:chExt cx="9236179" cy="437915"/>
          </a:xfrm>
        </p:grpSpPr>
        <p:cxnSp>
          <p:nvCxnSpPr>
            <p:cNvPr id="14" name="Gerade Verbindung 19"/>
            <p:cNvCxnSpPr>
              <a:cxnSpLocks noChangeShapeType="1"/>
            </p:cNvCxnSpPr>
            <p:nvPr/>
          </p:nvCxnSpPr>
          <p:spPr bwMode="auto">
            <a:xfrm>
              <a:off x="-36513" y="476250"/>
              <a:ext cx="9144001" cy="1588"/>
            </a:xfrm>
            <a:prstGeom prst="line">
              <a:avLst/>
            </a:prstGeom>
            <a:noFill/>
            <a:ln w="9525" algn="ctr">
              <a:solidFill>
                <a:schemeClr val="bg1"/>
              </a:solidFill>
              <a:round/>
              <a:headEnd/>
              <a:tailEnd/>
            </a:ln>
            <a:extLst>
              <a:ext uri="{909E8E84-426E-40DD-AFC4-6F175D3DCCD1}">
                <a14:hiddenFill xmlns:a14="http://schemas.microsoft.com/office/drawing/2010/main">
                  <a:noFill/>
                </a14:hiddenFill>
              </a:ext>
            </a:extLst>
          </p:spPr>
        </p:cxnSp>
        <p:sp>
          <p:nvSpPr>
            <p:cNvPr id="15" name="Line 5"/>
            <p:cNvSpPr>
              <a:spLocks noChangeShapeType="1"/>
            </p:cNvSpPr>
            <p:nvPr/>
          </p:nvSpPr>
          <p:spPr bwMode="auto">
            <a:xfrm>
              <a:off x="0" y="549275"/>
              <a:ext cx="9144000" cy="0"/>
            </a:xfrm>
            <a:prstGeom prst="line">
              <a:avLst/>
            </a:prstGeom>
            <a:noFill/>
            <a:ln w="25400">
              <a:solidFill>
                <a:schemeClr val="bg1"/>
              </a:solidFill>
              <a:round/>
              <a:headEnd/>
              <a:tailEnd/>
            </a:ln>
          </p:spPr>
          <p:txBody>
            <a:bodyPr/>
            <a:lstStyle/>
            <a:p>
              <a:endParaRPr lang="de-DE"/>
            </a:p>
          </p:txBody>
        </p:sp>
        <p:pic>
          <p:nvPicPr>
            <p:cNvPr id="16" name="Picture 2"/>
            <p:cNvPicPr>
              <a:picLocks noChangeAspect="1" noChangeArrowheads="1"/>
            </p:cNvPicPr>
            <p:nvPr/>
          </p:nvPicPr>
          <p:blipFill rotWithShape="1">
            <a:blip r:embed="rId18">
              <a:extLst>
                <a:ext uri="{28A0092B-C50C-407E-A947-70E740481C1C}">
                  <a14:useLocalDpi xmlns:a14="http://schemas.microsoft.com/office/drawing/2010/main" val="0"/>
                </a:ext>
              </a:extLst>
            </a:blip>
            <a:srcRect l="4272" r="308" b="11542"/>
            <a:stretch/>
          </p:blipFill>
          <p:spPr bwMode="auto">
            <a:xfrm>
              <a:off x="-16334" y="518165"/>
              <a:ext cx="9216000" cy="3960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17" name="Rechteck 16"/>
            <p:cNvSpPr/>
            <p:nvPr/>
          </p:nvSpPr>
          <p:spPr>
            <a:xfrm>
              <a:off x="5391077" y="716165"/>
              <a:ext cx="3716411" cy="120547"/>
            </a:xfrm>
            <a:prstGeom prst="rect">
              <a:avLst/>
            </a:prstGeom>
            <a:solidFill>
              <a:srgbClr val="005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8" name="Picture 2"/>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94513" y="44624"/>
            <a:ext cx="1033370" cy="462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1227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6" r:id="rId12"/>
    <p:sldLayoutId id="2147483668" r:id="rId13"/>
    <p:sldLayoutId id="2147483669" r:id="rId14"/>
    <p:sldLayoutId id="2147483670"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rgbClr val="4CB2FF"/>
                </a:solidFill>
              </a:defRPr>
            </a:lvl1pPr>
          </a:lstStyle>
          <a:p>
            <a:pPr defTabSz="457200"/>
            <a:fld id="{9D1B81D1-339F-824C-BF8B-C1100CBE37FC}" type="datetimeFigureOut">
              <a:rPr lang="en-US" smtClean="0"/>
              <a:pPr defTabSz="457200"/>
              <a:t>6/20/19</a:t>
            </a:fld>
            <a:endParaRPr lang="en-US" dirty="0"/>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rgbClr val="4CB2FF"/>
                </a:solidFill>
              </a:defRPr>
            </a:lvl1pPr>
          </a:lstStyle>
          <a:p>
            <a:pPr defTabSz="457200"/>
            <a:endParaRPr lang="en-US" dirty="0"/>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rgbClr val="4CB2FF"/>
                </a:solidFill>
              </a:defRPr>
            </a:lvl1pPr>
          </a:lstStyle>
          <a:p>
            <a:pPr defTabSz="457200"/>
            <a:fld id="{15A9F3D0-B985-0345-B86B-74512F59448E}" type="slidenum">
              <a:rPr lang="en-US" smtClean="0"/>
              <a:pPr defTabSz="457200"/>
              <a:t>‹#›</a:t>
            </a:fld>
            <a:endParaRPr lang="en-US" dirty="0"/>
          </a:p>
        </p:txBody>
      </p:sp>
    </p:spTree>
    <p:extLst>
      <p:ext uri="{BB962C8B-B14F-4D97-AF65-F5344CB8AC3E}">
        <p14:creationId xmlns:p14="http://schemas.microsoft.com/office/powerpoint/2010/main" val="3098477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457200" rtl="0" eaLnBrk="1" latinLnBrk="0" hangingPunct="1">
        <a:spcBef>
          <a:spcPct val="0"/>
        </a:spcBef>
        <a:buNone/>
        <a:defRPr sz="4400" kern="1200">
          <a:solidFill>
            <a:srgbClr val="4C9BDB"/>
          </a:solidFill>
          <a:latin typeface=""/>
          <a:ea typeface="+mj-ea"/>
          <a:cs typeface=""/>
        </a:defRPr>
      </a:lvl1pPr>
    </p:titleStyle>
    <p:bodyStyle>
      <a:lvl1pPr marL="342900" indent="-342900" algn="l" defTabSz="457200" rtl="0" eaLnBrk="1" latinLnBrk="0" hangingPunct="1">
        <a:spcBef>
          <a:spcPct val="20000"/>
        </a:spcBef>
        <a:buFont typeface="Arial"/>
        <a:buChar char="•"/>
        <a:defRPr sz="3200" kern="1200">
          <a:solidFill>
            <a:srgbClr val="4C9BDB"/>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4C9BDB"/>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4C9BDB"/>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4C9BDB"/>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C9BDB"/>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2.xml.rels><?xml version="1.0" encoding="UTF-8" standalone="yes"?>
<Relationships xmlns="http://schemas.openxmlformats.org/package/2006/relationships"><Relationship Id="rId8" Type="http://schemas.openxmlformats.org/officeDocument/2006/relationships/hyperlink" Target="https://dx.doi.org/10.5194/bg-10-2169-2013" TargetMode="External"/><Relationship Id="rId3" Type="http://schemas.openxmlformats.org/officeDocument/2006/relationships/hyperlink" Target="http://cdiac.ornl.gov/trends/emis/meth_reg.html" TargetMode="External"/><Relationship Id="rId7" Type="http://schemas.openxmlformats.org/officeDocument/2006/relationships/hyperlink" Target="http://www.atmos-chem-phys.net/13/2793/2013/acp-13-2793-2013.html" TargetMode="External"/><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hyperlink" Target="http://dx.doi.org/10.1002/2014GB004997" TargetMode="External"/><Relationship Id="rId11" Type="http://schemas.openxmlformats.org/officeDocument/2006/relationships/hyperlink" Target="http://www.globalcarbonproject.org/carbonbudget/" TargetMode="External"/><Relationship Id="rId5" Type="http://schemas.openxmlformats.org/officeDocument/2006/relationships/hyperlink" Target="https://dx.doi.org/10.1002/2016GB005546" TargetMode="External"/><Relationship Id="rId10" Type="http://schemas.openxmlformats.org/officeDocument/2006/relationships/hyperlink" Target="https://doi.org/10.5194/essd-10-2141-2018" TargetMode="External"/><Relationship Id="rId4" Type="http://schemas.openxmlformats.org/officeDocument/2006/relationships/hyperlink" Target="http://www.esrl.noaa.gov/gmd/ccgg/trends/" TargetMode="External"/><Relationship Id="rId9" Type="http://schemas.openxmlformats.org/officeDocument/2006/relationships/hyperlink" Target="https://dx.doi.org/10.1002/2013GB004739"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hyperlink" Target="http://www.globalcarbonproject.org/carbonbudget/" TargetMode="External"/><Relationship Id="rId13" Type="http://schemas.openxmlformats.org/officeDocument/2006/relationships/image" Target="../media/image31.jpg"/><Relationship Id="rId3" Type="http://schemas.openxmlformats.org/officeDocument/2006/relationships/hyperlink" Target="http://cdiac.ornl.gov/trends/emis/meth_reg.html" TargetMode="External"/><Relationship Id="rId7" Type="http://schemas.openxmlformats.org/officeDocument/2006/relationships/hyperlink" Target="https://doi.org/10.5194/essd-10-2141-2018" TargetMode="External"/><Relationship Id="rId12" Type="http://schemas.openxmlformats.org/officeDocument/2006/relationships/image" Target="../media/image30.jp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hyperlink" Target="http://dx.doi.org/10.1002/2014GB004997" TargetMode="External"/><Relationship Id="rId11" Type="http://schemas.openxmlformats.org/officeDocument/2006/relationships/image" Target="../media/image29.jpg"/><Relationship Id="rId5" Type="http://schemas.openxmlformats.org/officeDocument/2006/relationships/hyperlink" Target="https://dx.doi.org/10.1002/2016GB005546" TargetMode="External"/><Relationship Id="rId10" Type="http://schemas.openxmlformats.org/officeDocument/2006/relationships/image" Target="../media/image28.jpg"/><Relationship Id="rId4" Type="http://schemas.openxmlformats.org/officeDocument/2006/relationships/hyperlink" Target="http://www.esrl.noaa.gov/gmd/ccgg/trends/" TargetMode="External"/><Relationship Id="rId9"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hyperlink" Target="http://www.globalcarbonproject.org/carbonbudget/"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doi.org/10.5194/essd-10-2141-2018" TargetMode="External"/><Relationship Id="rId5" Type="http://schemas.openxmlformats.org/officeDocument/2006/relationships/hyperlink" Target="http://dx.doi.org/10.1038/nclimate1783" TargetMode="External"/><Relationship Id="rId4" Type="http://schemas.openxmlformats.org/officeDocument/2006/relationships/hyperlink" Target="http://cdiac.ornl.gov/trends/emis/meth_reg.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0-2141-2018" TargetMode="External"/><Relationship Id="rId4" Type="http://schemas.openxmlformats.org/officeDocument/2006/relationships/hyperlink" Target="https://doi.org/10.1088/1748-9326/aaf303"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cdiac.ornl.gov/trends/emis/meth_reg.html" TargetMode="External"/><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0-2141-2018" TargetMode="External"/><Relationship Id="rId4" Type="http://schemas.openxmlformats.org/officeDocument/2006/relationships/hyperlink" Target="https://doi.org/10.1088/1748-9326/aaf303"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hyperlink" Target="http://www.globalcarbonproject.org/carbonbudget/" TargetMode="External"/><Relationship Id="rId5" Type="http://schemas.openxmlformats.org/officeDocument/2006/relationships/hyperlink" Target="https://doi.org/10.5194/essd-10-2141-2018" TargetMode="External"/><Relationship Id="rId4" Type="http://schemas.openxmlformats.org/officeDocument/2006/relationships/hyperlink" Target="http://cdiac.ornl.gov/trends/emis/meth_reg.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www.ncdc.noaa.gov/paleo/study/6080" TargetMode="External"/><Relationship Id="rId2" Type="http://schemas.openxmlformats.org/officeDocument/2006/relationships/image" Target="../media/image15.tiff"/><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hyperlink" Target="http://www.ncdc.noaa.gov/paleo/study/609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9BA7-B3C2-EE42-A573-5733001B13BA}"/>
              </a:ext>
            </a:extLst>
          </p:cNvPr>
          <p:cNvSpPr>
            <a:spLocks noGrp="1"/>
          </p:cNvSpPr>
          <p:nvPr>
            <p:ph type="ctrTitle"/>
          </p:nvPr>
        </p:nvSpPr>
        <p:spPr>
          <a:xfrm>
            <a:off x="685800" y="692696"/>
            <a:ext cx="7772400" cy="1470025"/>
          </a:xfrm>
        </p:spPr>
        <p:txBody>
          <a:bodyPr/>
          <a:lstStyle/>
          <a:p>
            <a:r>
              <a:rPr lang="de-DE" dirty="0"/>
              <a:t>Rettet Natur den Menschen ?</a:t>
            </a:r>
          </a:p>
        </p:txBody>
      </p:sp>
      <p:pic>
        <p:nvPicPr>
          <p:cNvPr id="4" name="Picture 3">
            <a:extLst>
              <a:ext uri="{FF2B5EF4-FFF2-40B4-BE49-F238E27FC236}">
                <a16:creationId xmlns:a16="http://schemas.microsoft.com/office/drawing/2014/main" id="{FBD4761C-33FF-3643-B870-4D76BEDF5454}"/>
              </a:ext>
            </a:extLst>
          </p:cNvPr>
          <p:cNvPicPr>
            <a:picLocks noChangeAspect="1"/>
          </p:cNvPicPr>
          <p:nvPr/>
        </p:nvPicPr>
        <p:blipFill>
          <a:blip r:embed="rId2"/>
          <a:stretch>
            <a:fillRect/>
          </a:stretch>
        </p:blipFill>
        <p:spPr>
          <a:xfrm>
            <a:off x="-10054" y="1445293"/>
            <a:ext cx="5051400" cy="4804750"/>
          </a:xfrm>
          <a:prstGeom prst="rect">
            <a:avLst/>
          </a:prstGeom>
        </p:spPr>
      </p:pic>
      <p:pic>
        <p:nvPicPr>
          <p:cNvPr id="5" name="Picture 4">
            <a:extLst>
              <a:ext uri="{FF2B5EF4-FFF2-40B4-BE49-F238E27FC236}">
                <a16:creationId xmlns:a16="http://schemas.microsoft.com/office/drawing/2014/main" id="{4F72C32C-D1A5-BA4C-9D4F-63AAA7353CA6}"/>
              </a:ext>
            </a:extLst>
          </p:cNvPr>
          <p:cNvPicPr>
            <a:picLocks noChangeAspect="1"/>
          </p:cNvPicPr>
          <p:nvPr/>
        </p:nvPicPr>
        <p:blipFill>
          <a:blip r:embed="rId3"/>
          <a:stretch>
            <a:fillRect/>
          </a:stretch>
        </p:blipFill>
        <p:spPr>
          <a:xfrm>
            <a:off x="4429264" y="1700808"/>
            <a:ext cx="5229399" cy="4032448"/>
          </a:xfrm>
          <a:prstGeom prst="rect">
            <a:avLst/>
          </a:prstGeom>
        </p:spPr>
      </p:pic>
      <p:pic>
        <p:nvPicPr>
          <p:cNvPr id="6" name="Picture 5">
            <a:extLst>
              <a:ext uri="{FF2B5EF4-FFF2-40B4-BE49-F238E27FC236}">
                <a16:creationId xmlns:a16="http://schemas.microsoft.com/office/drawing/2014/main" id="{1F4C099A-9E92-8C48-A62F-F9E5534A5A08}"/>
              </a:ext>
            </a:extLst>
          </p:cNvPr>
          <p:cNvPicPr>
            <a:picLocks noChangeAspect="1"/>
          </p:cNvPicPr>
          <p:nvPr/>
        </p:nvPicPr>
        <p:blipFill rotWithShape="1">
          <a:blip r:embed="rId2"/>
          <a:srcRect r="4491"/>
          <a:stretch/>
        </p:blipFill>
        <p:spPr>
          <a:xfrm>
            <a:off x="-26713" y="1360554"/>
            <a:ext cx="4824536" cy="4804750"/>
          </a:xfrm>
          <a:prstGeom prst="rect">
            <a:avLst/>
          </a:prstGeom>
        </p:spPr>
      </p:pic>
    </p:spTree>
    <p:extLst>
      <p:ext uri="{BB962C8B-B14F-4D97-AF65-F5344CB8AC3E}">
        <p14:creationId xmlns:p14="http://schemas.microsoft.com/office/powerpoint/2010/main" val="937467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231900"/>
            <a:ext cx="9144000" cy="476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a:off x="5882819" y="5793001"/>
            <a:ext cx="3281668" cy="230832"/>
          </a:xfrm>
          <a:prstGeom prst="rect">
            <a:avLst/>
          </a:prstGeom>
          <a:solidFill>
            <a:srgbClr val="FFFFFF">
              <a:alpha val="69804"/>
            </a:srgbClr>
          </a:solidFill>
        </p:spPr>
        <p:txBody>
          <a:bodyPr wrap="none" rtlCol="0">
            <a:spAutoFit/>
          </a:bodyPr>
          <a:lstStyle/>
          <a:p>
            <a:r>
              <a:rPr lang="de-DE" sz="900" i="1" dirty="0"/>
              <a:t>Erosionskliff mit Yedoma Permafrost, Lena Delta (Photo: J. Strauss)</a:t>
            </a:r>
          </a:p>
        </p:txBody>
      </p:sp>
      <p:sp>
        <p:nvSpPr>
          <p:cNvPr id="6" name="Titel 1"/>
          <p:cNvSpPr txBox="1">
            <a:spLocks/>
          </p:cNvSpPr>
          <p:nvPr/>
        </p:nvSpPr>
        <p:spPr bwMode="auto">
          <a:xfrm>
            <a:off x="98424" y="646173"/>
            <a:ext cx="8947151" cy="519113"/>
          </a:xfrm>
          <a:prstGeom prst="rect">
            <a:avLst/>
          </a:prstGeom>
          <a:noFill/>
          <a:ln w="9525">
            <a:noFill/>
            <a:miter lim="800000"/>
            <a:headEnd/>
            <a:tailEnd/>
          </a:ln>
        </p:spPr>
        <p:txBody>
          <a:bodyPr vert="horz" wrap="square" lIns="68580" tIns="34290" rIns="68580" bIns="34290" numCol="1" anchor="ctr" anchorCtr="0" compatLnSpc="1">
            <a:prstTxWarp prst="textNoShape">
              <a:avLst/>
            </a:prstTxWarp>
          </a:bodyPr>
          <a:lstStyle>
            <a:lvl1pPr algn="l" defTabSz="457200" rtl="0" eaLnBrk="0" fontAlgn="base" hangingPunct="0">
              <a:spcBef>
                <a:spcPct val="0"/>
              </a:spcBef>
              <a:spcAft>
                <a:spcPct val="0"/>
              </a:spcAft>
              <a:defRPr sz="3600" kern="1200">
                <a:solidFill>
                  <a:schemeClr val="bg1"/>
                </a:solidFill>
                <a:latin typeface="+mj-lt"/>
                <a:ea typeface="ヒラギノ角ゴ Pro W3" charset="-128"/>
                <a:cs typeface="ヒラギノ角ゴ Pro W3" charset="-128"/>
              </a:defRPr>
            </a:lvl1pPr>
            <a:lvl2pPr algn="l" defTabSz="457200" rtl="0" eaLnBrk="0" fontAlgn="base" hangingPunct="0">
              <a:spcBef>
                <a:spcPct val="0"/>
              </a:spcBef>
              <a:spcAft>
                <a:spcPct val="0"/>
              </a:spcAft>
              <a:defRPr sz="3600">
                <a:solidFill>
                  <a:schemeClr val="bg1"/>
                </a:solidFill>
                <a:latin typeface="Calibri" charset="0"/>
                <a:ea typeface="ヒラギノ角ゴ Pro W3" charset="-128"/>
                <a:cs typeface="ヒラギノ角ゴ Pro W3" charset="-128"/>
              </a:defRPr>
            </a:lvl2pPr>
            <a:lvl3pPr algn="l" defTabSz="457200" rtl="0" eaLnBrk="0" fontAlgn="base" hangingPunct="0">
              <a:spcBef>
                <a:spcPct val="0"/>
              </a:spcBef>
              <a:spcAft>
                <a:spcPct val="0"/>
              </a:spcAft>
              <a:defRPr sz="3600">
                <a:solidFill>
                  <a:schemeClr val="bg1"/>
                </a:solidFill>
                <a:latin typeface="Calibri" charset="0"/>
                <a:ea typeface="ヒラギノ角ゴ Pro W3" charset="-128"/>
                <a:cs typeface="ヒラギノ角ゴ Pro W3" charset="-128"/>
              </a:defRPr>
            </a:lvl3pPr>
            <a:lvl4pPr algn="l" defTabSz="457200" rtl="0" eaLnBrk="0" fontAlgn="base" hangingPunct="0">
              <a:spcBef>
                <a:spcPct val="0"/>
              </a:spcBef>
              <a:spcAft>
                <a:spcPct val="0"/>
              </a:spcAft>
              <a:defRPr sz="3600">
                <a:solidFill>
                  <a:schemeClr val="bg1"/>
                </a:solidFill>
                <a:latin typeface="Calibri" charset="0"/>
                <a:ea typeface="ヒラギノ角ゴ Pro W3" charset="-128"/>
                <a:cs typeface="ヒラギノ角ゴ Pro W3" charset="-128"/>
              </a:defRPr>
            </a:lvl4pPr>
            <a:lvl5pPr algn="l" defTabSz="457200" rtl="0" eaLnBrk="0" fontAlgn="base" hangingPunct="0">
              <a:spcBef>
                <a:spcPct val="0"/>
              </a:spcBef>
              <a:spcAft>
                <a:spcPct val="0"/>
              </a:spcAft>
              <a:defRPr sz="3600">
                <a:solidFill>
                  <a:schemeClr val="bg1"/>
                </a:solidFill>
                <a:latin typeface="Calibri" charset="0"/>
                <a:ea typeface="ヒラギノ角ゴ Pro W3" charset="-128"/>
                <a:cs typeface="ヒラギノ角ゴ Pro W3" charset="-128"/>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algn="ctr"/>
            <a:r>
              <a:rPr lang="en-US" sz="2700" dirty="0" err="1">
                <a:solidFill>
                  <a:schemeClr val="tx1"/>
                </a:solidFill>
                <a:latin typeface="+mn-lt"/>
              </a:rPr>
              <a:t>Warum</a:t>
            </a:r>
            <a:r>
              <a:rPr lang="en-US" sz="2700" dirty="0">
                <a:solidFill>
                  <a:schemeClr val="tx1"/>
                </a:solidFill>
                <a:latin typeface="+mn-lt"/>
              </a:rPr>
              <a:t> </a:t>
            </a:r>
            <a:r>
              <a:rPr lang="en-US" sz="2700" dirty="0" err="1">
                <a:solidFill>
                  <a:schemeClr val="tx1"/>
                </a:solidFill>
                <a:latin typeface="+mn-lt"/>
              </a:rPr>
              <a:t>ist</a:t>
            </a:r>
            <a:r>
              <a:rPr lang="en-US" sz="2700" dirty="0">
                <a:solidFill>
                  <a:schemeClr val="tx1"/>
                </a:solidFill>
                <a:latin typeface="+mn-lt"/>
              </a:rPr>
              <a:t> Permafrost </a:t>
            </a:r>
            <a:r>
              <a:rPr lang="en-US" sz="2700" dirty="0" err="1">
                <a:solidFill>
                  <a:schemeClr val="tx1"/>
                </a:solidFill>
                <a:latin typeface="+mn-lt"/>
              </a:rPr>
              <a:t>im</a:t>
            </a:r>
            <a:r>
              <a:rPr lang="en-US" sz="2700" dirty="0">
                <a:solidFill>
                  <a:schemeClr val="tx1"/>
                </a:solidFill>
                <a:latin typeface="+mn-lt"/>
              </a:rPr>
              <a:t> </a:t>
            </a:r>
            <a:r>
              <a:rPr lang="en-US" sz="2700" dirty="0" err="1">
                <a:solidFill>
                  <a:schemeClr val="tx1"/>
                </a:solidFill>
                <a:latin typeface="+mn-lt"/>
              </a:rPr>
              <a:t>globalen</a:t>
            </a:r>
            <a:r>
              <a:rPr lang="en-US" sz="2700" dirty="0">
                <a:solidFill>
                  <a:schemeClr val="tx1"/>
                </a:solidFill>
                <a:latin typeface="+mn-lt"/>
              </a:rPr>
              <a:t> </a:t>
            </a:r>
            <a:r>
              <a:rPr lang="en-US" sz="2700" dirty="0" err="1">
                <a:solidFill>
                  <a:schemeClr val="tx1"/>
                </a:solidFill>
                <a:latin typeface="+mn-lt"/>
              </a:rPr>
              <a:t>Klimasystem</a:t>
            </a:r>
            <a:r>
              <a:rPr lang="en-US" sz="2700" dirty="0">
                <a:solidFill>
                  <a:schemeClr val="tx1"/>
                </a:solidFill>
                <a:latin typeface="+mn-lt"/>
              </a:rPr>
              <a:t> relevant?</a:t>
            </a:r>
          </a:p>
        </p:txBody>
      </p:sp>
      <p:grpSp>
        <p:nvGrpSpPr>
          <p:cNvPr id="25" name="Group 24"/>
          <p:cNvGrpSpPr/>
          <p:nvPr/>
        </p:nvGrpSpPr>
        <p:grpSpPr>
          <a:xfrm>
            <a:off x="0" y="1577670"/>
            <a:ext cx="9045575" cy="4607746"/>
            <a:chOff x="0" y="960560"/>
            <a:chExt cx="11191305" cy="6143660"/>
          </a:xfrm>
        </p:grpSpPr>
        <p:sp>
          <p:nvSpPr>
            <p:cNvPr id="11" name="TextBox 10"/>
            <p:cNvSpPr txBox="1"/>
            <p:nvPr/>
          </p:nvSpPr>
          <p:spPr>
            <a:xfrm>
              <a:off x="0" y="6334779"/>
              <a:ext cx="6696636" cy="769441"/>
            </a:xfrm>
            <a:prstGeom prst="rect">
              <a:avLst/>
            </a:prstGeom>
            <a:solidFill>
              <a:srgbClr val="FFFFFF">
                <a:alpha val="69804"/>
              </a:srgbClr>
            </a:solidFill>
          </p:spPr>
          <p:txBody>
            <a:bodyPr wrap="square" rtlCol="0">
              <a:spAutoFit/>
            </a:bodyPr>
            <a:lstStyle/>
            <a:p>
              <a:r>
                <a:rPr lang="en-US" sz="1050" i="1" dirty="0"/>
                <a:t>Strauss et al. 2013 (GRL), </a:t>
              </a:r>
              <a:r>
                <a:rPr lang="en-US" sz="1050" i="1" dirty="0" err="1"/>
                <a:t>Hugelius</a:t>
              </a:r>
              <a:r>
                <a:rPr lang="en-US" sz="1050" i="1" dirty="0"/>
                <a:t> et al. 2014 (</a:t>
              </a:r>
              <a:r>
                <a:rPr lang="en-US" sz="1050" i="1" dirty="0" err="1"/>
                <a:t>Biogeosciences</a:t>
              </a:r>
              <a:r>
                <a:rPr lang="en-US" sz="1050" i="1" dirty="0"/>
                <a:t>), </a:t>
              </a:r>
            </a:p>
            <a:p>
              <a:r>
                <a:rPr lang="en-US" sz="1050" i="1" dirty="0"/>
                <a:t>Walter Anthony et al. 2014 (Nature), </a:t>
              </a:r>
              <a:r>
                <a:rPr lang="en-US" sz="1050" i="1" dirty="0" err="1"/>
                <a:t>Schuur</a:t>
              </a:r>
              <a:r>
                <a:rPr lang="en-US" sz="1050" i="1" dirty="0"/>
                <a:t> et al. 2015 (Nature), Strauss et al., 2017 (ESR)</a:t>
              </a:r>
            </a:p>
          </p:txBody>
        </p:sp>
        <p:sp>
          <p:nvSpPr>
            <p:cNvPr id="14" name="TextBox 13"/>
            <p:cNvSpPr txBox="1"/>
            <p:nvPr/>
          </p:nvSpPr>
          <p:spPr>
            <a:xfrm>
              <a:off x="6696636" y="960560"/>
              <a:ext cx="4494669" cy="2215990"/>
            </a:xfrm>
            <a:prstGeom prst="rect">
              <a:avLst/>
            </a:prstGeom>
            <a:solidFill>
              <a:srgbClr val="000000">
                <a:alpha val="30196"/>
              </a:srgbClr>
            </a:solidFill>
          </p:spPr>
          <p:txBody>
            <a:bodyPr wrap="square" rtlCol="0">
              <a:spAutoFit/>
            </a:bodyPr>
            <a:lstStyle/>
            <a:p>
              <a:pPr marL="1139429" indent="-1139429"/>
              <a:r>
                <a:rPr lang="en-US" sz="1275" dirty="0">
                  <a:solidFill>
                    <a:schemeClr val="bg1"/>
                  </a:solidFill>
                  <a:sym typeface="Wingdings" pitchFamily="2" charset="2"/>
                </a:rPr>
                <a:t>Global </a:t>
              </a:r>
              <a:r>
                <a:rPr lang="en-US" sz="1275" dirty="0" err="1">
                  <a:solidFill>
                    <a:schemeClr val="bg1"/>
                  </a:solidFill>
                  <a:sym typeface="Wingdings" pitchFamily="2" charset="2"/>
                </a:rPr>
                <a:t>relevante</a:t>
              </a:r>
              <a:r>
                <a:rPr lang="en-US" sz="1275" dirty="0">
                  <a:solidFill>
                    <a:schemeClr val="bg1"/>
                  </a:solidFill>
                  <a:sym typeface="Wingdings" pitchFamily="2" charset="2"/>
                </a:rPr>
                <a:t> </a:t>
              </a:r>
              <a:r>
                <a:rPr lang="en-US" sz="1275" dirty="0" err="1">
                  <a:solidFill>
                    <a:schemeClr val="bg1"/>
                  </a:solidFill>
                  <a:sym typeface="Wingdings" pitchFamily="2" charset="2"/>
                </a:rPr>
                <a:t>Kohlenstoffspeicher</a:t>
              </a:r>
              <a:endParaRPr lang="en-US" sz="1275" dirty="0">
                <a:solidFill>
                  <a:schemeClr val="bg1"/>
                </a:solidFill>
                <a:sym typeface="Wingdings" pitchFamily="2" charset="2"/>
              </a:endParaRPr>
            </a:p>
            <a:p>
              <a:pPr marL="1139429" indent="-1139429"/>
              <a:endParaRPr lang="en-US" sz="1275" dirty="0">
                <a:solidFill>
                  <a:schemeClr val="bg1"/>
                </a:solidFill>
                <a:sym typeface="Wingdings" pitchFamily="2" charset="2"/>
              </a:endParaRPr>
            </a:p>
            <a:p>
              <a:pPr marL="1139429" indent="-1139429"/>
              <a:r>
                <a:rPr lang="en-US" sz="1275" dirty="0">
                  <a:solidFill>
                    <a:schemeClr val="bg1"/>
                  </a:solidFill>
                  <a:sym typeface="Wingdings" pitchFamily="2" charset="2"/>
                </a:rPr>
                <a:t>Permafrost		1330-1580 GtC</a:t>
              </a:r>
            </a:p>
            <a:p>
              <a:pPr marL="1139429" indent="-1139429"/>
              <a:r>
                <a:rPr lang="en-US" sz="1275" dirty="0" err="1">
                  <a:solidFill>
                    <a:schemeClr val="bg1"/>
                  </a:solidFill>
                  <a:sym typeface="Wingdings" pitchFamily="2" charset="2"/>
                </a:rPr>
                <a:t>Atmosphäre</a:t>
              </a:r>
              <a:r>
                <a:rPr lang="en-US" sz="1275" dirty="0">
                  <a:solidFill>
                    <a:schemeClr val="bg1"/>
                  </a:solidFill>
                  <a:sym typeface="Wingdings" pitchFamily="2" charset="2"/>
                </a:rPr>
                <a:t> 		 830 GtC</a:t>
              </a:r>
            </a:p>
            <a:p>
              <a:pPr marL="1139429" indent="-1139429"/>
              <a:r>
                <a:rPr lang="en-US" sz="1275" dirty="0">
                  <a:solidFill>
                    <a:schemeClr val="bg1"/>
                  </a:solidFill>
                  <a:sym typeface="Wingdings" pitchFamily="2" charset="2"/>
                </a:rPr>
                <a:t>Vegetation 		 550 GtC </a:t>
              </a:r>
            </a:p>
            <a:p>
              <a:pPr marL="1139429" indent="-1139429"/>
              <a:r>
                <a:rPr lang="en-US" sz="1275" dirty="0" err="1">
                  <a:solidFill>
                    <a:schemeClr val="bg1"/>
                  </a:solidFill>
                </a:rPr>
                <a:t>Fossile</a:t>
              </a:r>
              <a:r>
                <a:rPr lang="en-US" sz="1275" dirty="0">
                  <a:solidFill>
                    <a:schemeClr val="bg1"/>
                  </a:solidFill>
                </a:rPr>
                <a:t> </a:t>
              </a:r>
              <a:r>
                <a:rPr lang="en-US" sz="1275" dirty="0" err="1">
                  <a:solidFill>
                    <a:schemeClr val="bg1"/>
                  </a:solidFill>
                </a:rPr>
                <a:t>Brennstoffe</a:t>
              </a:r>
              <a:r>
                <a:rPr lang="en-US" sz="1275" dirty="0">
                  <a:solidFill>
                    <a:schemeClr val="bg1"/>
                  </a:solidFill>
                </a:rPr>
                <a:t>	</a:t>
              </a:r>
              <a:r>
                <a:rPr lang="en-US" sz="1275" dirty="0">
                  <a:solidFill>
                    <a:schemeClr val="bg1"/>
                  </a:solidFill>
                  <a:sym typeface="Wingdings" pitchFamily="2" charset="2"/>
                </a:rPr>
                <a:t> 4,130 GtC </a:t>
              </a:r>
            </a:p>
            <a:p>
              <a:pPr marL="1139429" indent="-1139429"/>
              <a:r>
                <a:rPr lang="en-US" sz="1275" dirty="0" err="1">
                  <a:solidFill>
                    <a:schemeClr val="bg1"/>
                  </a:solidFill>
                  <a:sym typeface="Wingdings" pitchFamily="2" charset="2"/>
                </a:rPr>
                <a:t>Globale</a:t>
              </a:r>
              <a:r>
                <a:rPr lang="en-US" sz="1275" dirty="0">
                  <a:solidFill>
                    <a:schemeClr val="bg1"/>
                  </a:solidFill>
                  <a:sym typeface="Wingdings" pitchFamily="2" charset="2"/>
                </a:rPr>
                <a:t> </a:t>
              </a:r>
              <a:r>
                <a:rPr lang="en-US" sz="1275" dirty="0" err="1">
                  <a:solidFill>
                    <a:schemeClr val="bg1"/>
                  </a:solidFill>
                  <a:sym typeface="Wingdings" pitchFamily="2" charset="2"/>
                </a:rPr>
                <a:t>Böden</a:t>
              </a:r>
              <a:r>
                <a:rPr lang="en-US" sz="1275" dirty="0">
                  <a:solidFill>
                    <a:schemeClr val="bg1"/>
                  </a:solidFill>
                  <a:sym typeface="Wingdings" pitchFamily="2" charset="2"/>
                </a:rPr>
                <a:t> 		 2,300 GtC</a:t>
              </a:r>
            </a:p>
            <a:p>
              <a:pPr marL="1139429" indent="-1139429"/>
              <a:r>
                <a:rPr lang="en-US" sz="1275" dirty="0" err="1">
                  <a:solidFill>
                    <a:schemeClr val="bg1"/>
                  </a:solidFill>
                </a:rPr>
                <a:t>Globaler</a:t>
              </a:r>
              <a:r>
                <a:rPr lang="en-US" sz="1275" dirty="0">
                  <a:solidFill>
                    <a:schemeClr val="bg1"/>
                  </a:solidFill>
                </a:rPr>
                <a:t> </a:t>
              </a:r>
              <a:r>
                <a:rPr lang="en-US" sz="1275" dirty="0" err="1">
                  <a:solidFill>
                    <a:schemeClr val="bg1"/>
                  </a:solidFill>
                </a:rPr>
                <a:t>Ozean</a:t>
              </a:r>
              <a:r>
                <a:rPr lang="en-US" sz="1275" dirty="0">
                  <a:solidFill>
                    <a:schemeClr val="bg1"/>
                  </a:solidFill>
                </a:rPr>
                <a:t> 		</a:t>
              </a:r>
              <a:r>
                <a:rPr lang="en-US" sz="1275" dirty="0">
                  <a:solidFill>
                    <a:schemeClr val="bg1"/>
                  </a:solidFill>
                  <a:sym typeface="Wingdings" pitchFamily="2" charset="2"/>
                </a:rPr>
                <a:t> 38,000 GtC </a:t>
              </a:r>
            </a:p>
          </p:txBody>
        </p:sp>
      </p:grpSp>
      <p:grpSp>
        <p:nvGrpSpPr>
          <p:cNvPr id="20" name="Group 19"/>
          <p:cNvGrpSpPr/>
          <p:nvPr/>
        </p:nvGrpSpPr>
        <p:grpSpPr>
          <a:xfrm>
            <a:off x="5420916" y="3500010"/>
            <a:ext cx="2322258" cy="1843722"/>
            <a:chOff x="8886469" y="3526825"/>
            <a:chExt cx="3096344" cy="2458296"/>
          </a:xfrm>
        </p:grpSpPr>
        <p:pic>
          <p:nvPicPr>
            <p:cNvPr id="10" name="Picture 9"/>
            <p:cNvPicPr>
              <a:picLocks noChangeAspect="1" noChangeArrowheads="1"/>
            </p:cNvPicPr>
            <p:nvPr/>
          </p:nvPicPr>
          <p:blipFill>
            <a:blip r:embed="rId4" cstate="print"/>
            <a:srcRect/>
            <a:stretch>
              <a:fillRect/>
            </a:stretch>
          </p:blipFill>
          <p:spPr bwMode="auto">
            <a:xfrm>
              <a:off x="8886469" y="3526825"/>
              <a:ext cx="3096344" cy="2031189"/>
            </a:xfrm>
            <a:prstGeom prst="rect">
              <a:avLst/>
            </a:prstGeom>
            <a:ln w="3175">
              <a:solidFill>
                <a:schemeClr val="bg1"/>
              </a:solidFill>
            </a:ln>
            <a:effectLst>
              <a:outerShdw blurRad="292100" dist="139700" dir="2700000" algn="tl" rotWithShape="0">
                <a:srgbClr val="333333">
                  <a:alpha val="65000"/>
                </a:srgbClr>
              </a:outerShdw>
            </a:effectLst>
          </p:spPr>
        </p:pic>
        <p:sp>
          <p:nvSpPr>
            <p:cNvPr id="18" name="TextBox 17"/>
            <p:cNvSpPr txBox="1"/>
            <p:nvPr/>
          </p:nvSpPr>
          <p:spPr>
            <a:xfrm>
              <a:off x="9090213" y="5585012"/>
              <a:ext cx="2693473" cy="400109"/>
            </a:xfrm>
            <a:prstGeom prst="rect">
              <a:avLst/>
            </a:prstGeom>
            <a:noFill/>
          </p:spPr>
          <p:txBody>
            <a:bodyPr wrap="none" rtlCol="0">
              <a:spAutoFit/>
            </a:bodyPr>
            <a:lstStyle/>
            <a:p>
              <a:r>
                <a:rPr lang="de-DE" sz="1350" dirty="0">
                  <a:solidFill>
                    <a:schemeClr val="bg1"/>
                  </a:solidFill>
                </a:rPr>
                <a:t>Kohlenstoff im Permafrost</a:t>
              </a:r>
            </a:p>
          </p:txBody>
        </p:sp>
      </p:grpSp>
      <p:grpSp>
        <p:nvGrpSpPr>
          <p:cNvPr id="24" name="Group 23"/>
          <p:cNvGrpSpPr/>
          <p:nvPr/>
        </p:nvGrpSpPr>
        <p:grpSpPr>
          <a:xfrm>
            <a:off x="584947" y="1610280"/>
            <a:ext cx="4457700" cy="3849450"/>
            <a:chOff x="779929" y="1004040"/>
            <a:chExt cx="5943600" cy="5132599"/>
          </a:xfrm>
        </p:grpSpPr>
        <p:pic>
          <p:nvPicPr>
            <p:cNvPr id="22" name="Bild 13"/>
            <p:cNvPicPr/>
            <p:nvPr/>
          </p:nvPicPr>
          <p:blipFill>
            <a:blip r:embed="rId5" cstate="print">
              <a:extLst>
                <a:ext uri="{28A0092B-C50C-407E-A947-70E740481C1C}">
                  <a14:useLocalDpi xmlns:a14="http://schemas.microsoft.com/office/drawing/2010/main" val="0"/>
                </a:ext>
              </a:extLst>
            </a:blip>
            <a:stretch>
              <a:fillRect/>
            </a:stretch>
          </p:blipFill>
          <p:spPr bwMode="auto">
            <a:xfrm>
              <a:off x="1237128" y="1004040"/>
              <a:ext cx="5244353" cy="4500282"/>
            </a:xfrm>
            <a:prstGeom prst="rect">
              <a:avLst/>
            </a:prstGeom>
            <a:noFill/>
            <a:ln w="9525">
              <a:noFill/>
              <a:miter lim="800000"/>
              <a:headEnd/>
              <a:tailEnd/>
            </a:ln>
          </p:spPr>
        </p:pic>
        <p:sp>
          <p:nvSpPr>
            <p:cNvPr id="23" name="TextBox 22"/>
            <p:cNvSpPr txBox="1"/>
            <p:nvPr/>
          </p:nvSpPr>
          <p:spPr>
            <a:xfrm>
              <a:off x="779929" y="5459531"/>
              <a:ext cx="5943600" cy="677108"/>
            </a:xfrm>
            <a:prstGeom prst="rect">
              <a:avLst/>
            </a:prstGeom>
            <a:noFill/>
          </p:spPr>
          <p:txBody>
            <a:bodyPr wrap="square" rtlCol="0">
              <a:spAutoFit/>
            </a:bodyPr>
            <a:lstStyle/>
            <a:p>
              <a:pPr algn="ctr"/>
              <a:r>
                <a:rPr lang="de-DE" sz="1350" dirty="0">
                  <a:solidFill>
                    <a:schemeClr val="bg1"/>
                  </a:solidFill>
                </a:rPr>
                <a:t>Selbstverstärkende Rückkopplung: </a:t>
              </a:r>
            </a:p>
            <a:p>
              <a:pPr algn="ctr"/>
              <a:r>
                <a:rPr lang="de-DE" sz="1350" dirty="0">
                  <a:solidFill>
                    <a:schemeClr val="bg1"/>
                  </a:solidFill>
                </a:rPr>
                <a:t>Permafrost-Kohlenstoff-Feedback</a:t>
              </a:r>
            </a:p>
          </p:txBody>
        </p:sp>
      </p:grpSp>
    </p:spTree>
    <p:extLst>
      <p:ext uri="{BB962C8B-B14F-4D97-AF65-F5344CB8AC3E}">
        <p14:creationId xmlns:p14="http://schemas.microsoft.com/office/powerpoint/2010/main" val="152899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t="-7"/>
          <a:stretch>
            <a:fillRect/>
          </a:stretch>
        </p:blipFill>
        <p:spPr bwMode="auto">
          <a:xfrm>
            <a:off x="1530819" y="3321704"/>
            <a:ext cx="6119524" cy="2013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5" name="Gruppieren 14"/>
          <p:cNvGrpSpPr/>
          <p:nvPr/>
        </p:nvGrpSpPr>
        <p:grpSpPr>
          <a:xfrm>
            <a:off x="3647880" y="4170562"/>
            <a:ext cx="3589573" cy="1766863"/>
            <a:chOff x="4088051" y="144217"/>
            <a:chExt cx="4786097" cy="2355817"/>
          </a:xfrm>
        </p:grpSpPr>
        <p:cxnSp>
          <p:nvCxnSpPr>
            <p:cNvPr id="18" name="Gerade Verbindung mit Pfeil 17"/>
            <p:cNvCxnSpPr>
              <a:stCxn id="16" idx="0"/>
            </p:cNvCxnSpPr>
            <p:nvPr/>
          </p:nvCxnSpPr>
          <p:spPr>
            <a:xfrm flipV="1">
              <a:off x="6481100" y="144217"/>
              <a:ext cx="994800" cy="1678709"/>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Textfeld 15"/>
            <p:cNvSpPr txBox="1"/>
            <p:nvPr/>
          </p:nvSpPr>
          <p:spPr>
            <a:xfrm>
              <a:off x="4088051" y="1822926"/>
              <a:ext cx="4786097" cy="677108"/>
            </a:xfrm>
            <a:prstGeom prst="rect">
              <a:avLst/>
            </a:prstGeom>
            <a:solidFill>
              <a:schemeClr val="tx2">
                <a:lumMod val="20000"/>
                <a:lumOff val="80000"/>
              </a:schemeClr>
            </a:solidFill>
            <a:ln>
              <a:solidFill>
                <a:schemeClr val="tx1"/>
              </a:solidFill>
            </a:ln>
          </p:spPr>
          <p:txBody>
            <a:bodyPr wrap="none" rtlCol="0">
              <a:spAutoFit/>
            </a:bodyPr>
            <a:lstStyle/>
            <a:p>
              <a:pPr algn="ctr" defTabSz="342900"/>
              <a:r>
                <a:rPr lang="de-DE" sz="1350" dirty="0" err="1">
                  <a:solidFill>
                    <a:prstClr val="black"/>
                  </a:solidFill>
                  <a:latin typeface="Arial" panose="020B0604020202020204" pitchFamily="34" charset="0"/>
                  <a:cs typeface="Arial" panose="020B0604020202020204" pitchFamily="34" charset="0"/>
                </a:rPr>
                <a:t>Advection</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of</a:t>
              </a:r>
              <a:r>
                <a:rPr lang="de-DE" sz="1350" dirty="0">
                  <a:solidFill>
                    <a:prstClr val="black"/>
                  </a:solidFill>
                  <a:latin typeface="Arial" panose="020B0604020202020204" pitchFamily="34" charset="0"/>
                  <a:cs typeface="Arial" panose="020B0604020202020204" pitchFamily="34" charset="0"/>
                </a:rPr>
                <a:t> warm </a:t>
              </a:r>
              <a:r>
                <a:rPr lang="de-DE" sz="1350" dirty="0" err="1">
                  <a:solidFill>
                    <a:prstClr val="black"/>
                  </a:solidFill>
                  <a:latin typeface="Arial" panose="020B0604020202020204" pitchFamily="34" charset="0"/>
                  <a:cs typeface="Arial" panose="020B0604020202020204" pitchFamily="34" charset="0"/>
                </a:rPr>
                <a:t>and</a:t>
              </a:r>
              <a:r>
                <a:rPr lang="de-DE" sz="1350" dirty="0">
                  <a:solidFill>
                    <a:prstClr val="black"/>
                  </a:solidFill>
                  <a:latin typeface="Arial" panose="020B0604020202020204" pitchFamily="34" charset="0"/>
                  <a:cs typeface="Arial" panose="020B0604020202020204" pitchFamily="34" charset="0"/>
                </a:rPr>
                <a:t> </a:t>
              </a:r>
              <a:br>
                <a:rPr lang="de-DE" sz="1350" dirty="0">
                  <a:solidFill>
                    <a:prstClr val="black"/>
                  </a:solidFill>
                  <a:latin typeface="Arial" panose="020B0604020202020204" pitchFamily="34" charset="0"/>
                  <a:cs typeface="Arial" panose="020B0604020202020204" pitchFamily="34" charset="0"/>
                </a:rPr>
              </a:br>
              <a:r>
                <a:rPr lang="de-DE" sz="1350" dirty="0">
                  <a:solidFill>
                    <a:prstClr val="black"/>
                  </a:solidFill>
                  <a:latin typeface="Arial" panose="020B0604020202020204" pitchFamily="34" charset="0"/>
                  <a:cs typeface="Arial" panose="020B0604020202020204" pitchFamily="34" charset="0"/>
                </a:rPr>
                <a:t>humid </a:t>
              </a:r>
              <a:r>
                <a:rPr lang="de-DE" sz="1350" dirty="0" err="1">
                  <a:solidFill>
                    <a:prstClr val="black"/>
                  </a:solidFill>
                  <a:latin typeface="Arial" panose="020B0604020202020204" pitchFamily="34" charset="0"/>
                  <a:cs typeface="Arial" panose="020B0604020202020204" pitchFamily="34" charset="0"/>
                </a:rPr>
                <a:t>air</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into</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the</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Atlantic</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sector</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of</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the</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Arctic</a:t>
              </a:r>
              <a:endParaRPr lang="de-DE" sz="1350" dirty="0">
                <a:solidFill>
                  <a:prstClr val="black"/>
                </a:solidFill>
                <a:latin typeface="Arial" panose="020B0604020202020204" pitchFamily="34" charset="0"/>
                <a:cs typeface="Arial" panose="020B0604020202020204" pitchFamily="34" charset="0"/>
              </a:endParaRPr>
            </a:p>
          </p:txBody>
        </p:sp>
      </p:grpSp>
      <p:sp>
        <p:nvSpPr>
          <p:cNvPr id="21" name="Titel 1"/>
          <p:cNvSpPr txBox="1">
            <a:spLocks/>
          </p:cNvSpPr>
          <p:nvPr/>
        </p:nvSpPr>
        <p:spPr>
          <a:xfrm>
            <a:off x="0" y="766623"/>
            <a:ext cx="9143999" cy="696990"/>
          </a:xfrm>
          <a:prstGeom prst="rect">
            <a:avLst/>
          </a:prstGeom>
        </p:spPr>
        <p:txBody>
          <a:bodyPr/>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pPr algn="ctr"/>
            <a:r>
              <a:rPr lang="en-US" sz="2400" b="0" kern="0" dirty="0" err="1">
                <a:solidFill>
                  <a:srgbClr val="00ACE9"/>
                </a:solidFill>
                <a:latin typeface="Arial" panose="020B0604020202020204" pitchFamily="34" charset="0"/>
                <a:cs typeface="Arial" panose="020B0604020202020204" pitchFamily="34" charset="0"/>
              </a:rPr>
              <a:t>Zunehmende</a:t>
            </a:r>
            <a:r>
              <a:rPr lang="en-US" sz="2400" b="0" kern="0" dirty="0">
                <a:solidFill>
                  <a:srgbClr val="00ACE9"/>
                </a:solidFill>
                <a:latin typeface="Arial" panose="020B0604020202020204" pitchFamily="34" charset="0"/>
                <a:cs typeface="Arial" panose="020B0604020202020204" pitchFamily="34" charset="0"/>
              </a:rPr>
              <a:t> </a:t>
            </a:r>
            <a:r>
              <a:rPr lang="en-US" sz="2400" b="0" kern="0" dirty="0" err="1">
                <a:solidFill>
                  <a:srgbClr val="00ACE9"/>
                </a:solidFill>
                <a:latin typeface="Arial" panose="020B0604020202020204" pitchFamily="34" charset="0"/>
                <a:cs typeface="Arial" panose="020B0604020202020204" pitchFamily="34" charset="0"/>
              </a:rPr>
              <a:t>Extremwetterlagen</a:t>
            </a:r>
            <a:r>
              <a:rPr lang="en-US" sz="2400" b="0" kern="0" dirty="0">
                <a:solidFill>
                  <a:srgbClr val="00ACE9"/>
                </a:solidFill>
                <a:latin typeface="Arial" panose="020B0604020202020204" pitchFamily="34" charset="0"/>
                <a:cs typeface="Arial" panose="020B0604020202020204" pitchFamily="34" charset="0"/>
              </a:rPr>
              <a:t> </a:t>
            </a:r>
            <a:r>
              <a:rPr lang="en-US" sz="2400" b="0" kern="0" dirty="0" err="1">
                <a:solidFill>
                  <a:srgbClr val="00ACE9"/>
                </a:solidFill>
                <a:latin typeface="Arial" panose="020B0604020202020204" pitchFamily="34" charset="0"/>
                <a:cs typeface="Arial" panose="020B0604020202020204" pitchFamily="34" charset="0"/>
              </a:rPr>
              <a:t>als</a:t>
            </a:r>
            <a:r>
              <a:rPr lang="en-US" sz="2400" b="0" kern="0" dirty="0">
                <a:solidFill>
                  <a:srgbClr val="00ACE9"/>
                </a:solidFill>
                <a:latin typeface="Arial" panose="020B0604020202020204" pitchFamily="34" charset="0"/>
                <a:cs typeface="Arial" panose="020B0604020202020204" pitchFamily="34" charset="0"/>
              </a:rPr>
              <a:t> </a:t>
            </a:r>
            <a:br>
              <a:rPr lang="en-US" sz="2400" b="0" kern="0" dirty="0">
                <a:solidFill>
                  <a:srgbClr val="00ACE9"/>
                </a:solidFill>
                <a:latin typeface="Arial" panose="020B0604020202020204" pitchFamily="34" charset="0"/>
                <a:cs typeface="Arial" panose="020B0604020202020204" pitchFamily="34" charset="0"/>
              </a:rPr>
            </a:br>
            <a:r>
              <a:rPr lang="en-US" sz="2400" b="0" kern="0" dirty="0" err="1">
                <a:solidFill>
                  <a:srgbClr val="00ACE9"/>
                </a:solidFill>
                <a:latin typeface="Arial" panose="020B0604020202020204" pitchFamily="34" charset="0"/>
                <a:cs typeface="Arial" panose="020B0604020202020204" pitchFamily="34" charset="0"/>
              </a:rPr>
              <a:t>Konsequenz</a:t>
            </a:r>
            <a:r>
              <a:rPr lang="en-US" sz="2400" b="0" kern="0" dirty="0">
                <a:solidFill>
                  <a:srgbClr val="00ACE9"/>
                </a:solidFill>
                <a:latin typeface="Arial" panose="020B0604020202020204" pitchFamily="34" charset="0"/>
                <a:cs typeface="Arial" panose="020B0604020202020204" pitchFamily="34" charset="0"/>
              </a:rPr>
              <a:t> des </a:t>
            </a:r>
            <a:r>
              <a:rPr lang="en-US" sz="2400" b="0" kern="0" dirty="0" err="1">
                <a:solidFill>
                  <a:srgbClr val="00ACE9"/>
                </a:solidFill>
                <a:latin typeface="Arial" panose="020B0604020202020204" pitchFamily="34" charset="0"/>
                <a:cs typeface="Arial" panose="020B0604020202020204" pitchFamily="34" charset="0"/>
              </a:rPr>
              <a:t>Klimawandels</a:t>
            </a:r>
            <a:r>
              <a:rPr lang="en-US" sz="2400" b="0" kern="0" dirty="0">
                <a:solidFill>
                  <a:srgbClr val="00ACE9"/>
                </a:solidFill>
                <a:latin typeface="Arial" panose="020B0604020202020204" pitchFamily="34" charset="0"/>
                <a:cs typeface="Arial" panose="020B0604020202020204" pitchFamily="34" charset="0"/>
              </a:rPr>
              <a:t>  </a:t>
            </a:r>
          </a:p>
        </p:txBody>
      </p:sp>
      <p:grpSp>
        <p:nvGrpSpPr>
          <p:cNvPr id="59" name="Gruppieren 58"/>
          <p:cNvGrpSpPr/>
          <p:nvPr/>
        </p:nvGrpSpPr>
        <p:grpSpPr>
          <a:xfrm>
            <a:off x="1826017" y="1780640"/>
            <a:ext cx="5588693" cy="894732"/>
            <a:chOff x="2412412" y="1345118"/>
            <a:chExt cx="7451591" cy="1192976"/>
          </a:xfrm>
        </p:grpSpPr>
        <p:sp>
          <p:nvSpPr>
            <p:cNvPr id="19" name="Textfeld 18"/>
            <p:cNvSpPr txBox="1"/>
            <p:nvPr/>
          </p:nvSpPr>
          <p:spPr>
            <a:xfrm>
              <a:off x="3798343" y="1345118"/>
              <a:ext cx="4644862" cy="400109"/>
            </a:xfrm>
            <a:prstGeom prst="rect">
              <a:avLst/>
            </a:prstGeom>
            <a:noFill/>
            <a:ln>
              <a:noFill/>
            </a:ln>
          </p:spPr>
          <p:txBody>
            <a:bodyPr wrap="none" rtlCol="0">
              <a:spAutoFit/>
            </a:bodyPr>
            <a:lstStyle/>
            <a:p>
              <a:pPr algn="ctr" defTabSz="342900"/>
              <a:r>
                <a:rPr lang="de-DE" sz="1350" dirty="0" err="1">
                  <a:solidFill>
                    <a:prstClr val="black"/>
                  </a:solidFill>
                  <a:latin typeface="Arial" panose="020B0604020202020204" pitchFamily="34" charset="0"/>
                  <a:cs typeface="Arial" panose="020B0604020202020204" pitchFamily="34" charset="0"/>
                </a:rPr>
                <a:t>Arctic</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climate</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change</a:t>
              </a:r>
              <a:r>
                <a:rPr lang="de-DE" sz="1350" dirty="0">
                  <a:solidFill>
                    <a:prstClr val="black"/>
                  </a:solidFill>
                  <a:latin typeface="Arial" panose="020B0604020202020204" pitchFamily="34" charset="0"/>
                  <a:cs typeface="Arial" panose="020B0604020202020204" pitchFamily="34" charset="0"/>
                </a:rPr>
                <a:t> &amp; </a:t>
              </a:r>
              <a:r>
                <a:rPr lang="de-DE" sz="1350" dirty="0" err="1">
                  <a:solidFill>
                    <a:prstClr val="black"/>
                  </a:solidFill>
                  <a:latin typeface="Arial" panose="020B0604020202020204" pitchFamily="34" charset="0"/>
                  <a:cs typeface="Arial" panose="020B0604020202020204" pitchFamily="34" charset="0"/>
                </a:rPr>
                <a:t>decreasing</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sea</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ice</a:t>
              </a:r>
              <a:endParaRPr lang="de-DE" sz="1350" dirty="0">
                <a:solidFill>
                  <a:prstClr val="black"/>
                </a:solidFill>
                <a:latin typeface="Arial" panose="020B0604020202020204" pitchFamily="34" charset="0"/>
                <a:cs typeface="Arial" panose="020B0604020202020204" pitchFamily="34" charset="0"/>
              </a:endParaRPr>
            </a:p>
          </p:txBody>
        </p:sp>
        <p:grpSp>
          <p:nvGrpSpPr>
            <p:cNvPr id="58" name="Gruppieren 57"/>
            <p:cNvGrpSpPr/>
            <p:nvPr/>
          </p:nvGrpSpPr>
          <p:grpSpPr>
            <a:xfrm>
              <a:off x="2412412" y="1860986"/>
              <a:ext cx="7451591" cy="677108"/>
              <a:chOff x="2412412" y="1860986"/>
              <a:chExt cx="7451591" cy="677108"/>
            </a:xfrm>
          </p:grpSpPr>
          <p:grpSp>
            <p:nvGrpSpPr>
              <p:cNvPr id="4" name="Gruppieren 3"/>
              <p:cNvGrpSpPr/>
              <p:nvPr/>
            </p:nvGrpSpPr>
            <p:grpSpPr>
              <a:xfrm>
                <a:off x="3869565" y="1982916"/>
                <a:ext cx="4319276" cy="402471"/>
                <a:chOff x="2421346" y="5165248"/>
                <a:chExt cx="4319276" cy="1084916"/>
              </a:xfrm>
            </p:grpSpPr>
            <p:sp>
              <p:nvSpPr>
                <p:cNvPr id="2" name="Gleichschenkliges Dreieck 1"/>
                <p:cNvSpPr/>
                <p:nvPr/>
              </p:nvSpPr>
              <p:spPr>
                <a:xfrm rot="5400000">
                  <a:off x="3962327" y="3624267"/>
                  <a:ext cx="1084915" cy="4166877"/>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solidFill>
                      <a:prstClr val="white"/>
                    </a:solidFill>
                    <a:cs typeface="Arial" panose="020B0604020202020204" pitchFamily="34" charset="0"/>
                  </a:endParaRPr>
                </a:p>
              </p:txBody>
            </p:sp>
            <p:sp>
              <p:nvSpPr>
                <p:cNvPr id="17" name="Gleichschenkliges Dreieck 16"/>
                <p:cNvSpPr/>
                <p:nvPr/>
              </p:nvSpPr>
              <p:spPr>
                <a:xfrm rot="5400000">
                  <a:off x="5765894" y="5275436"/>
                  <a:ext cx="1084915" cy="864541"/>
                </a:xfrm>
                <a:prstGeom prst="triangl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solidFill>
                      <a:prstClr val="white"/>
                    </a:solidFill>
                    <a:cs typeface="Arial" panose="020B0604020202020204" pitchFamily="34" charset="0"/>
                  </a:endParaRPr>
                </a:p>
              </p:txBody>
            </p:sp>
          </p:grpSp>
          <p:sp>
            <p:nvSpPr>
              <p:cNvPr id="20" name="Textfeld 19"/>
              <p:cNvSpPr txBox="1"/>
              <p:nvPr/>
            </p:nvSpPr>
            <p:spPr>
              <a:xfrm>
                <a:off x="8309731" y="1860986"/>
                <a:ext cx="1554272" cy="677108"/>
              </a:xfrm>
              <a:prstGeom prst="rect">
                <a:avLst/>
              </a:prstGeom>
              <a:noFill/>
            </p:spPr>
            <p:txBody>
              <a:bodyPr wrap="none" rtlCol="0">
                <a:spAutoFit/>
              </a:bodyPr>
              <a:lstStyle/>
              <a:p>
                <a:pPr algn="ctr"/>
                <a:r>
                  <a:rPr lang="de-DE" sz="1350" b="1" dirty="0" err="1">
                    <a:solidFill>
                      <a:srgbClr val="EAA721"/>
                    </a:solidFill>
                    <a:latin typeface="Arial"/>
                  </a:rPr>
                  <a:t>meandering</a:t>
                </a:r>
                <a:endParaRPr lang="de-DE" sz="1350" b="1" dirty="0">
                  <a:solidFill>
                    <a:srgbClr val="EAA721"/>
                  </a:solidFill>
                  <a:latin typeface="Arial"/>
                </a:endParaRPr>
              </a:p>
              <a:p>
                <a:pPr algn="ctr"/>
                <a:r>
                  <a:rPr lang="de-DE" sz="1350" b="1" dirty="0" err="1">
                    <a:solidFill>
                      <a:srgbClr val="EAA721"/>
                    </a:solidFill>
                    <a:latin typeface="Arial"/>
                  </a:rPr>
                  <a:t>jet</a:t>
                </a:r>
                <a:r>
                  <a:rPr lang="de-DE" sz="1350" b="1" dirty="0">
                    <a:solidFill>
                      <a:srgbClr val="EAA721"/>
                    </a:solidFill>
                    <a:latin typeface="Arial"/>
                  </a:rPr>
                  <a:t> </a:t>
                </a:r>
                <a:r>
                  <a:rPr lang="de-DE" sz="1350" b="1" dirty="0" err="1">
                    <a:solidFill>
                      <a:srgbClr val="EAA721"/>
                    </a:solidFill>
                    <a:latin typeface="Arial"/>
                  </a:rPr>
                  <a:t>stream</a:t>
                </a:r>
                <a:endParaRPr lang="de-DE" sz="1350" b="1" dirty="0">
                  <a:solidFill>
                    <a:srgbClr val="EAA721"/>
                  </a:solidFill>
                  <a:latin typeface="Arial"/>
                </a:endParaRPr>
              </a:p>
            </p:txBody>
          </p:sp>
          <p:sp>
            <p:nvSpPr>
              <p:cNvPr id="47" name="Textfeld 46"/>
              <p:cNvSpPr txBox="1"/>
              <p:nvPr/>
            </p:nvSpPr>
            <p:spPr>
              <a:xfrm>
                <a:off x="2412412" y="1860986"/>
                <a:ext cx="1336263" cy="677108"/>
              </a:xfrm>
              <a:prstGeom prst="rect">
                <a:avLst/>
              </a:prstGeom>
              <a:noFill/>
            </p:spPr>
            <p:txBody>
              <a:bodyPr wrap="none" rtlCol="0">
                <a:spAutoFit/>
              </a:bodyPr>
              <a:lstStyle/>
              <a:p>
                <a:pPr algn="ctr"/>
                <a:r>
                  <a:rPr lang="de-DE" sz="1350" b="1" dirty="0" err="1">
                    <a:solidFill>
                      <a:srgbClr val="EBA721"/>
                    </a:solidFill>
                    <a:latin typeface="Arial"/>
                  </a:rPr>
                  <a:t>stable</a:t>
                </a:r>
                <a:endParaRPr lang="de-DE" sz="1350" b="1" dirty="0">
                  <a:solidFill>
                    <a:srgbClr val="EBA721"/>
                  </a:solidFill>
                  <a:latin typeface="Arial"/>
                </a:endParaRPr>
              </a:p>
              <a:p>
                <a:pPr algn="ctr"/>
                <a:r>
                  <a:rPr lang="de-DE" sz="1350" b="1" dirty="0" err="1">
                    <a:solidFill>
                      <a:srgbClr val="EBA721"/>
                    </a:solidFill>
                    <a:latin typeface="Arial"/>
                  </a:rPr>
                  <a:t>jet</a:t>
                </a:r>
                <a:r>
                  <a:rPr lang="de-DE" sz="1350" b="1" dirty="0">
                    <a:solidFill>
                      <a:srgbClr val="EBA721"/>
                    </a:solidFill>
                    <a:latin typeface="Arial"/>
                  </a:rPr>
                  <a:t> </a:t>
                </a:r>
                <a:r>
                  <a:rPr lang="de-DE" sz="1350" b="1" dirty="0" err="1">
                    <a:solidFill>
                      <a:srgbClr val="EBA721"/>
                    </a:solidFill>
                    <a:latin typeface="Arial"/>
                  </a:rPr>
                  <a:t>stream</a:t>
                </a:r>
                <a:endParaRPr lang="de-DE" sz="1350" b="1" dirty="0">
                  <a:solidFill>
                    <a:srgbClr val="EBA721"/>
                  </a:solidFill>
                  <a:latin typeface="Arial"/>
                </a:endParaRPr>
              </a:p>
            </p:txBody>
          </p:sp>
        </p:grpSp>
      </p:grpSp>
      <p:grpSp>
        <p:nvGrpSpPr>
          <p:cNvPr id="64" name="Gruppieren 63"/>
          <p:cNvGrpSpPr/>
          <p:nvPr/>
        </p:nvGrpSpPr>
        <p:grpSpPr>
          <a:xfrm>
            <a:off x="3367088" y="3432472"/>
            <a:ext cx="2457037" cy="871669"/>
            <a:chOff x="4489450" y="3433629"/>
            <a:chExt cx="3276049" cy="1162225"/>
          </a:xfrm>
        </p:grpSpPr>
        <p:grpSp>
          <p:nvGrpSpPr>
            <p:cNvPr id="54" name="Gruppieren 53"/>
            <p:cNvGrpSpPr/>
            <p:nvPr/>
          </p:nvGrpSpPr>
          <p:grpSpPr>
            <a:xfrm>
              <a:off x="4489450" y="3433629"/>
              <a:ext cx="3276049" cy="1162225"/>
              <a:chOff x="4489450" y="3433629"/>
              <a:chExt cx="3276049" cy="1162225"/>
            </a:xfrm>
          </p:grpSpPr>
          <p:grpSp>
            <p:nvGrpSpPr>
              <p:cNvPr id="52" name="Gruppieren 51"/>
              <p:cNvGrpSpPr/>
              <p:nvPr/>
            </p:nvGrpSpPr>
            <p:grpSpPr>
              <a:xfrm>
                <a:off x="4489450" y="3433629"/>
                <a:ext cx="3276049" cy="935172"/>
                <a:chOff x="4489450" y="3433629"/>
                <a:chExt cx="3276049" cy="935172"/>
              </a:xfrm>
            </p:grpSpPr>
            <p:sp>
              <p:nvSpPr>
                <p:cNvPr id="50" name="Rechteck 49"/>
                <p:cNvSpPr/>
                <p:nvPr/>
              </p:nvSpPr>
              <p:spPr>
                <a:xfrm>
                  <a:off x="4489450" y="3433629"/>
                  <a:ext cx="3276049" cy="26626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solidFill>
                      <a:prstClr val="white"/>
                    </a:solidFill>
                  </a:endParaRPr>
                </a:p>
              </p:txBody>
            </p:sp>
            <p:sp>
              <p:nvSpPr>
                <p:cNvPr id="51" name="Rechteck 50"/>
                <p:cNvSpPr/>
                <p:nvPr/>
              </p:nvSpPr>
              <p:spPr>
                <a:xfrm>
                  <a:off x="5340350" y="4171951"/>
                  <a:ext cx="1565397" cy="19685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de-DE" sz="1350">
                    <a:solidFill>
                      <a:prstClr val="white"/>
                    </a:solidFill>
                  </a:endParaRPr>
                </a:p>
              </p:txBody>
            </p:sp>
          </p:grpSp>
          <p:sp>
            <p:nvSpPr>
              <p:cNvPr id="53" name="Freihandform 52"/>
              <p:cNvSpPr/>
              <p:nvPr/>
            </p:nvSpPr>
            <p:spPr>
              <a:xfrm>
                <a:off x="6928237" y="4272501"/>
                <a:ext cx="657307" cy="323353"/>
              </a:xfrm>
              <a:custGeom>
                <a:avLst/>
                <a:gdLst>
                  <a:gd name="connsiteX0" fmla="*/ 657307 w 657307"/>
                  <a:gd name="connsiteY0" fmla="*/ 323353 h 323353"/>
                  <a:gd name="connsiteX1" fmla="*/ 331304 w 657307"/>
                  <a:gd name="connsiteY1" fmla="*/ 0 h 323353"/>
                  <a:gd name="connsiteX2" fmla="*/ 0 w 657307"/>
                  <a:gd name="connsiteY2" fmla="*/ 0 h 323353"/>
                  <a:gd name="connsiteX3" fmla="*/ 0 w 657307"/>
                  <a:gd name="connsiteY3" fmla="*/ 0 h 323353"/>
                </a:gdLst>
                <a:ahLst/>
                <a:cxnLst>
                  <a:cxn ang="0">
                    <a:pos x="connsiteX0" y="connsiteY0"/>
                  </a:cxn>
                  <a:cxn ang="0">
                    <a:pos x="connsiteX1" y="connsiteY1"/>
                  </a:cxn>
                  <a:cxn ang="0">
                    <a:pos x="connsiteX2" y="connsiteY2"/>
                  </a:cxn>
                  <a:cxn ang="0">
                    <a:pos x="connsiteX3" y="connsiteY3"/>
                  </a:cxn>
                </a:cxnLst>
                <a:rect l="l" t="t" r="r" b="b"/>
                <a:pathLst>
                  <a:path w="657307" h="323353">
                    <a:moveTo>
                      <a:pt x="657307" y="323353"/>
                    </a:moveTo>
                    <a:lnTo>
                      <a:pt x="331304" y="0"/>
                    </a:lnTo>
                    <a:lnTo>
                      <a:pt x="0" y="0"/>
                    </a:lnTo>
                    <a:lnTo>
                      <a:pt x="0" y="0"/>
                    </a:lnTo>
                  </a:path>
                </a:pathLst>
              </a:custGeom>
              <a:noFill/>
              <a:ln w="57150">
                <a:solidFill>
                  <a:srgbClr val="6EBEE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solidFill>
                    <a:prstClr val="white"/>
                  </a:solidFill>
                </a:endParaRPr>
              </a:p>
            </p:txBody>
          </p:sp>
        </p:grpSp>
        <p:cxnSp>
          <p:nvCxnSpPr>
            <p:cNvPr id="61" name="Gerader Verbinder 60"/>
            <p:cNvCxnSpPr/>
            <p:nvPr/>
          </p:nvCxnSpPr>
          <p:spPr>
            <a:xfrm>
              <a:off x="4865580" y="4272501"/>
              <a:ext cx="428216" cy="0"/>
            </a:xfrm>
            <a:prstGeom prst="line">
              <a:avLst/>
            </a:prstGeom>
            <a:ln w="57150">
              <a:solidFill>
                <a:srgbClr val="D46E54"/>
              </a:solidFill>
            </a:ln>
            <a:effectLst/>
          </p:spPr>
          <p:style>
            <a:lnRef idx="2">
              <a:schemeClr val="accent1"/>
            </a:lnRef>
            <a:fillRef idx="0">
              <a:schemeClr val="accent1"/>
            </a:fillRef>
            <a:effectRef idx="1">
              <a:schemeClr val="accent1"/>
            </a:effectRef>
            <a:fontRef idx="minor">
              <a:schemeClr val="tx1"/>
            </a:fontRef>
          </p:style>
        </p:cxnSp>
      </p:grpSp>
      <p:grpSp>
        <p:nvGrpSpPr>
          <p:cNvPr id="14" name="Gruppieren 13"/>
          <p:cNvGrpSpPr/>
          <p:nvPr/>
        </p:nvGrpSpPr>
        <p:grpSpPr>
          <a:xfrm>
            <a:off x="5338070" y="2782234"/>
            <a:ext cx="3587395" cy="1546115"/>
            <a:chOff x="5508104" y="2113551"/>
            <a:chExt cx="4783194" cy="2061487"/>
          </a:xfrm>
        </p:grpSpPr>
        <p:cxnSp>
          <p:nvCxnSpPr>
            <p:cNvPr id="13" name="Gerade Verbindung mit Pfeil 12"/>
            <p:cNvCxnSpPr/>
            <p:nvPr/>
          </p:nvCxnSpPr>
          <p:spPr>
            <a:xfrm flipH="1">
              <a:off x="7512917" y="2668192"/>
              <a:ext cx="338281" cy="1397551"/>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 name="Gerade Verbindung mit Pfeil 2"/>
            <p:cNvCxnSpPr/>
            <p:nvPr/>
          </p:nvCxnSpPr>
          <p:spPr>
            <a:xfrm flipH="1">
              <a:off x="5508104" y="2668192"/>
              <a:ext cx="1576702" cy="150684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feld 9"/>
            <p:cNvSpPr txBox="1"/>
            <p:nvPr/>
          </p:nvSpPr>
          <p:spPr>
            <a:xfrm>
              <a:off x="6721516" y="2113551"/>
              <a:ext cx="3569782" cy="677108"/>
            </a:xfrm>
            <a:prstGeom prst="rect">
              <a:avLst/>
            </a:prstGeom>
            <a:solidFill>
              <a:schemeClr val="tx2">
                <a:lumMod val="20000"/>
                <a:lumOff val="80000"/>
              </a:schemeClr>
            </a:solidFill>
            <a:ln>
              <a:solidFill>
                <a:schemeClr val="tx1"/>
              </a:solidFill>
            </a:ln>
          </p:spPr>
          <p:txBody>
            <a:bodyPr wrap="none" rtlCol="0">
              <a:spAutoFit/>
            </a:bodyPr>
            <a:lstStyle/>
            <a:p>
              <a:pPr algn="ctr" defTabSz="342900"/>
              <a:r>
                <a:rPr lang="de-DE" sz="1350" dirty="0">
                  <a:solidFill>
                    <a:prstClr val="black"/>
                  </a:solidFill>
                  <a:latin typeface="Arial" panose="020B0604020202020204" pitchFamily="34" charset="0"/>
                  <a:cs typeface="Arial" panose="020B0604020202020204" pitchFamily="34" charset="0"/>
                </a:rPr>
                <a:t>Potential </a:t>
              </a:r>
              <a:r>
                <a:rPr lang="de-DE" sz="1350" dirty="0" err="1">
                  <a:solidFill>
                    <a:prstClr val="black"/>
                  </a:solidFill>
                  <a:latin typeface="Arial" panose="020B0604020202020204" pitchFamily="34" charset="0"/>
                  <a:cs typeface="Arial" panose="020B0604020202020204" pitchFamily="34" charset="0"/>
                </a:rPr>
                <a:t>for</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cold</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air</a:t>
              </a:r>
              <a:r>
                <a:rPr lang="de-DE" sz="1350" dirty="0">
                  <a:solidFill>
                    <a:prstClr val="black"/>
                  </a:solidFill>
                  <a:latin typeface="Arial" panose="020B0604020202020204" pitchFamily="34" charset="0"/>
                  <a:cs typeface="Arial" panose="020B0604020202020204" pitchFamily="34" charset="0"/>
                </a:rPr>
                <a:t> </a:t>
              </a:r>
              <a:r>
                <a:rPr lang="de-DE" sz="1350" dirty="0" err="1">
                  <a:solidFill>
                    <a:prstClr val="black"/>
                  </a:solidFill>
                  <a:latin typeface="Arial" panose="020B0604020202020204" pitchFamily="34" charset="0"/>
                  <a:cs typeface="Arial" panose="020B0604020202020204" pitchFamily="34" charset="0"/>
                </a:rPr>
                <a:t>outbreaks</a:t>
              </a:r>
              <a:endParaRPr lang="de-DE" sz="1350" dirty="0">
                <a:solidFill>
                  <a:prstClr val="black"/>
                </a:solidFill>
                <a:latin typeface="Arial" panose="020B0604020202020204" pitchFamily="34" charset="0"/>
                <a:cs typeface="Arial" panose="020B0604020202020204" pitchFamily="34" charset="0"/>
              </a:endParaRPr>
            </a:p>
            <a:p>
              <a:pPr algn="ctr" defTabSz="342900"/>
              <a:r>
                <a:rPr lang="de-DE" sz="135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de-DE" sz="1350" dirty="0" err="1">
                  <a:solidFill>
                    <a:prstClr val="black"/>
                  </a:solidFill>
                  <a:latin typeface="Arial" panose="020B0604020202020204" pitchFamily="34" charset="0"/>
                  <a:cs typeface="Arial" panose="020B0604020202020204" pitchFamily="34" charset="0"/>
                  <a:sym typeface="Wingdings" panose="05000000000000000000" pitchFamily="2" charset="2"/>
                </a:rPr>
                <a:t>Cold</a:t>
              </a:r>
              <a:r>
                <a:rPr lang="de-DE" sz="1350" dirty="0">
                  <a:solidFill>
                    <a:prstClr val="black"/>
                  </a:solidFill>
                  <a:latin typeface="Arial" panose="020B0604020202020204" pitchFamily="34" charset="0"/>
                  <a:cs typeface="Arial" panose="020B0604020202020204" pitchFamily="34" charset="0"/>
                  <a:sym typeface="Wingdings" panose="05000000000000000000" pitchFamily="2" charset="2"/>
                </a:rPr>
                <a:t> </a:t>
              </a:r>
              <a:r>
                <a:rPr lang="de-DE" sz="1350" dirty="0" err="1">
                  <a:solidFill>
                    <a:prstClr val="black"/>
                  </a:solidFill>
                  <a:latin typeface="Arial" panose="020B0604020202020204" pitchFamily="34" charset="0"/>
                  <a:cs typeface="Arial" panose="020B0604020202020204" pitchFamily="34" charset="0"/>
                  <a:sym typeface="Wingdings" panose="05000000000000000000" pitchFamily="2" charset="2"/>
                </a:rPr>
                <a:t>spells</a:t>
              </a:r>
              <a:r>
                <a:rPr lang="de-DE" sz="1350" dirty="0">
                  <a:solidFill>
                    <a:prstClr val="black"/>
                  </a:solidFill>
                  <a:latin typeface="Arial" panose="020B0604020202020204" pitchFamily="34" charset="0"/>
                  <a:cs typeface="Arial" panose="020B0604020202020204" pitchFamily="34" charset="0"/>
                  <a:sym typeface="Wingdings" panose="05000000000000000000" pitchFamily="2" charset="2"/>
                </a:rPr>
                <a:t> in Europe </a:t>
              </a:r>
              <a:r>
                <a:rPr lang="de-DE" sz="1350" dirty="0" err="1">
                  <a:solidFill>
                    <a:prstClr val="black"/>
                  </a:solidFill>
                  <a:latin typeface="Arial" panose="020B0604020202020204" pitchFamily="34" charset="0"/>
                  <a:cs typeface="Arial" panose="020B0604020202020204" pitchFamily="34" charset="0"/>
                  <a:sym typeface="Wingdings" panose="05000000000000000000" pitchFamily="2" charset="2"/>
                </a:rPr>
                <a:t>and</a:t>
              </a:r>
              <a:r>
                <a:rPr lang="de-DE" sz="1350" dirty="0">
                  <a:solidFill>
                    <a:prstClr val="black"/>
                  </a:solidFill>
                  <a:latin typeface="Arial" panose="020B0604020202020204" pitchFamily="34" charset="0"/>
                  <a:cs typeface="Arial" panose="020B0604020202020204" pitchFamily="34" charset="0"/>
                  <a:sym typeface="Wingdings" panose="05000000000000000000" pitchFamily="2" charset="2"/>
                </a:rPr>
                <a:t> US</a:t>
              </a:r>
              <a:endParaRPr lang="de-DE" sz="1350" dirty="0">
                <a:solidFill>
                  <a:prstClr val="black"/>
                </a:solidFill>
                <a:latin typeface="Arial" panose="020B0604020202020204" pitchFamily="34" charset="0"/>
                <a:cs typeface="Arial" panose="020B0604020202020204" pitchFamily="34" charset="0"/>
              </a:endParaRPr>
            </a:p>
          </p:txBody>
        </p:sp>
      </p:grpSp>
      <p:grpSp>
        <p:nvGrpSpPr>
          <p:cNvPr id="46" name="Gruppieren 45"/>
          <p:cNvGrpSpPr/>
          <p:nvPr/>
        </p:nvGrpSpPr>
        <p:grpSpPr>
          <a:xfrm>
            <a:off x="793927" y="2885086"/>
            <a:ext cx="3990975" cy="2727238"/>
            <a:chOff x="963382" y="2751218"/>
            <a:chExt cx="5321300" cy="3636316"/>
          </a:xfrm>
        </p:grpSpPr>
        <p:sp>
          <p:nvSpPr>
            <p:cNvPr id="35" name="Titel 1"/>
            <p:cNvSpPr txBox="1">
              <a:spLocks/>
            </p:cNvSpPr>
            <p:nvPr/>
          </p:nvSpPr>
          <p:spPr>
            <a:xfrm>
              <a:off x="2516709" y="5849840"/>
              <a:ext cx="2762249" cy="531488"/>
            </a:xfrm>
            <a:prstGeom prst="rect">
              <a:avLst/>
            </a:prstGeom>
          </p:spPr>
          <p:txBody>
            <a:bodyPr/>
            <a:lstStyle>
              <a:lvl1pPr algn="l" defTabSz="457200" rtl="0" eaLnBrk="1" latinLnBrk="0" hangingPunct="1">
                <a:spcBef>
                  <a:spcPct val="0"/>
                </a:spcBef>
                <a:buNone/>
                <a:defRPr sz="3200" b="1" i="0" kern="1200">
                  <a:solidFill>
                    <a:schemeClr val="tx1">
                      <a:lumMod val="75000"/>
                      <a:lumOff val="25000"/>
                    </a:schemeClr>
                  </a:solidFill>
                  <a:latin typeface="Arial"/>
                  <a:ea typeface="+mj-ea"/>
                  <a:cs typeface="Arial"/>
                </a:defRPr>
              </a:lvl1pPr>
            </a:lstStyle>
            <a:p>
              <a:pPr algn="ctr"/>
              <a:r>
                <a:rPr lang="en-US" sz="1350" b="0" dirty="0">
                  <a:solidFill>
                    <a:srgbClr val="1F497D">
                      <a:lumMod val="60000"/>
                      <a:lumOff val="40000"/>
                    </a:srgbClr>
                  </a:solidFill>
                  <a:latin typeface="Arial" panose="020B0604020202020204" pitchFamily="34" charset="0"/>
                  <a:cs typeface="Arial" panose="020B0604020202020204" pitchFamily="34" charset="0"/>
                </a:rPr>
                <a:t>High AO Index</a:t>
              </a:r>
            </a:p>
          </p:txBody>
        </p:sp>
        <p:sp>
          <p:nvSpPr>
            <p:cNvPr id="5" name="Textfeld 4"/>
            <p:cNvSpPr txBox="1"/>
            <p:nvPr/>
          </p:nvSpPr>
          <p:spPr>
            <a:xfrm>
              <a:off x="1353926" y="3356993"/>
              <a:ext cx="1259319" cy="677108"/>
            </a:xfrm>
            <a:prstGeom prst="rect">
              <a:avLst/>
            </a:prstGeom>
            <a:noFill/>
          </p:spPr>
          <p:txBody>
            <a:bodyPr wrap="none" rtlCol="0">
              <a:spAutoFit/>
            </a:bodyPr>
            <a:lstStyle/>
            <a:p>
              <a:pPr algn="r"/>
              <a:r>
                <a:rPr lang="de-DE" sz="1350" dirty="0" err="1">
                  <a:solidFill>
                    <a:srgbClr val="EAA721"/>
                  </a:solidFill>
                  <a:latin typeface="Arial"/>
                </a:rPr>
                <a:t>stable</a:t>
              </a:r>
              <a:endParaRPr lang="de-DE" sz="1350" dirty="0">
                <a:solidFill>
                  <a:srgbClr val="EAA721"/>
                </a:solidFill>
                <a:latin typeface="Arial"/>
              </a:endParaRPr>
            </a:p>
            <a:p>
              <a:r>
                <a:rPr lang="de-DE" sz="1350" dirty="0" err="1">
                  <a:solidFill>
                    <a:srgbClr val="EAA721"/>
                  </a:solidFill>
                  <a:latin typeface="Arial"/>
                </a:rPr>
                <a:t>jet</a:t>
              </a:r>
              <a:r>
                <a:rPr lang="de-DE" sz="1350" dirty="0">
                  <a:solidFill>
                    <a:srgbClr val="EAA721"/>
                  </a:solidFill>
                  <a:latin typeface="Arial"/>
                </a:rPr>
                <a:t> </a:t>
              </a:r>
              <a:r>
                <a:rPr lang="de-DE" sz="1350" dirty="0" err="1">
                  <a:solidFill>
                    <a:srgbClr val="EAA721"/>
                  </a:solidFill>
                  <a:latin typeface="Arial"/>
                </a:rPr>
                <a:t>stream</a:t>
              </a:r>
              <a:endParaRPr lang="de-DE" sz="1350" dirty="0">
                <a:solidFill>
                  <a:srgbClr val="EAA721"/>
                </a:solidFill>
                <a:latin typeface="Arial"/>
              </a:endParaRPr>
            </a:p>
          </p:txBody>
        </p:sp>
        <p:sp>
          <p:nvSpPr>
            <p:cNvPr id="26" name="Rechteck 25"/>
            <p:cNvSpPr/>
            <p:nvPr/>
          </p:nvSpPr>
          <p:spPr>
            <a:xfrm>
              <a:off x="963382" y="2751218"/>
              <a:ext cx="5321300" cy="35015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350">
                <a:solidFill>
                  <a:prstClr val="white"/>
                </a:solidFill>
              </a:endParaRPr>
            </a:p>
          </p:txBody>
        </p:sp>
        <p:pic>
          <p:nvPicPr>
            <p:cNvPr id="27" name="Grafik 26"/>
            <p:cNvPicPr>
              <a:picLocks noChangeAspect="1"/>
            </p:cNvPicPr>
            <p:nvPr/>
          </p:nvPicPr>
          <p:blipFill rotWithShape="1">
            <a:blip r:embed="rId4" cstate="screen">
              <a:extLst>
                <a:ext uri="{28A0092B-C50C-407E-A947-70E740481C1C}">
                  <a14:useLocalDpi xmlns:a14="http://schemas.microsoft.com/office/drawing/2010/main"/>
                </a:ext>
              </a:extLst>
            </a:blip>
            <a:srcRect l="8179" t="5474" r="1456" b="13131"/>
            <a:stretch/>
          </p:blipFill>
          <p:spPr>
            <a:xfrm>
              <a:off x="1779356" y="3096529"/>
              <a:ext cx="4305301" cy="2435225"/>
            </a:xfrm>
            <a:prstGeom prst="rect">
              <a:avLst/>
            </a:prstGeom>
            <a:ln>
              <a:noFill/>
            </a:ln>
          </p:spPr>
        </p:pic>
        <p:sp>
          <p:nvSpPr>
            <p:cNvPr id="28" name="Textfeld 27"/>
            <p:cNvSpPr txBox="1"/>
            <p:nvPr/>
          </p:nvSpPr>
          <p:spPr>
            <a:xfrm rot="18319107">
              <a:off x="1919142" y="5616992"/>
              <a:ext cx="699337" cy="369332"/>
            </a:xfrm>
            <a:prstGeom prst="rect">
              <a:avLst/>
            </a:prstGeom>
            <a:noFill/>
          </p:spPr>
          <p:txBody>
            <a:bodyPr wrap="none" rtlCol="0">
              <a:spAutoFit/>
            </a:bodyPr>
            <a:lstStyle/>
            <a:p>
              <a:pPr algn="r"/>
              <a:r>
                <a:rPr lang="de-DE" sz="1200" dirty="0">
                  <a:solidFill>
                    <a:prstClr val="black"/>
                  </a:solidFill>
                  <a:latin typeface="Arial"/>
                </a:rPr>
                <a:t>1900</a:t>
              </a:r>
            </a:p>
          </p:txBody>
        </p:sp>
        <p:sp>
          <p:nvSpPr>
            <p:cNvPr id="29" name="Textfeld 28"/>
            <p:cNvSpPr txBox="1"/>
            <p:nvPr/>
          </p:nvSpPr>
          <p:spPr>
            <a:xfrm rot="18319107">
              <a:off x="2526122" y="5616992"/>
              <a:ext cx="699337" cy="369332"/>
            </a:xfrm>
            <a:prstGeom prst="rect">
              <a:avLst/>
            </a:prstGeom>
            <a:noFill/>
          </p:spPr>
          <p:txBody>
            <a:bodyPr wrap="none" rtlCol="0">
              <a:spAutoFit/>
            </a:bodyPr>
            <a:lstStyle/>
            <a:p>
              <a:pPr algn="r"/>
              <a:r>
                <a:rPr lang="de-DE" sz="1200" dirty="0">
                  <a:solidFill>
                    <a:prstClr val="black"/>
                  </a:solidFill>
                  <a:latin typeface="Arial"/>
                </a:rPr>
                <a:t>1920</a:t>
              </a:r>
            </a:p>
          </p:txBody>
        </p:sp>
        <p:sp>
          <p:nvSpPr>
            <p:cNvPr id="30" name="Textfeld 29"/>
            <p:cNvSpPr txBox="1"/>
            <p:nvPr/>
          </p:nvSpPr>
          <p:spPr>
            <a:xfrm rot="18319107">
              <a:off x="3133102" y="5616992"/>
              <a:ext cx="699337" cy="369332"/>
            </a:xfrm>
            <a:prstGeom prst="rect">
              <a:avLst/>
            </a:prstGeom>
            <a:noFill/>
          </p:spPr>
          <p:txBody>
            <a:bodyPr wrap="none" rtlCol="0">
              <a:spAutoFit/>
            </a:bodyPr>
            <a:lstStyle/>
            <a:p>
              <a:pPr algn="r"/>
              <a:r>
                <a:rPr lang="de-DE" sz="1200" dirty="0">
                  <a:solidFill>
                    <a:prstClr val="black"/>
                  </a:solidFill>
                  <a:latin typeface="Arial"/>
                </a:rPr>
                <a:t>1940</a:t>
              </a:r>
            </a:p>
          </p:txBody>
        </p:sp>
        <p:sp>
          <p:nvSpPr>
            <p:cNvPr id="31" name="Textfeld 30"/>
            <p:cNvSpPr txBox="1"/>
            <p:nvPr/>
          </p:nvSpPr>
          <p:spPr>
            <a:xfrm rot="18319107">
              <a:off x="3740082" y="5616992"/>
              <a:ext cx="699337" cy="369332"/>
            </a:xfrm>
            <a:prstGeom prst="rect">
              <a:avLst/>
            </a:prstGeom>
            <a:noFill/>
          </p:spPr>
          <p:txBody>
            <a:bodyPr wrap="none" rtlCol="0">
              <a:spAutoFit/>
            </a:bodyPr>
            <a:lstStyle/>
            <a:p>
              <a:pPr algn="r"/>
              <a:r>
                <a:rPr lang="de-DE" sz="1200" dirty="0">
                  <a:solidFill>
                    <a:prstClr val="black"/>
                  </a:solidFill>
                  <a:latin typeface="Arial"/>
                </a:rPr>
                <a:t>1960</a:t>
              </a:r>
            </a:p>
          </p:txBody>
        </p:sp>
        <p:sp>
          <p:nvSpPr>
            <p:cNvPr id="32" name="Textfeld 31"/>
            <p:cNvSpPr txBox="1"/>
            <p:nvPr/>
          </p:nvSpPr>
          <p:spPr>
            <a:xfrm rot="18319107">
              <a:off x="4347062" y="5616992"/>
              <a:ext cx="699337" cy="369332"/>
            </a:xfrm>
            <a:prstGeom prst="rect">
              <a:avLst/>
            </a:prstGeom>
            <a:noFill/>
          </p:spPr>
          <p:txBody>
            <a:bodyPr wrap="none" rtlCol="0">
              <a:spAutoFit/>
            </a:bodyPr>
            <a:lstStyle/>
            <a:p>
              <a:pPr algn="r"/>
              <a:r>
                <a:rPr lang="de-DE" sz="1200" dirty="0">
                  <a:solidFill>
                    <a:prstClr val="black"/>
                  </a:solidFill>
                  <a:latin typeface="Arial"/>
                </a:rPr>
                <a:t>1980</a:t>
              </a:r>
            </a:p>
          </p:txBody>
        </p:sp>
        <p:sp>
          <p:nvSpPr>
            <p:cNvPr id="33" name="Textfeld 32"/>
            <p:cNvSpPr txBox="1"/>
            <p:nvPr/>
          </p:nvSpPr>
          <p:spPr>
            <a:xfrm rot="18319107">
              <a:off x="4954042" y="5616992"/>
              <a:ext cx="699337" cy="369332"/>
            </a:xfrm>
            <a:prstGeom prst="rect">
              <a:avLst/>
            </a:prstGeom>
            <a:noFill/>
          </p:spPr>
          <p:txBody>
            <a:bodyPr wrap="none" rtlCol="0">
              <a:spAutoFit/>
            </a:bodyPr>
            <a:lstStyle/>
            <a:p>
              <a:pPr algn="r"/>
              <a:r>
                <a:rPr lang="de-DE" sz="1200" dirty="0">
                  <a:solidFill>
                    <a:prstClr val="black"/>
                  </a:solidFill>
                  <a:latin typeface="Arial"/>
                </a:rPr>
                <a:t>2000</a:t>
              </a:r>
            </a:p>
          </p:txBody>
        </p:sp>
        <p:sp>
          <p:nvSpPr>
            <p:cNvPr id="34" name="Textfeld 33"/>
            <p:cNvSpPr txBox="1"/>
            <p:nvPr/>
          </p:nvSpPr>
          <p:spPr>
            <a:xfrm rot="18319107">
              <a:off x="5561026" y="5616992"/>
              <a:ext cx="699337" cy="369332"/>
            </a:xfrm>
            <a:prstGeom prst="rect">
              <a:avLst/>
            </a:prstGeom>
            <a:noFill/>
          </p:spPr>
          <p:txBody>
            <a:bodyPr wrap="none" rtlCol="0">
              <a:spAutoFit/>
            </a:bodyPr>
            <a:lstStyle/>
            <a:p>
              <a:pPr algn="r"/>
              <a:r>
                <a:rPr lang="de-DE" sz="1200" dirty="0">
                  <a:solidFill>
                    <a:prstClr val="black"/>
                  </a:solidFill>
                  <a:latin typeface="Arial"/>
                </a:rPr>
                <a:t>2020</a:t>
              </a:r>
            </a:p>
          </p:txBody>
        </p:sp>
        <p:grpSp>
          <p:nvGrpSpPr>
            <p:cNvPr id="37" name="Gruppieren 36"/>
            <p:cNvGrpSpPr/>
            <p:nvPr/>
          </p:nvGrpSpPr>
          <p:grpSpPr>
            <a:xfrm>
              <a:off x="1348945" y="2938796"/>
              <a:ext cx="472779" cy="2758258"/>
              <a:chOff x="-1517172" y="1988566"/>
              <a:chExt cx="472779" cy="2758258"/>
            </a:xfrm>
          </p:grpSpPr>
          <p:sp>
            <p:nvSpPr>
              <p:cNvPr id="40" name="Textfeld 39"/>
              <p:cNvSpPr txBox="1"/>
              <p:nvPr/>
            </p:nvSpPr>
            <p:spPr>
              <a:xfrm>
                <a:off x="-1517172" y="1988566"/>
                <a:ext cx="472779" cy="369332"/>
              </a:xfrm>
              <a:prstGeom prst="rect">
                <a:avLst/>
              </a:prstGeom>
              <a:noFill/>
            </p:spPr>
            <p:txBody>
              <a:bodyPr wrap="none" rtlCol="0">
                <a:spAutoFit/>
              </a:bodyPr>
              <a:lstStyle/>
              <a:p>
                <a:pPr algn="r"/>
                <a:r>
                  <a:rPr lang="de-DE" sz="1200" dirty="0">
                    <a:solidFill>
                      <a:prstClr val="black"/>
                    </a:solidFill>
                    <a:latin typeface="Arial"/>
                  </a:rPr>
                  <a:t>50</a:t>
                </a:r>
              </a:p>
            </p:txBody>
          </p:sp>
          <p:sp>
            <p:nvSpPr>
              <p:cNvPr id="41" name="Textfeld 40"/>
              <p:cNvSpPr txBox="1"/>
              <p:nvPr/>
            </p:nvSpPr>
            <p:spPr>
              <a:xfrm>
                <a:off x="-1517172" y="2466351"/>
                <a:ext cx="472779" cy="369332"/>
              </a:xfrm>
              <a:prstGeom prst="rect">
                <a:avLst/>
              </a:prstGeom>
              <a:noFill/>
            </p:spPr>
            <p:txBody>
              <a:bodyPr wrap="none" rtlCol="0">
                <a:spAutoFit/>
              </a:bodyPr>
              <a:lstStyle/>
              <a:p>
                <a:pPr algn="r"/>
                <a:r>
                  <a:rPr lang="de-DE" sz="1200" dirty="0">
                    <a:solidFill>
                      <a:prstClr val="black"/>
                    </a:solidFill>
                    <a:latin typeface="Arial"/>
                  </a:rPr>
                  <a:t>40</a:t>
                </a:r>
              </a:p>
            </p:txBody>
          </p:sp>
          <p:sp>
            <p:nvSpPr>
              <p:cNvPr id="42" name="Textfeld 41"/>
              <p:cNvSpPr txBox="1"/>
              <p:nvPr/>
            </p:nvSpPr>
            <p:spPr>
              <a:xfrm>
                <a:off x="-1517172" y="2944137"/>
                <a:ext cx="472779" cy="369332"/>
              </a:xfrm>
              <a:prstGeom prst="rect">
                <a:avLst/>
              </a:prstGeom>
              <a:noFill/>
            </p:spPr>
            <p:txBody>
              <a:bodyPr wrap="none" rtlCol="0">
                <a:spAutoFit/>
              </a:bodyPr>
              <a:lstStyle/>
              <a:p>
                <a:pPr algn="r"/>
                <a:r>
                  <a:rPr lang="de-DE" sz="1200" dirty="0">
                    <a:solidFill>
                      <a:prstClr val="black"/>
                    </a:solidFill>
                    <a:latin typeface="Arial"/>
                  </a:rPr>
                  <a:t>30</a:t>
                </a:r>
              </a:p>
            </p:txBody>
          </p:sp>
          <p:sp>
            <p:nvSpPr>
              <p:cNvPr id="43" name="Textfeld 42"/>
              <p:cNvSpPr txBox="1"/>
              <p:nvPr/>
            </p:nvSpPr>
            <p:spPr>
              <a:xfrm>
                <a:off x="-1517172" y="3421920"/>
                <a:ext cx="472779" cy="369332"/>
              </a:xfrm>
              <a:prstGeom prst="rect">
                <a:avLst/>
              </a:prstGeom>
              <a:noFill/>
            </p:spPr>
            <p:txBody>
              <a:bodyPr wrap="none" rtlCol="0">
                <a:spAutoFit/>
              </a:bodyPr>
              <a:lstStyle/>
              <a:p>
                <a:pPr algn="r"/>
                <a:r>
                  <a:rPr lang="de-DE" sz="1200" dirty="0">
                    <a:solidFill>
                      <a:prstClr val="black"/>
                    </a:solidFill>
                    <a:latin typeface="Arial"/>
                  </a:rPr>
                  <a:t>20</a:t>
                </a:r>
              </a:p>
            </p:txBody>
          </p:sp>
          <p:sp>
            <p:nvSpPr>
              <p:cNvPr id="44" name="Textfeld 43"/>
              <p:cNvSpPr txBox="1"/>
              <p:nvPr/>
            </p:nvSpPr>
            <p:spPr>
              <a:xfrm>
                <a:off x="-1517172" y="3899706"/>
                <a:ext cx="472779" cy="369332"/>
              </a:xfrm>
              <a:prstGeom prst="rect">
                <a:avLst/>
              </a:prstGeom>
              <a:noFill/>
            </p:spPr>
            <p:txBody>
              <a:bodyPr wrap="none" rtlCol="0">
                <a:spAutoFit/>
              </a:bodyPr>
              <a:lstStyle/>
              <a:p>
                <a:pPr algn="r"/>
                <a:r>
                  <a:rPr lang="de-DE" sz="1200" dirty="0">
                    <a:solidFill>
                      <a:prstClr val="black"/>
                    </a:solidFill>
                    <a:latin typeface="Arial"/>
                  </a:rPr>
                  <a:t>10</a:t>
                </a:r>
              </a:p>
            </p:txBody>
          </p:sp>
          <p:sp>
            <p:nvSpPr>
              <p:cNvPr id="45" name="Textfeld 44"/>
              <p:cNvSpPr txBox="1"/>
              <p:nvPr/>
            </p:nvSpPr>
            <p:spPr>
              <a:xfrm>
                <a:off x="-1403895" y="4377492"/>
                <a:ext cx="359502" cy="369332"/>
              </a:xfrm>
              <a:prstGeom prst="rect">
                <a:avLst/>
              </a:prstGeom>
              <a:noFill/>
            </p:spPr>
            <p:txBody>
              <a:bodyPr wrap="none" rtlCol="0">
                <a:spAutoFit/>
              </a:bodyPr>
              <a:lstStyle/>
              <a:p>
                <a:pPr algn="r"/>
                <a:r>
                  <a:rPr lang="de-DE" sz="1200" dirty="0">
                    <a:solidFill>
                      <a:prstClr val="black"/>
                    </a:solidFill>
                    <a:latin typeface="Arial"/>
                  </a:rPr>
                  <a:t>0</a:t>
                </a:r>
              </a:p>
            </p:txBody>
          </p:sp>
        </p:grpSp>
        <p:sp>
          <p:nvSpPr>
            <p:cNvPr id="38" name="Textfeld 37"/>
            <p:cNvSpPr txBox="1"/>
            <p:nvPr/>
          </p:nvSpPr>
          <p:spPr>
            <a:xfrm rot="16200000">
              <a:off x="332499" y="4111100"/>
              <a:ext cx="1805109" cy="369332"/>
            </a:xfrm>
            <a:prstGeom prst="rect">
              <a:avLst/>
            </a:prstGeom>
            <a:noFill/>
          </p:spPr>
          <p:txBody>
            <a:bodyPr wrap="none" rtlCol="0">
              <a:spAutoFit/>
            </a:bodyPr>
            <a:lstStyle/>
            <a:p>
              <a:pPr algn="r"/>
              <a:r>
                <a:rPr lang="de-DE" sz="1200" dirty="0">
                  <a:solidFill>
                    <a:prstClr val="black"/>
                  </a:solidFill>
                  <a:latin typeface="Arial"/>
                </a:rPr>
                <a:t>Total </a:t>
              </a:r>
              <a:r>
                <a:rPr lang="de-DE" sz="1200" dirty="0" err="1">
                  <a:solidFill>
                    <a:prstClr val="black"/>
                  </a:solidFill>
                  <a:latin typeface="Arial"/>
                </a:rPr>
                <a:t>snowfall</a:t>
              </a:r>
              <a:r>
                <a:rPr lang="de-DE" sz="1200" dirty="0">
                  <a:solidFill>
                    <a:prstClr val="black"/>
                  </a:solidFill>
                  <a:latin typeface="Arial"/>
                </a:rPr>
                <a:t> [in]</a:t>
              </a:r>
            </a:p>
          </p:txBody>
        </p:sp>
        <p:sp>
          <p:nvSpPr>
            <p:cNvPr id="25" name="Textfeld 24"/>
            <p:cNvSpPr txBox="1"/>
            <p:nvPr/>
          </p:nvSpPr>
          <p:spPr>
            <a:xfrm>
              <a:off x="1043742" y="6048979"/>
              <a:ext cx="1716711" cy="338555"/>
            </a:xfrm>
            <a:prstGeom prst="rect">
              <a:avLst/>
            </a:prstGeom>
            <a:noFill/>
          </p:spPr>
          <p:txBody>
            <a:bodyPr wrap="none" rtlCol="0">
              <a:spAutoFit/>
            </a:bodyPr>
            <a:lstStyle/>
            <a:p>
              <a:pPr algn="r"/>
              <a:r>
                <a:rPr lang="de-DE" sz="1050" dirty="0">
                  <a:solidFill>
                    <a:prstClr val="black"/>
                  </a:solidFill>
                  <a:latin typeface="Arial"/>
                </a:rPr>
                <a:t>Cohen et al., 2016</a:t>
              </a:r>
            </a:p>
          </p:txBody>
        </p:sp>
        <p:cxnSp>
          <p:nvCxnSpPr>
            <p:cNvPr id="8" name="Gerader Verbinder 7"/>
            <p:cNvCxnSpPr/>
            <p:nvPr/>
          </p:nvCxnSpPr>
          <p:spPr>
            <a:xfrm>
              <a:off x="5131842" y="3126357"/>
              <a:ext cx="28054" cy="2334643"/>
            </a:xfrm>
            <a:prstGeom prst="line">
              <a:avLst/>
            </a:prstGeom>
            <a:ln w="571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9" name="Textfeld 38"/>
            <p:cNvSpPr txBox="1"/>
            <p:nvPr/>
          </p:nvSpPr>
          <p:spPr>
            <a:xfrm>
              <a:off x="1734199" y="2773073"/>
              <a:ext cx="4196021" cy="369332"/>
            </a:xfrm>
            <a:prstGeom prst="rect">
              <a:avLst/>
            </a:prstGeom>
            <a:noFill/>
          </p:spPr>
          <p:txBody>
            <a:bodyPr wrap="none" rtlCol="0">
              <a:spAutoFit/>
            </a:bodyPr>
            <a:lstStyle/>
            <a:p>
              <a:pPr algn="r"/>
              <a:r>
                <a:rPr lang="de-DE" sz="1200" dirty="0">
                  <a:solidFill>
                    <a:prstClr val="black"/>
                  </a:solidFill>
                  <a:latin typeface="Arial"/>
                </a:rPr>
                <a:t>Top 10 </a:t>
              </a:r>
              <a:r>
                <a:rPr lang="de-DE" sz="1200" dirty="0" err="1">
                  <a:solidFill>
                    <a:prstClr val="black"/>
                  </a:solidFill>
                  <a:latin typeface="Arial"/>
                </a:rPr>
                <a:t>Snowstorms</a:t>
              </a:r>
              <a:r>
                <a:rPr lang="de-DE" sz="1200" dirty="0">
                  <a:solidFill>
                    <a:prstClr val="black"/>
                  </a:solidFill>
                  <a:latin typeface="Arial"/>
                </a:rPr>
                <a:t> </a:t>
              </a:r>
              <a:r>
                <a:rPr lang="de-DE" sz="1200" dirty="0" err="1">
                  <a:solidFill>
                    <a:prstClr val="black"/>
                  </a:solidFill>
                  <a:latin typeface="Arial"/>
                </a:rPr>
                <a:t>for</a:t>
              </a:r>
              <a:r>
                <a:rPr lang="de-DE" sz="1200" dirty="0">
                  <a:solidFill>
                    <a:prstClr val="black"/>
                  </a:solidFill>
                  <a:latin typeface="Arial"/>
                </a:rPr>
                <a:t> </a:t>
              </a:r>
              <a:r>
                <a:rPr lang="de-DE" sz="1200" dirty="0" err="1">
                  <a:solidFill>
                    <a:prstClr val="black"/>
                  </a:solidFill>
                  <a:latin typeface="Arial"/>
                </a:rPr>
                <a:t>Northeast</a:t>
              </a:r>
              <a:r>
                <a:rPr lang="de-DE" sz="1200" dirty="0">
                  <a:solidFill>
                    <a:prstClr val="black"/>
                  </a:solidFill>
                  <a:latin typeface="Arial"/>
                </a:rPr>
                <a:t> US Cities</a:t>
              </a:r>
            </a:p>
          </p:txBody>
        </p:sp>
      </p:grpSp>
    </p:spTree>
    <p:extLst>
      <p:ext uri="{BB962C8B-B14F-4D97-AF65-F5344CB8AC3E}">
        <p14:creationId xmlns:p14="http://schemas.microsoft.com/office/powerpoint/2010/main" val="123851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500"/>
                                        <p:tgtEl>
                                          <p:spTgt spid="6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10" presetClass="exit" presetSubtype="0" fill="hold" nodeType="withEffect">
                                  <p:stCondLst>
                                    <p:cond delay="0"/>
                                  </p:stCondLst>
                                  <p:childTnLst>
                                    <p:animEffect transition="out" filter="fade">
                                      <p:cBhvr>
                                        <p:cTn id="19" dur="500"/>
                                        <p:tgtEl>
                                          <p:spTgt spid="15"/>
                                        </p:tgtEl>
                                      </p:cBhvr>
                                    </p:animEffect>
                                    <p:set>
                                      <p:cBhvr>
                                        <p:cTn id="20" dur="1" fill="hold">
                                          <p:stCondLst>
                                            <p:cond delay="499"/>
                                          </p:stCondLst>
                                        </p:cTn>
                                        <p:tgtEl>
                                          <p:spTgt spid="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0-#ppt_w/2"/>
                                          </p:val>
                                        </p:tav>
                                        <p:tav tm="100000">
                                          <p:val>
                                            <p:strVal val="#ppt_x"/>
                                          </p:val>
                                        </p:tav>
                                      </p:tavLst>
                                    </p:anim>
                                    <p:anim calcmode="lin" valueType="num">
                                      <p:cBhvr additive="base">
                                        <p:cTn id="26" dur="500" fill="hold"/>
                                        <p:tgtEl>
                                          <p:spTgt spid="46"/>
                                        </p:tgtEl>
                                        <p:attrNameLst>
                                          <p:attrName>ppt_y</p:attrName>
                                        </p:attrNameLst>
                                      </p:cBhvr>
                                      <p:tavLst>
                                        <p:tav tm="0">
                                          <p:val>
                                            <p:strVal val="#ppt_y"/>
                                          </p:val>
                                        </p:tav>
                                        <p:tav tm="100000">
                                          <p:val>
                                            <p:strVal val="#ppt_y"/>
                                          </p:val>
                                        </p:tav>
                                      </p:tavLst>
                                    </p:anim>
                                  </p:childTnLst>
                                </p:cTn>
                              </p:par>
                              <p:par>
                                <p:cTn id="27" presetID="10" presetClass="exit" presetSubtype="0" fill="hold"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92807" y="724668"/>
            <a:ext cx="8958385" cy="684212"/>
          </a:xfrm>
        </p:spPr>
        <p:txBody>
          <a:bodyPr rtlCol="0">
            <a:normAutofit/>
          </a:bodyPr>
          <a:lstStyle/>
          <a:p>
            <a:pPr>
              <a:defRPr/>
            </a:pPr>
            <a:r>
              <a:rPr lang="en-GB" sz="3000" noProof="0" dirty="0" err="1">
                <a:solidFill>
                  <a:schemeClr val="tx1"/>
                </a:solidFill>
              </a:rPr>
              <a:t>Rettet</a:t>
            </a:r>
            <a:r>
              <a:rPr lang="en-GB" sz="3000" noProof="0" dirty="0">
                <a:solidFill>
                  <a:schemeClr val="tx1"/>
                </a:solidFill>
              </a:rPr>
              <a:t> </a:t>
            </a:r>
            <a:r>
              <a:rPr lang="en-GB" sz="3000" noProof="0" dirty="0" err="1">
                <a:solidFill>
                  <a:schemeClr val="tx1"/>
                </a:solidFill>
              </a:rPr>
              <a:t>uns</a:t>
            </a:r>
            <a:r>
              <a:rPr lang="en-GB" sz="3000" noProof="0" dirty="0">
                <a:solidFill>
                  <a:schemeClr val="tx1"/>
                </a:solidFill>
              </a:rPr>
              <a:t> die </a:t>
            </a:r>
            <a:r>
              <a:rPr lang="en-GB" sz="3000" noProof="0" dirty="0" err="1">
                <a:solidFill>
                  <a:schemeClr val="tx1"/>
                </a:solidFill>
              </a:rPr>
              <a:t>Natur</a:t>
            </a:r>
            <a:r>
              <a:rPr lang="en-GB" sz="3000" noProof="0" dirty="0">
                <a:solidFill>
                  <a:schemeClr val="tx1"/>
                </a:solidFill>
              </a:rPr>
              <a:t> ? </a:t>
            </a:r>
            <a:endParaRPr lang="en-GB" altLang="en-US" sz="3000" noProof="0" dirty="0">
              <a:solidFill>
                <a:schemeClr val="tx1"/>
              </a:solidFill>
              <a:ea typeface="ＭＳ Ｐゴシック" pitchFamily="34" charset="-128"/>
            </a:endParaRPr>
          </a:p>
        </p:txBody>
      </p:sp>
      <p:sp>
        <p:nvSpPr>
          <p:cNvPr id="22532" name="Text Placeholder 4"/>
          <p:cNvSpPr>
            <a:spLocks noGrp="1"/>
          </p:cNvSpPr>
          <p:nvPr>
            <p:ph type="body" sz="quarter" idx="12"/>
          </p:nvPr>
        </p:nvSpPr>
        <p:spPr/>
        <p:txBody>
          <a:bodyPr/>
          <a:lstStyle/>
          <a:p>
            <a:pPr>
              <a:spcBef>
                <a:spcPts val="0"/>
              </a:spcBef>
            </a:pPr>
            <a:r>
              <a:rPr lang="en-GB" altLang="en-US" dirty="0">
                <a:ea typeface="ＭＳ Ｐゴシック" pitchFamily="34" charset="-128"/>
              </a:rPr>
              <a:t>Source: </a:t>
            </a:r>
            <a:r>
              <a:rPr lang="en-GB" altLang="en-US" dirty="0">
                <a:ea typeface="ＭＳ Ｐゴシック" pitchFamily="34" charset="-128"/>
                <a:hlinkClick r:id="rId3"/>
              </a:rPr>
              <a:t>CDIAC</a:t>
            </a:r>
            <a:r>
              <a:rPr lang="en-GB" altLang="en-US" dirty="0">
                <a:ea typeface="ＭＳ Ｐゴシック" pitchFamily="34" charset="-128"/>
              </a:rPr>
              <a:t>; </a:t>
            </a:r>
            <a:r>
              <a:rPr lang="en-GB" altLang="en-US" dirty="0">
                <a:ea typeface="ＭＳ Ｐゴシック" pitchFamily="34" charset="-128"/>
                <a:hlinkClick r:id="rId4"/>
              </a:rPr>
              <a:t>NOAA-ESRL</a:t>
            </a:r>
            <a:r>
              <a:rPr lang="en-GB" altLang="en-US" dirty="0">
                <a:ea typeface="ＭＳ Ｐゴシック" pitchFamily="34" charset="-128"/>
              </a:rPr>
              <a:t>; </a:t>
            </a:r>
            <a:r>
              <a:rPr lang="en-GB" altLang="en-US" dirty="0">
                <a:ea typeface="ＭＳ Ｐゴシック" pitchFamily="34" charset="-128"/>
                <a:hlinkClick r:id="rId5"/>
              </a:rPr>
              <a:t>Houghton and Nassikas 2017</a:t>
            </a:r>
            <a:r>
              <a:rPr lang="en-GB" altLang="en-US" dirty="0">
                <a:ea typeface="ＭＳ Ｐゴシック" pitchFamily="34" charset="-128"/>
              </a:rPr>
              <a:t>; </a:t>
            </a:r>
            <a:r>
              <a:rPr lang="en-GB" altLang="en-US" dirty="0">
                <a:ea typeface="ＭＳ Ｐゴシック" pitchFamily="34" charset="-128"/>
                <a:hlinkClick r:id="rId6"/>
              </a:rPr>
              <a:t>Hansis et al 2015</a:t>
            </a:r>
            <a:r>
              <a:rPr lang="en-GB" altLang="en-US" dirty="0">
                <a:ea typeface="ＭＳ Ｐゴシック" pitchFamily="34" charset="-128"/>
              </a:rPr>
              <a:t>; </a:t>
            </a:r>
            <a:r>
              <a:rPr lang="en-GB" altLang="en-US" dirty="0">
                <a:ea typeface="ＭＳ Ｐゴシック" pitchFamily="34" charset="-128"/>
                <a:hlinkClick r:id="rId7"/>
              </a:rPr>
              <a:t>Joos et al 2013</a:t>
            </a:r>
            <a:r>
              <a:rPr lang="en-GB" altLang="en-US" dirty="0">
                <a:ea typeface="ＭＳ Ｐゴシック" pitchFamily="34" charset="-128"/>
              </a:rPr>
              <a:t>;</a:t>
            </a:r>
            <a:br>
              <a:rPr lang="en-GB" altLang="en-US" dirty="0">
                <a:ea typeface="ＭＳ Ｐゴシック" pitchFamily="34" charset="-128"/>
              </a:rPr>
            </a:br>
            <a:r>
              <a:rPr lang="en-GB" altLang="en-US" dirty="0">
                <a:ea typeface="ＭＳ Ｐゴシック" pitchFamily="34" charset="-128"/>
                <a:hlinkClick r:id="rId8"/>
              </a:rPr>
              <a:t>Khatiwala et al. 2013</a:t>
            </a:r>
            <a:r>
              <a:rPr lang="en-GB" altLang="en-US" dirty="0">
                <a:ea typeface="ＭＳ Ｐゴシック" pitchFamily="34" charset="-128"/>
              </a:rPr>
              <a:t>; </a:t>
            </a:r>
            <a:r>
              <a:rPr lang="en-GB" altLang="en-US" dirty="0">
                <a:ea typeface="ＭＳ Ｐゴシック" pitchFamily="34" charset="-128"/>
                <a:hlinkClick r:id="rId9"/>
              </a:rPr>
              <a:t>DeVries 2014</a:t>
            </a:r>
            <a:r>
              <a:rPr lang="en-GB" altLang="en-US" dirty="0">
                <a:ea typeface="ＭＳ Ｐゴシック" pitchFamily="34" charset="-128"/>
              </a:rPr>
              <a:t>; </a:t>
            </a:r>
            <a:r>
              <a:rPr lang="en-GB" altLang="en-US" dirty="0">
                <a:ea typeface="ＭＳ Ｐゴシック" pitchFamily="34" charset="-128"/>
                <a:hlinkClick r:id="rId10"/>
              </a:rPr>
              <a:t>Le Quéré et al 2018</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dirty="0">
                <a:ea typeface="ＭＳ Ｐゴシック" pitchFamily="34" charset="-128"/>
                <a:hlinkClick r:id="rId11"/>
              </a:rPr>
              <a:t>Global Carbon Budget 2018</a:t>
            </a:r>
            <a:endParaRPr lang="en-GB" altLang="en-US" dirty="0">
              <a:ea typeface="ＭＳ Ｐゴシック" pitchFamily="34" charset="-128"/>
            </a:endParaRPr>
          </a:p>
        </p:txBody>
      </p:sp>
      <p:pic>
        <p:nvPicPr>
          <p:cNvPr id="6" name="Picture Placeholder 5"/>
          <p:cNvPicPr>
            <a:picLocks noGrp="1" noChangeAspect="1"/>
          </p:cNvPicPr>
          <p:nvPr>
            <p:ph type="pic" sz="quarter" idx="11"/>
          </p:nvPr>
        </p:nvPicPr>
        <p:blipFill>
          <a:blip r:embed="rId12"/>
          <a:stretch>
            <a:fillRect/>
          </a:stretch>
        </p:blipFill>
        <p:spPr>
          <a:xfrm>
            <a:off x="179512" y="1375822"/>
            <a:ext cx="8516527" cy="4674020"/>
          </a:xfrm>
        </p:spPr>
      </p:pic>
      <p:sp>
        <p:nvSpPr>
          <p:cNvPr id="22530" name="Title 1"/>
          <p:cNvSpPr>
            <a:spLocks noGrp="1"/>
          </p:cNvSpPr>
          <p:nvPr>
            <p:ph type="title"/>
          </p:nvPr>
        </p:nvSpPr>
        <p:spPr>
          <a:xfrm>
            <a:off x="1951894" y="1873781"/>
            <a:ext cx="5256584" cy="506849"/>
          </a:xfrm>
          <a:solidFill>
            <a:srgbClr val="FFFFFF"/>
          </a:solidFill>
        </p:spPr>
        <p:txBody>
          <a:bodyPr/>
          <a:lstStyle/>
          <a:p>
            <a:pPr eaLnBrk="1" hangingPunct="1"/>
            <a:r>
              <a:rPr lang="en-GB" altLang="en-US" noProof="0" dirty="0">
                <a:ea typeface="ＭＳ Ｐゴシック" pitchFamily="34" charset="-128"/>
              </a:rPr>
              <a:t>Global carbon budget</a:t>
            </a:r>
          </a:p>
        </p:txBody>
      </p:sp>
    </p:spTree>
    <p:extLst>
      <p:ext uri="{BB962C8B-B14F-4D97-AF65-F5344CB8AC3E}">
        <p14:creationId xmlns:p14="http://schemas.microsoft.com/office/powerpoint/2010/main" val="28610081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000" dirty="0"/>
              <a:t>Das Klimaproblem auf einen Blick</a:t>
            </a:r>
          </a:p>
        </p:txBody>
      </p:sp>
      <p:sp>
        <p:nvSpPr>
          <p:cNvPr id="3" name="Foliennummernplatzhalter 2"/>
          <p:cNvSpPr>
            <a:spLocks noGrp="1"/>
          </p:cNvSpPr>
          <p:nvPr>
            <p:ph type="sldNum" sz="quarter" idx="10"/>
          </p:nvPr>
        </p:nvSpPr>
        <p:spPr/>
        <p:txBody>
          <a:bodyPr/>
          <a:lstStyle/>
          <a:p>
            <a:fld id="{0CFEC368-1D7A-4F81-ABF6-AE0E36BAF64C}" type="slidenum">
              <a:rPr lang="en-US" smtClean="0">
                <a:solidFill>
                  <a:srgbClr val="808080"/>
                </a:solidFill>
              </a:rPr>
              <a:pPr/>
              <a:t>13</a:t>
            </a:fld>
            <a:endParaRPr lang="en-US">
              <a:solidFill>
                <a:srgbClr val="808080"/>
              </a:solidFill>
            </a:endParaRPr>
          </a:p>
        </p:txBody>
      </p:sp>
      <p:sp>
        <p:nvSpPr>
          <p:cNvPr id="4" name="Inhaltsplatzhalter 3"/>
          <p:cNvSpPr>
            <a:spLocks noGrp="1"/>
          </p:cNvSpPr>
          <p:nvPr>
            <p:ph idx="4294967295"/>
          </p:nvPr>
        </p:nvSpPr>
        <p:spPr>
          <a:xfrm>
            <a:off x="395536" y="764704"/>
            <a:ext cx="8568952" cy="4876800"/>
          </a:xfrm>
        </p:spPr>
        <p:txBody>
          <a:bodyPr>
            <a:normAutofit/>
          </a:bodyPr>
          <a:lstStyle/>
          <a:p>
            <a:pPr marL="0" indent="0">
              <a:buNone/>
            </a:pPr>
            <a:r>
              <a:rPr lang="de-DE" b="0" dirty="0"/>
              <a:t>Der Deponieraum der Atmosphäre ist begrenzt, aber es lagern noch reichlich fossile Ressourcen im Boden</a:t>
            </a:r>
          </a:p>
        </p:txBody>
      </p:sp>
      <p:pic>
        <p:nvPicPr>
          <p:cNvPr id="6" name="Picture 2" descr="C:\Users\stundner\AppData\Local\Temp\Grafik_atmospheric-budget_hochka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1988840"/>
            <a:ext cx="4032448" cy="40324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3779912" y="2708920"/>
            <a:ext cx="304826" cy="371888"/>
          </a:xfrm>
          <a:prstGeom prst="rect">
            <a:avLst/>
          </a:prstGeom>
        </p:spPr>
      </p:pic>
    </p:spTree>
    <p:extLst>
      <p:ext uri="{BB962C8B-B14F-4D97-AF65-F5344CB8AC3E}">
        <p14:creationId xmlns:p14="http://schemas.microsoft.com/office/powerpoint/2010/main" val="93013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35" y="910519"/>
            <a:ext cx="4320000" cy="48997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7" name="Rectangle 16"/>
          <p:cNvSpPr/>
          <p:nvPr/>
        </p:nvSpPr>
        <p:spPr>
          <a:xfrm>
            <a:off x="4740063" y="910519"/>
            <a:ext cx="4363200" cy="4899732"/>
          </a:xfrm>
          <a:prstGeom prst="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prstClr val="white"/>
              </a:solidFill>
            </a:endParaRPr>
          </a:p>
        </p:txBody>
      </p:sp>
      <p:sp>
        <p:nvSpPr>
          <p:cNvPr id="16" name="Text Box 12"/>
          <p:cNvSpPr txBox="1">
            <a:spLocks noChangeArrowheads="1"/>
          </p:cNvSpPr>
          <p:nvPr/>
        </p:nvSpPr>
        <p:spPr bwMode="auto">
          <a:xfrm>
            <a:off x="4740062" y="2897213"/>
            <a:ext cx="163955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r>
              <a:rPr lang="en-AU" altLang="en-US" sz="3600" dirty="0">
                <a:solidFill>
                  <a:srgbClr val="F79646"/>
                </a:solidFill>
                <a:latin typeface="Calibri"/>
                <a:cs typeface="Calibri"/>
              </a:rPr>
              <a:t>29%</a:t>
            </a:r>
          </a:p>
          <a:p>
            <a:pPr algn="r" defTabSz="457200" eaLnBrk="1" hangingPunct="1"/>
            <a:r>
              <a:rPr lang="en-AU" altLang="en-US" sz="2000" dirty="0">
                <a:solidFill>
                  <a:srgbClr val="4C9BDB"/>
                </a:solidFill>
                <a:latin typeface="Calibri"/>
                <a:cs typeface="Calibri"/>
              </a:rPr>
              <a:t>11.6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p:txBody>
      </p:sp>
      <p:sp>
        <p:nvSpPr>
          <p:cNvPr id="6" name="Title 5"/>
          <p:cNvSpPr>
            <a:spLocks noGrp="1"/>
          </p:cNvSpPr>
          <p:nvPr>
            <p:ph type="title"/>
          </p:nvPr>
        </p:nvSpPr>
        <p:spPr>
          <a:xfrm>
            <a:off x="1831448" y="119646"/>
            <a:ext cx="7375812" cy="506849"/>
          </a:xfrm>
        </p:spPr>
        <p:txBody>
          <a:bodyPr>
            <a:noAutofit/>
          </a:bodyPr>
          <a:lstStyle/>
          <a:p>
            <a:r>
              <a:rPr lang="en-GB" altLang="en-US" noProof="0" dirty="0" err="1">
                <a:ea typeface="ＭＳ Ｐゴシック" pitchFamily="34" charset="-128"/>
              </a:rPr>
              <a:t>Verbleib</a:t>
            </a:r>
            <a:r>
              <a:rPr lang="en-GB" altLang="en-US" noProof="0" dirty="0">
                <a:ea typeface="ＭＳ Ｐゴシック" pitchFamily="34" charset="-128"/>
              </a:rPr>
              <a:t> </a:t>
            </a:r>
            <a:r>
              <a:rPr lang="en-GB" altLang="en-US" noProof="0" dirty="0" err="1">
                <a:ea typeface="ＭＳ Ｐゴシック" pitchFamily="34" charset="-128"/>
              </a:rPr>
              <a:t>anthropogener</a:t>
            </a:r>
            <a:r>
              <a:rPr lang="en-GB" altLang="en-US" noProof="0" dirty="0">
                <a:ea typeface="ＭＳ Ｐゴシック" pitchFamily="34" charset="-128"/>
              </a:rPr>
              <a:t> CO</a:t>
            </a:r>
            <a:r>
              <a:rPr lang="en-GB" altLang="en-US" baseline="-25000" noProof="0" dirty="0">
                <a:ea typeface="ＭＳ Ｐゴシック" pitchFamily="34" charset="-128"/>
              </a:rPr>
              <a:t>2</a:t>
            </a:r>
            <a:r>
              <a:rPr lang="en-GB" altLang="en-US" noProof="0" dirty="0">
                <a:ea typeface="ＭＳ Ｐゴシック" pitchFamily="34" charset="-128"/>
              </a:rPr>
              <a:t> Emissions (2008</a:t>
            </a:r>
            <a:r>
              <a:rPr lang="en-GB" dirty="0"/>
              <a:t>–</a:t>
            </a:r>
            <a:r>
              <a:rPr lang="en-GB" altLang="en-US" noProof="0" dirty="0">
                <a:ea typeface="ＭＳ Ｐゴシック" pitchFamily="34" charset="-128"/>
              </a:rPr>
              <a:t>2017)</a:t>
            </a:r>
            <a:endParaRPr lang="en-GB" noProof="0" dirty="0"/>
          </a:p>
        </p:txBody>
      </p:sp>
      <p:sp>
        <p:nvSpPr>
          <p:cNvPr id="7" name="Text Placeholder 6"/>
          <p:cNvSpPr>
            <a:spLocks noGrp="1"/>
          </p:cNvSpPr>
          <p:nvPr>
            <p:ph type="body" sz="quarter" idx="4294967295"/>
          </p:nvPr>
        </p:nvSpPr>
        <p:spPr>
          <a:xfrm>
            <a:off x="-51515" y="6254929"/>
            <a:ext cx="9234159" cy="552450"/>
          </a:xfrm>
        </p:spPr>
        <p:txBody>
          <a:bodyPr anchor="b" anchorCtr="0">
            <a:normAutofit/>
          </a:bodyPr>
          <a:lstStyle/>
          <a:p>
            <a:pPr marL="0" indent="0" algn="ctr">
              <a:buNone/>
            </a:pPr>
            <a:r>
              <a:rPr lang="en-GB" altLang="en-US" sz="1400" dirty="0">
                <a:latin typeface="Calibri"/>
                <a:ea typeface="ＭＳ Ｐゴシック" pitchFamily="34" charset="-128"/>
                <a:cs typeface="Calibri"/>
              </a:rPr>
              <a:t>Source: </a:t>
            </a:r>
            <a:r>
              <a:rPr lang="en-GB" altLang="en-US" sz="1400" dirty="0">
                <a:latin typeface="Calibri"/>
                <a:ea typeface="ＭＳ Ｐゴシック" pitchFamily="34" charset="-128"/>
                <a:cs typeface="Calibri"/>
                <a:hlinkClick r:id="rId3"/>
              </a:rPr>
              <a:t>CDIAC</a:t>
            </a:r>
            <a:r>
              <a:rPr lang="en-GB" altLang="en-US" sz="1400" dirty="0">
                <a:latin typeface="Calibri"/>
                <a:ea typeface="ＭＳ Ｐゴシック" pitchFamily="34" charset="-128"/>
                <a:cs typeface="Calibri"/>
              </a:rPr>
              <a:t>; </a:t>
            </a:r>
            <a:r>
              <a:rPr lang="en-GB" altLang="en-US" sz="1400" dirty="0">
                <a:latin typeface="Calibri"/>
                <a:ea typeface="ＭＳ Ｐゴシック" pitchFamily="34" charset="-128"/>
                <a:cs typeface="Calibri"/>
                <a:hlinkClick r:id="rId4"/>
              </a:rPr>
              <a:t>NOAA-ESRL</a:t>
            </a:r>
            <a:r>
              <a:rPr lang="en-GB" altLang="en-US" sz="1400" dirty="0">
                <a:latin typeface="Calibri"/>
                <a:ea typeface="ＭＳ Ｐゴシック" pitchFamily="34" charset="-128"/>
                <a:cs typeface="Calibri"/>
              </a:rPr>
              <a:t>; </a:t>
            </a:r>
            <a:r>
              <a:rPr lang="en-GB" altLang="en-US" sz="1400" dirty="0">
                <a:ea typeface="ＭＳ Ｐゴシック" pitchFamily="34" charset="-128"/>
                <a:hlinkClick r:id="rId5"/>
              </a:rPr>
              <a:t>Houghton and Nassikas 2017</a:t>
            </a:r>
            <a:r>
              <a:rPr lang="en-GB" altLang="en-US" sz="1400" dirty="0">
                <a:ea typeface="ＭＳ Ｐゴシック" pitchFamily="34" charset="-128"/>
              </a:rPr>
              <a:t>; </a:t>
            </a:r>
            <a:r>
              <a:rPr lang="en-GB" altLang="en-US" sz="1400" dirty="0">
                <a:ea typeface="ＭＳ Ｐゴシック" pitchFamily="34" charset="-128"/>
                <a:hlinkClick r:id="rId6"/>
              </a:rPr>
              <a:t>Hansis et al 2015</a:t>
            </a:r>
            <a:r>
              <a:rPr lang="en-GB" altLang="en-US" sz="1400" dirty="0">
                <a:ea typeface="ＭＳ Ｐゴシック" pitchFamily="34" charset="-128"/>
              </a:rPr>
              <a:t>;</a:t>
            </a:r>
            <a:r>
              <a:rPr lang="en-GB" altLang="en-US" sz="1400" dirty="0">
                <a:latin typeface="Calibri"/>
                <a:ea typeface="ＭＳ Ｐゴシック" pitchFamily="34" charset="-128"/>
                <a:cs typeface="Calibri"/>
              </a:rPr>
              <a:t> </a:t>
            </a:r>
            <a:r>
              <a:rPr lang="en-GB" altLang="en-US" sz="1400" dirty="0">
                <a:ea typeface="ＭＳ Ｐゴシック" pitchFamily="34" charset="-128"/>
                <a:hlinkClick r:id="rId7"/>
              </a:rPr>
              <a:t>Le Quéré et al 2018</a:t>
            </a:r>
            <a:r>
              <a:rPr lang="en-GB" altLang="en-US" sz="1400" dirty="0">
                <a:ea typeface="ＭＳ Ｐゴシック" pitchFamily="34" charset="-128"/>
              </a:rPr>
              <a:t>;</a:t>
            </a:r>
            <a:r>
              <a:rPr lang="en-GB" altLang="en-US" sz="1400" dirty="0">
                <a:solidFill>
                  <a:srgbClr val="000000"/>
                </a:solidFill>
                <a:ea typeface="ＭＳ Ｐゴシック" pitchFamily="34" charset="-128"/>
              </a:rPr>
              <a:t> </a:t>
            </a:r>
            <a:r>
              <a:rPr lang="en-GB" altLang="en-US" sz="1400" dirty="0">
                <a:latin typeface="Calibri"/>
                <a:ea typeface="ＭＳ Ｐゴシック" pitchFamily="34" charset="-128"/>
                <a:cs typeface="Calibri"/>
                <a:hlinkClick r:id="rId8"/>
              </a:rPr>
              <a:t>Global Carbon Budget </a:t>
            </a:r>
            <a:r>
              <a:rPr lang="en-GB" altLang="en-US" sz="1400" dirty="0">
                <a:solidFill>
                  <a:srgbClr val="FF0000"/>
                </a:solidFill>
                <a:latin typeface="Calibri"/>
                <a:ea typeface="ＭＳ Ｐゴシック" pitchFamily="34" charset="-128"/>
                <a:cs typeface="Calibri"/>
                <a:hlinkClick r:id="rId8"/>
              </a:rPr>
              <a:t>2018</a:t>
            </a:r>
            <a:endParaRPr lang="en-GB" altLang="en-US" sz="1400" dirty="0">
              <a:solidFill>
                <a:srgbClr val="FF0000"/>
              </a:solidFill>
              <a:latin typeface="Calibri"/>
              <a:ea typeface="ＭＳ Ｐゴシック" pitchFamily="34" charset="-128"/>
              <a:cs typeface="Calibri"/>
            </a:endParaRPr>
          </a:p>
        </p:txBody>
      </p:sp>
      <p:pic>
        <p:nvPicPr>
          <p:cNvPr id="8" name="Picture 2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63302" y="3707599"/>
            <a:ext cx="2438635" cy="1589895"/>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9" name="Text Box 20"/>
          <p:cNvSpPr txBox="1">
            <a:spLocks noChangeArrowheads="1"/>
          </p:cNvSpPr>
          <p:nvPr/>
        </p:nvSpPr>
        <p:spPr bwMode="auto">
          <a:xfrm>
            <a:off x="4902866" y="4510966"/>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r>
              <a:rPr lang="en-AU" altLang="en-US" sz="3600" dirty="0">
                <a:solidFill>
                  <a:srgbClr val="F79646"/>
                </a:solidFill>
                <a:latin typeface="Calibri"/>
                <a:cs typeface="Calibri"/>
              </a:rPr>
              <a:t>22%</a:t>
            </a:r>
          </a:p>
          <a:p>
            <a:pPr algn="r" defTabSz="457200" eaLnBrk="1" hangingPunct="1"/>
            <a:r>
              <a:rPr lang="en-AU" altLang="en-US" sz="2000" dirty="0">
                <a:solidFill>
                  <a:srgbClr val="4C9BDB"/>
                </a:solidFill>
                <a:latin typeface="Calibri"/>
                <a:cs typeface="Calibri"/>
              </a:rPr>
              <a:t>8.9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p:txBody>
      </p:sp>
      <p:pic>
        <p:nvPicPr>
          <p:cNvPr id="10" name="Picture 23"/>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267699" y="1523190"/>
            <a:ext cx="2429826" cy="1590107"/>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1" name="Picture 22"/>
          <p:cNvPicPr>
            <a:picLocks noChangeAspect="1" noChangeArrowheads="1"/>
          </p:cNvPicPr>
          <p:nvPr/>
        </p:nvPicPr>
        <p:blipFill rotWithShape="1">
          <a:blip r:embed="rId11">
            <a:extLst>
              <a:ext uri="{28A0092B-C50C-407E-A947-70E740481C1C}">
                <a14:useLocalDpi xmlns:a14="http://schemas.microsoft.com/office/drawing/2010/main" val="0"/>
              </a:ext>
            </a:extLst>
          </a:blip>
          <a:srcRect b="17491"/>
          <a:stretch/>
        </p:blipFill>
        <p:spPr bwMode="auto">
          <a:xfrm>
            <a:off x="6406800" y="2695037"/>
            <a:ext cx="2411015" cy="1375313"/>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2" name="Picture 21"/>
          <p:cNvPicPr>
            <a:picLocks noChangeAspect="1" noChangeArrowheads="1"/>
          </p:cNvPicPr>
          <p:nvPr/>
        </p:nvPicPr>
        <p:blipFill rotWithShape="1">
          <a:blip r:embed="rId12">
            <a:extLst>
              <a:ext uri="{28A0092B-C50C-407E-A947-70E740481C1C}">
                <a14:useLocalDpi xmlns:a14="http://schemas.microsoft.com/office/drawing/2010/main" val="0"/>
              </a:ext>
            </a:extLst>
          </a:blip>
          <a:srcRect b="13339"/>
          <a:stretch/>
        </p:blipFill>
        <p:spPr bwMode="auto">
          <a:xfrm>
            <a:off x="6391200" y="1085311"/>
            <a:ext cx="2424736" cy="1378489"/>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3" name="Text Box 5"/>
          <p:cNvSpPr txBox="1">
            <a:spLocks noChangeArrowheads="1"/>
          </p:cNvSpPr>
          <p:nvPr/>
        </p:nvSpPr>
        <p:spPr bwMode="auto">
          <a:xfrm>
            <a:off x="2706620" y="1847561"/>
            <a:ext cx="1639551"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hangingPunct="1"/>
            <a:r>
              <a:rPr lang="en-AU" altLang="en-US" sz="2000" dirty="0">
                <a:solidFill>
                  <a:srgbClr val="4C9BDB"/>
                </a:solidFill>
                <a:latin typeface="Calibri"/>
                <a:cs typeface="Calibri"/>
              </a:rPr>
              <a:t>34.4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p>
          <a:p>
            <a:pPr defTabSz="457200" eaLnBrk="1" hangingPunct="1"/>
            <a:r>
              <a:rPr lang="en-AU" altLang="en-US" sz="3600" dirty="0">
                <a:solidFill>
                  <a:srgbClr val="F79646"/>
                </a:solidFill>
                <a:latin typeface="Calibri"/>
                <a:cs typeface="Calibri"/>
              </a:rPr>
              <a:t>87%</a:t>
            </a:r>
          </a:p>
        </p:txBody>
      </p:sp>
      <p:sp>
        <p:nvSpPr>
          <p:cNvPr id="15" name="Text Box 8"/>
          <p:cNvSpPr txBox="1">
            <a:spLocks noChangeArrowheads="1"/>
          </p:cNvSpPr>
          <p:nvPr/>
        </p:nvSpPr>
        <p:spPr bwMode="auto">
          <a:xfrm>
            <a:off x="2706620" y="3983057"/>
            <a:ext cx="1509709"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457200" eaLnBrk="1" hangingPunct="1"/>
            <a:r>
              <a:rPr lang="en-AU" altLang="en-US" sz="3600" dirty="0">
                <a:solidFill>
                  <a:srgbClr val="F79646"/>
                </a:solidFill>
                <a:latin typeface="Calibri"/>
                <a:cs typeface="Calibri"/>
              </a:rPr>
              <a:t>13%</a:t>
            </a:r>
            <a:endParaRPr lang="en-AU" altLang="en-US" sz="3600" baseline="30000" dirty="0">
              <a:solidFill>
                <a:srgbClr val="F79646"/>
              </a:solidFill>
              <a:latin typeface="Calibri"/>
              <a:cs typeface="Calibri"/>
            </a:endParaRPr>
          </a:p>
          <a:p>
            <a:pPr defTabSz="457200" eaLnBrk="1" hangingPunct="1"/>
            <a:r>
              <a:rPr lang="en-AU" altLang="en-US" sz="2000" dirty="0">
                <a:solidFill>
                  <a:srgbClr val="4C9BDB"/>
                </a:solidFill>
                <a:latin typeface="Calibri"/>
                <a:cs typeface="Calibri"/>
              </a:rPr>
              <a:t>5.3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p:txBody>
      </p:sp>
      <p:sp>
        <p:nvSpPr>
          <p:cNvPr id="18" name="Text Box 16"/>
          <p:cNvSpPr txBox="1">
            <a:spLocks noChangeArrowheads="1"/>
          </p:cNvSpPr>
          <p:nvPr/>
        </p:nvSpPr>
        <p:spPr bwMode="auto">
          <a:xfrm>
            <a:off x="4751552" y="1556414"/>
            <a:ext cx="1639552" cy="9541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defTabSz="457200" eaLnBrk="1" hangingPunct="1"/>
            <a:r>
              <a:rPr lang="en-AU" altLang="en-US" sz="2000" dirty="0">
                <a:solidFill>
                  <a:srgbClr val="4C9BDB"/>
                </a:solidFill>
                <a:latin typeface="Calibri"/>
                <a:cs typeface="Calibri"/>
              </a:rPr>
              <a:t>17.3 GtCO</a:t>
            </a:r>
            <a:r>
              <a:rPr lang="en-AU" altLang="en-US" sz="2000" baseline="-25000" dirty="0">
                <a:solidFill>
                  <a:srgbClr val="4C9BDB"/>
                </a:solidFill>
                <a:latin typeface="Calibri"/>
                <a:cs typeface="Calibri"/>
              </a:rPr>
              <a:t>2</a:t>
            </a:r>
            <a:r>
              <a:rPr lang="en-AU" altLang="en-US" sz="2000" dirty="0">
                <a:solidFill>
                  <a:srgbClr val="4C9BDB"/>
                </a:solidFill>
                <a:latin typeface="Calibri"/>
                <a:cs typeface="Calibri"/>
              </a:rPr>
              <a:t>/yr</a:t>
            </a:r>
            <a:endParaRPr lang="en-AU" altLang="en-US" sz="2000" baseline="30000" dirty="0">
              <a:solidFill>
                <a:srgbClr val="4C9BDB"/>
              </a:solidFill>
              <a:latin typeface="Calibri"/>
              <a:cs typeface="Calibri"/>
            </a:endParaRPr>
          </a:p>
          <a:p>
            <a:pPr algn="r" defTabSz="457200" eaLnBrk="1" hangingPunct="1"/>
            <a:r>
              <a:rPr lang="en-AU" altLang="en-US" sz="3600" dirty="0">
                <a:solidFill>
                  <a:srgbClr val="F79646"/>
                </a:solidFill>
                <a:latin typeface="Calibri"/>
                <a:cs typeface="Calibri"/>
              </a:rPr>
              <a:t>44%</a:t>
            </a:r>
          </a:p>
        </p:txBody>
      </p:sp>
      <p:pic>
        <p:nvPicPr>
          <p:cNvPr id="21" name="Picture 25"/>
          <p:cNvPicPr>
            <a:picLocks noChangeAspect="1" noChangeArrowheads="1"/>
          </p:cNvPicPr>
          <p:nvPr/>
        </p:nvPicPr>
        <p:blipFill rotWithShape="1">
          <a:blip r:embed="rId13">
            <a:extLst>
              <a:ext uri="{28A0092B-C50C-407E-A947-70E740481C1C}">
                <a14:useLocalDpi xmlns:a14="http://schemas.microsoft.com/office/drawing/2010/main" val="0"/>
              </a:ext>
            </a:extLst>
          </a:blip>
          <a:srcRect b="14054"/>
          <a:stretch/>
        </p:blipFill>
        <p:spPr bwMode="auto">
          <a:xfrm>
            <a:off x="6396422" y="4273003"/>
            <a:ext cx="2458742" cy="1384847"/>
          </a:xfrm>
          <a:prstGeom prst="rect">
            <a:avLst/>
          </a:prstGeom>
          <a:noFill/>
          <a:ln w="19050">
            <a:solidFill>
              <a:srgbClr val="4C9BDB"/>
            </a:solidFill>
            <a:miter lim="800000"/>
            <a:headEnd/>
            <a:tailEnd/>
          </a:ln>
          <a:effectLst/>
          <a:extLst>
            <a:ext uri="{909E8E84-426E-40DD-AFC4-6F175D3DCCD1}">
              <a14:hiddenFill xmlns:a14="http://schemas.microsoft.com/office/drawing/2010/main">
                <a:solidFill>
                  <a:srgbClr val="FFFFFF"/>
                </a:solidFill>
              </a14:hiddenFill>
            </a:ext>
          </a:extLst>
        </p:spPr>
      </p:pic>
      <p:sp>
        <p:nvSpPr>
          <p:cNvPr id="19" name="Text Box 8"/>
          <p:cNvSpPr txBox="1">
            <a:spLocks noChangeArrowheads="1"/>
          </p:cNvSpPr>
          <p:nvPr/>
        </p:nvSpPr>
        <p:spPr bwMode="auto">
          <a:xfrm>
            <a:off x="3275856" y="980425"/>
            <a:ext cx="2543903"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457200" eaLnBrk="1" hangingPunct="1"/>
            <a:r>
              <a:rPr lang="en-AU" altLang="en-US" sz="2400" b="1" dirty="0" err="1">
                <a:solidFill>
                  <a:srgbClr val="4C9BDB"/>
                </a:solidFill>
                <a:latin typeface="Calibri"/>
                <a:cs typeface="Calibri"/>
              </a:rPr>
              <a:t>Quellen</a:t>
            </a:r>
            <a:r>
              <a:rPr lang="en-AU" altLang="en-US" sz="2400" b="1" dirty="0">
                <a:solidFill>
                  <a:srgbClr val="4C9BDB"/>
                </a:solidFill>
                <a:latin typeface="Calibri"/>
                <a:cs typeface="Calibri"/>
              </a:rPr>
              <a:t>  =  </a:t>
            </a:r>
            <a:r>
              <a:rPr lang="en-AU" altLang="en-US" sz="2400" b="1" dirty="0" err="1">
                <a:solidFill>
                  <a:srgbClr val="4C9BDB"/>
                </a:solidFill>
                <a:latin typeface="Calibri"/>
                <a:cs typeface="Calibri"/>
              </a:rPr>
              <a:t>Senken</a:t>
            </a:r>
            <a:endParaRPr lang="en-AU" altLang="en-US" sz="2400" b="1" baseline="30000" dirty="0">
              <a:solidFill>
                <a:srgbClr val="4C9BDB"/>
              </a:solidFill>
              <a:latin typeface="Calibri"/>
              <a:cs typeface="Calibri"/>
            </a:endParaRPr>
          </a:p>
        </p:txBody>
      </p:sp>
      <p:sp>
        <p:nvSpPr>
          <p:cNvPr id="22" name="Text Box 12"/>
          <p:cNvSpPr txBox="1">
            <a:spLocks noChangeArrowheads="1"/>
          </p:cNvSpPr>
          <p:nvPr/>
        </p:nvSpPr>
        <p:spPr bwMode="auto">
          <a:xfrm>
            <a:off x="3892784" y="5854046"/>
            <a:ext cx="1345559" cy="677108"/>
          </a:xfrm>
          <a:prstGeom prst="rect">
            <a:avLst/>
          </a:prstGeom>
          <a:noFill/>
          <a:ln>
            <a:solidFill>
              <a:schemeClr val="tx1"/>
            </a:solidFill>
          </a:ln>
          <a:effectLs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457200" eaLnBrk="1" hangingPunct="1"/>
            <a:r>
              <a:rPr lang="en-AU" altLang="en-US" sz="2400" dirty="0">
                <a:solidFill>
                  <a:srgbClr val="F79646"/>
                </a:solidFill>
                <a:latin typeface="Calibri"/>
                <a:cs typeface="Calibri"/>
              </a:rPr>
              <a:t>5%</a:t>
            </a:r>
          </a:p>
          <a:p>
            <a:pPr algn="ctr" defTabSz="457200" eaLnBrk="1" hangingPunct="1"/>
            <a:r>
              <a:rPr lang="en-AU" altLang="en-US" sz="1400" dirty="0">
                <a:solidFill>
                  <a:srgbClr val="4C9BDB"/>
                </a:solidFill>
                <a:latin typeface="Calibri"/>
                <a:cs typeface="Calibri"/>
              </a:rPr>
              <a:t>1.9 GtCO</a:t>
            </a:r>
            <a:r>
              <a:rPr lang="en-AU" altLang="en-US" sz="1400" baseline="-25000" dirty="0">
                <a:solidFill>
                  <a:srgbClr val="4C9BDB"/>
                </a:solidFill>
                <a:latin typeface="Calibri"/>
                <a:cs typeface="Calibri"/>
              </a:rPr>
              <a:t>2</a:t>
            </a:r>
            <a:r>
              <a:rPr lang="en-AU" altLang="en-US" sz="1400" dirty="0">
                <a:solidFill>
                  <a:srgbClr val="4C9BDB"/>
                </a:solidFill>
                <a:latin typeface="Calibri"/>
                <a:cs typeface="Calibri"/>
              </a:rPr>
              <a:t>/yr</a:t>
            </a:r>
            <a:endParaRPr lang="en-AU" altLang="en-US" sz="1400" baseline="30000" dirty="0">
              <a:solidFill>
                <a:srgbClr val="4C9BDB"/>
              </a:solidFill>
              <a:latin typeface="Calibri"/>
              <a:cs typeface="Calibri"/>
            </a:endParaRPr>
          </a:p>
        </p:txBody>
      </p:sp>
      <p:sp>
        <p:nvSpPr>
          <p:cNvPr id="3" name="Rectangle 2"/>
          <p:cNvSpPr/>
          <p:nvPr/>
        </p:nvSpPr>
        <p:spPr>
          <a:xfrm>
            <a:off x="95968" y="5935930"/>
            <a:ext cx="3796816" cy="553998"/>
          </a:xfrm>
          <a:prstGeom prst="rect">
            <a:avLst/>
          </a:prstGeom>
        </p:spPr>
        <p:txBody>
          <a:bodyPr wrap="square">
            <a:spAutoFit/>
          </a:bodyPr>
          <a:lstStyle/>
          <a:p>
            <a:pPr algn="r" defTabSz="457200"/>
            <a:r>
              <a:rPr lang="en-AU" altLang="en-US" dirty="0">
                <a:solidFill>
                  <a:prstClr val="black"/>
                </a:solidFill>
                <a:cs typeface="Calibri"/>
              </a:rPr>
              <a:t>Budget Imbalance: </a:t>
            </a:r>
            <a:br>
              <a:rPr lang="en-AU" altLang="en-US" dirty="0">
                <a:solidFill>
                  <a:prstClr val="black"/>
                </a:solidFill>
                <a:cs typeface="Calibri"/>
              </a:rPr>
            </a:br>
            <a:r>
              <a:rPr lang="en-AU" altLang="en-US" sz="1200" dirty="0">
                <a:solidFill>
                  <a:prstClr val="black"/>
                </a:solidFill>
                <a:cs typeface="Calibri"/>
              </a:rPr>
              <a:t>(</a:t>
            </a:r>
            <a:r>
              <a:rPr lang="en-AU" altLang="en-US" sz="1200" dirty="0" err="1">
                <a:solidFill>
                  <a:prstClr val="black"/>
                </a:solidFill>
                <a:cs typeface="Calibri"/>
              </a:rPr>
              <a:t>Unterschied</a:t>
            </a:r>
            <a:r>
              <a:rPr lang="en-AU" altLang="en-US" sz="1200" dirty="0">
                <a:solidFill>
                  <a:prstClr val="black"/>
                </a:solidFill>
                <a:cs typeface="Calibri"/>
              </a:rPr>
              <a:t> </a:t>
            </a:r>
            <a:r>
              <a:rPr lang="en-AU" altLang="en-US" sz="1200" dirty="0" err="1">
                <a:solidFill>
                  <a:prstClr val="black"/>
                </a:solidFill>
                <a:cs typeface="Calibri"/>
              </a:rPr>
              <a:t>zwischen</a:t>
            </a:r>
            <a:r>
              <a:rPr lang="en-AU" altLang="en-US" sz="1200" dirty="0">
                <a:solidFill>
                  <a:prstClr val="black"/>
                </a:solidFill>
                <a:cs typeface="Calibri"/>
              </a:rPr>
              <a:t> </a:t>
            </a:r>
            <a:r>
              <a:rPr lang="en-AU" altLang="en-US" sz="1200" dirty="0" err="1">
                <a:solidFill>
                  <a:prstClr val="black"/>
                </a:solidFill>
                <a:cs typeface="Calibri"/>
              </a:rPr>
              <a:t>berechneten</a:t>
            </a:r>
            <a:r>
              <a:rPr lang="en-AU" altLang="en-US" sz="1200" dirty="0">
                <a:solidFill>
                  <a:prstClr val="black"/>
                </a:solidFill>
                <a:cs typeface="Calibri"/>
              </a:rPr>
              <a:t> </a:t>
            </a:r>
            <a:r>
              <a:rPr lang="en-AU" altLang="en-US" sz="1200" dirty="0" err="1">
                <a:solidFill>
                  <a:prstClr val="black"/>
                </a:solidFill>
                <a:cs typeface="Calibri"/>
              </a:rPr>
              <a:t>Quellen</a:t>
            </a:r>
            <a:r>
              <a:rPr lang="en-AU" altLang="en-US" sz="1200" dirty="0">
                <a:solidFill>
                  <a:prstClr val="black"/>
                </a:solidFill>
                <a:cs typeface="Calibri"/>
              </a:rPr>
              <a:t> und </a:t>
            </a:r>
            <a:r>
              <a:rPr lang="en-AU" altLang="en-US" sz="1200" dirty="0" err="1">
                <a:solidFill>
                  <a:prstClr val="black"/>
                </a:solidFill>
                <a:cs typeface="Calibri"/>
              </a:rPr>
              <a:t>Senken</a:t>
            </a:r>
            <a:r>
              <a:rPr lang="en-AU" altLang="en-US" sz="1200" dirty="0">
                <a:solidFill>
                  <a:prstClr val="black"/>
                </a:solidFill>
                <a:cs typeface="Calibri"/>
              </a:rPr>
              <a:t>)</a:t>
            </a:r>
          </a:p>
        </p:txBody>
      </p:sp>
      <p:sp>
        <p:nvSpPr>
          <p:cNvPr id="4" name="Textfeld 3"/>
          <p:cNvSpPr txBox="1"/>
          <p:nvPr/>
        </p:nvSpPr>
        <p:spPr>
          <a:xfrm>
            <a:off x="2741280" y="2790131"/>
            <a:ext cx="1570227" cy="707886"/>
          </a:xfrm>
          <a:prstGeom prst="rect">
            <a:avLst/>
          </a:prstGeom>
          <a:noFill/>
        </p:spPr>
        <p:txBody>
          <a:bodyPr wrap="square" rtlCol="0">
            <a:spAutoFit/>
          </a:bodyPr>
          <a:lstStyle/>
          <a:p>
            <a:r>
              <a:rPr lang="de-DE" sz="2000" dirty="0"/>
              <a:t>Direkte Emissionen</a:t>
            </a:r>
          </a:p>
        </p:txBody>
      </p:sp>
      <p:sp>
        <p:nvSpPr>
          <p:cNvPr id="20" name="Textfeld 19"/>
          <p:cNvSpPr txBox="1"/>
          <p:nvPr/>
        </p:nvSpPr>
        <p:spPr>
          <a:xfrm>
            <a:off x="2741281" y="4937164"/>
            <a:ext cx="1570227" cy="707886"/>
          </a:xfrm>
          <a:prstGeom prst="rect">
            <a:avLst/>
          </a:prstGeom>
          <a:noFill/>
        </p:spPr>
        <p:txBody>
          <a:bodyPr wrap="square" rtlCol="0">
            <a:spAutoFit/>
          </a:bodyPr>
          <a:lstStyle/>
          <a:p>
            <a:r>
              <a:rPr lang="de-DE" sz="2000" dirty="0"/>
              <a:t>Landnutzungsänderungen</a:t>
            </a:r>
          </a:p>
        </p:txBody>
      </p:sp>
    </p:spTree>
    <p:extLst>
      <p:ext uri="{BB962C8B-B14F-4D97-AF65-F5344CB8AC3E}">
        <p14:creationId xmlns:p14="http://schemas.microsoft.com/office/powerpoint/2010/main" val="4214696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3000" dirty="0"/>
              <a:t>Das Klimaproblem auf einen Blick</a:t>
            </a:r>
          </a:p>
        </p:txBody>
      </p:sp>
      <p:sp>
        <p:nvSpPr>
          <p:cNvPr id="3" name="Foliennummernplatzhalter 2"/>
          <p:cNvSpPr>
            <a:spLocks noGrp="1"/>
          </p:cNvSpPr>
          <p:nvPr>
            <p:ph type="sldNum" sz="quarter" idx="10"/>
          </p:nvPr>
        </p:nvSpPr>
        <p:spPr/>
        <p:txBody>
          <a:bodyPr/>
          <a:lstStyle/>
          <a:p>
            <a:fld id="{0CFEC368-1D7A-4F81-ABF6-AE0E36BAF64C}" type="slidenum">
              <a:rPr lang="en-US" smtClean="0">
                <a:solidFill>
                  <a:srgbClr val="808080"/>
                </a:solidFill>
              </a:rPr>
              <a:pPr/>
              <a:t>15</a:t>
            </a:fld>
            <a:endParaRPr lang="en-US">
              <a:solidFill>
                <a:srgbClr val="808080"/>
              </a:solidFill>
            </a:endParaRPr>
          </a:p>
        </p:txBody>
      </p:sp>
      <p:sp>
        <p:nvSpPr>
          <p:cNvPr id="4" name="Inhaltsplatzhalter 3"/>
          <p:cNvSpPr>
            <a:spLocks noGrp="1"/>
          </p:cNvSpPr>
          <p:nvPr>
            <p:ph idx="4294967295"/>
          </p:nvPr>
        </p:nvSpPr>
        <p:spPr>
          <a:xfrm>
            <a:off x="359024" y="836711"/>
            <a:ext cx="8784976" cy="5500643"/>
          </a:xfrm>
        </p:spPr>
        <p:txBody>
          <a:bodyPr>
            <a:normAutofit fontScale="92500"/>
          </a:bodyPr>
          <a:lstStyle/>
          <a:p>
            <a:pPr marL="0" indent="0">
              <a:buNone/>
            </a:pPr>
            <a:r>
              <a:rPr lang="de-DE" b="0" dirty="0"/>
              <a:t>Der Deponieraum der Atmosphäre ist begrenzt, aber es lagern noch reichlich fossile Ressourcen im Boden</a:t>
            </a:r>
          </a:p>
          <a:p>
            <a:pPr marL="0" indent="0">
              <a:buNone/>
            </a:pPr>
            <a:endParaRPr lang="de-DE" dirty="0"/>
          </a:p>
          <a:p>
            <a:pPr marL="0" indent="0">
              <a:buNone/>
            </a:pPr>
            <a:endParaRPr lang="de-DE" b="0" dirty="0"/>
          </a:p>
          <a:p>
            <a:pPr marL="0" indent="0">
              <a:buNone/>
            </a:pPr>
            <a:endParaRPr lang="de-DE" dirty="0"/>
          </a:p>
          <a:p>
            <a:pPr marL="0" indent="0">
              <a:buNone/>
            </a:pPr>
            <a:endParaRPr lang="de-DE" b="0" dirty="0"/>
          </a:p>
          <a:p>
            <a:pPr marL="0" indent="0">
              <a:buNone/>
            </a:pPr>
            <a:endParaRPr lang="de-DE" b="0" dirty="0"/>
          </a:p>
          <a:p>
            <a:pPr marL="0" indent="0">
              <a:buNone/>
            </a:pPr>
            <a:endParaRPr lang="de-DE" dirty="0"/>
          </a:p>
          <a:p>
            <a:pPr marL="0" indent="0">
              <a:buNone/>
            </a:pPr>
            <a:endParaRPr lang="de-DE" dirty="0"/>
          </a:p>
          <a:p>
            <a:pPr marL="0" indent="0">
              <a:buNone/>
            </a:pPr>
            <a:r>
              <a:rPr lang="de-DE" b="0" dirty="0"/>
              <a:t>Fossile Ressourcen müssen teurer als Regenerative sein</a:t>
            </a:r>
          </a:p>
        </p:txBody>
      </p:sp>
      <p:pic>
        <p:nvPicPr>
          <p:cNvPr id="6" name="Picture 2" descr="C:\Users\stundner\AppData\Local\Temp\Grafik_atmospheric-budget_hochkan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988840"/>
            <a:ext cx="3384376" cy="33843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3779912" y="2708920"/>
            <a:ext cx="304826" cy="371888"/>
          </a:xfrm>
          <a:prstGeom prst="rect">
            <a:avLst/>
          </a:prstGeom>
        </p:spPr>
      </p:pic>
    </p:spTree>
    <p:extLst>
      <p:ext uri="{BB962C8B-B14F-4D97-AF65-F5344CB8AC3E}">
        <p14:creationId xmlns:p14="http://schemas.microsoft.com/office/powerpoint/2010/main" val="3100835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9BA7-B3C2-EE42-A573-5733001B13BA}"/>
              </a:ext>
            </a:extLst>
          </p:cNvPr>
          <p:cNvSpPr>
            <a:spLocks noGrp="1"/>
          </p:cNvSpPr>
          <p:nvPr>
            <p:ph type="ctrTitle"/>
          </p:nvPr>
        </p:nvSpPr>
        <p:spPr>
          <a:xfrm>
            <a:off x="685800" y="2204864"/>
            <a:ext cx="7772400" cy="1470025"/>
          </a:xfrm>
        </p:spPr>
        <p:txBody>
          <a:bodyPr/>
          <a:lstStyle/>
          <a:p>
            <a:r>
              <a:rPr lang="de-DE" dirty="0"/>
              <a:t>Innovation</a:t>
            </a:r>
          </a:p>
        </p:txBody>
      </p:sp>
    </p:spTree>
    <p:extLst>
      <p:ext uri="{BB962C8B-B14F-4D97-AF65-F5344CB8AC3E}">
        <p14:creationId xmlns:p14="http://schemas.microsoft.com/office/powerpoint/2010/main" val="4102508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4"/>
          <p:cNvPicPr>
            <a:picLocks noChangeAspect="1"/>
          </p:cNvPicPr>
          <p:nvPr/>
        </p:nvPicPr>
        <p:blipFill>
          <a:blip r:embed="rId2">
            <a:extLst>
              <a:ext uri="{28A0092B-C50C-407E-A947-70E740481C1C}">
                <a14:useLocalDpi xmlns:a14="http://schemas.microsoft.com/office/drawing/2010/main" val="0"/>
              </a:ext>
            </a:extLst>
          </a:blip>
          <a:srcRect l="-7063" r="-7063"/>
          <a:stretch>
            <a:fillRect/>
          </a:stretch>
        </p:blipFill>
        <p:spPr bwMode="auto">
          <a:xfrm>
            <a:off x="107504" y="2132856"/>
            <a:ext cx="701992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p:cNvSpPr txBox="1"/>
          <p:nvPr/>
        </p:nvSpPr>
        <p:spPr>
          <a:xfrm>
            <a:off x="1269554" y="1975693"/>
            <a:ext cx="4916488" cy="261938"/>
          </a:xfrm>
          <a:prstGeom prst="rect">
            <a:avLst/>
          </a:prstGeom>
          <a:noFill/>
        </p:spPr>
        <p:txBody>
          <a:bodyPr>
            <a:spAutoFit/>
          </a:bodyPr>
          <a:lstStyle/>
          <a:p>
            <a:pPr defTabSz="457200">
              <a:defRPr/>
            </a:pPr>
            <a:r>
              <a:rPr lang="en-NZ" sz="1050" dirty="0">
                <a:solidFill>
                  <a:srgbClr val="808080"/>
                </a:solidFill>
                <a:latin typeface="Helvetica" pitchFamily="50" charset="0"/>
              </a:rPr>
              <a:t>Data: CDIAC/GCP/IPCC/Fuss et al 2014</a:t>
            </a:r>
          </a:p>
        </p:txBody>
      </p:sp>
      <p:sp>
        <p:nvSpPr>
          <p:cNvPr id="13" name="Text Placeholder 2"/>
          <p:cNvSpPr txBox="1">
            <a:spLocks/>
          </p:cNvSpPr>
          <p:nvPr/>
        </p:nvSpPr>
        <p:spPr bwMode="auto">
          <a:xfrm>
            <a:off x="0" y="760610"/>
            <a:ext cx="9108504"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Times" charset="0"/>
                <a:ea typeface="MS PGothic" pitchFamily="34" charset="-128"/>
              </a:defRPr>
            </a:lvl1pPr>
            <a:lvl2pPr marL="742950" indent="-285750" defTabSz="457200">
              <a:defRPr sz="2400">
                <a:solidFill>
                  <a:schemeClr val="tx1"/>
                </a:solidFill>
                <a:latin typeface="Times" charset="0"/>
                <a:ea typeface="MS PGothic" pitchFamily="34" charset="-128"/>
              </a:defRPr>
            </a:lvl2pPr>
            <a:lvl3pPr defTabSz="457200">
              <a:defRPr sz="2400">
                <a:solidFill>
                  <a:schemeClr val="tx1"/>
                </a:solidFill>
                <a:latin typeface="Times" charset="0"/>
                <a:ea typeface="MS PGothic" pitchFamily="34" charset="-128"/>
              </a:defRPr>
            </a:lvl3pPr>
            <a:lvl4pPr marL="1600200" indent="-228600" defTabSz="457200">
              <a:defRPr sz="2400">
                <a:solidFill>
                  <a:schemeClr val="tx1"/>
                </a:solidFill>
                <a:latin typeface="Times" charset="0"/>
                <a:ea typeface="MS PGothic" pitchFamily="34" charset="-128"/>
              </a:defRPr>
            </a:lvl4pPr>
            <a:lvl5pPr marL="2057400" indent="-228600" defTabSz="457200">
              <a:defRPr sz="2400">
                <a:solidFill>
                  <a:schemeClr val="tx1"/>
                </a:solidFill>
                <a:latin typeface="Times"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imes"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imes"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imes"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imes" charset="0"/>
                <a:ea typeface="MS PGothic" pitchFamily="34" charset="-128"/>
              </a:defRPr>
            </a:lvl9pPr>
          </a:lstStyle>
          <a:p>
            <a:pPr algn="ctr" eaLnBrk="1" hangingPunct="1">
              <a:lnSpc>
                <a:spcPct val="90000"/>
              </a:lnSpc>
              <a:spcBef>
                <a:spcPct val="20000"/>
              </a:spcBef>
              <a:buFont typeface="Arial" charset="0"/>
              <a:buNone/>
            </a:pPr>
            <a:r>
              <a:rPr lang="de-DE" altLang="en-US" sz="2900" b="1" dirty="0">
                <a:latin typeface="Arial" panose="020B0604020202020204" pitchFamily="34" charset="0"/>
                <a:cs typeface="Arial" panose="020B0604020202020204" pitchFamily="34" charset="0"/>
              </a:rPr>
              <a:t>Aktuelle Emissionen folgen dem Szenario RCP8.5 mit einem “wahrscheinlichen” </a:t>
            </a:r>
            <a:r>
              <a:rPr lang="de-DE" altLang="de-DE" sz="2900" b="1" dirty="0">
                <a:solidFill>
                  <a:srgbClr val="C00000"/>
                </a:solidFill>
                <a:latin typeface="Arial" panose="020B0604020202020204" pitchFamily="34" charset="0"/>
                <a:cs typeface="Arial" panose="020B0604020202020204" pitchFamily="34" charset="0"/>
              </a:rPr>
              <a:t>ΔT ~ </a:t>
            </a:r>
            <a:r>
              <a:rPr lang="de-DE" altLang="en-US" sz="2900" b="1" dirty="0">
                <a:solidFill>
                  <a:srgbClr val="C00000"/>
                </a:solidFill>
                <a:latin typeface="Arial" panose="020B0604020202020204" pitchFamily="34" charset="0"/>
                <a:cs typeface="Arial" panose="020B0604020202020204" pitchFamily="34" charset="0"/>
              </a:rPr>
              <a:t>3–5ºC</a:t>
            </a:r>
          </a:p>
        </p:txBody>
      </p:sp>
      <p:sp>
        <p:nvSpPr>
          <p:cNvPr id="7" name="Ellipse 6"/>
          <p:cNvSpPr/>
          <p:nvPr/>
        </p:nvSpPr>
        <p:spPr>
          <a:xfrm>
            <a:off x="2707209" y="4109665"/>
            <a:ext cx="136599" cy="1445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p:cNvSpPr txBox="1"/>
          <p:nvPr/>
        </p:nvSpPr>
        <p:spPr>
          <a:xfrm>
            <a:off x="3992440" y="1521887"/>
            <a:ext cx="2664296" cy="584775"/>
          </a:xfrm>
          <a:prstGeom prst="rect">
            <a:avLst/>
          </a:prstGeom>
          <a:noFill/>
        </p:spPr>
        <p:txBody>
          <a:bodyPr wrap="square" rtlCol="0">
            <a:spAutoFit/>
          </a:bodyPr>
          <a:lstStyle/>
          <a:p>
            <a:r>
              <a:rPr lang="de-DE" sz="1600" dirty="0">
                <a:latin typeface="Arial" panose="020B0604020202020204" pitchFamily="34" charset="0"/>
                <a:cs typeface="Arial" panose="020B0604020202020204" pitchFamily="34" charset="0"/>
              </a:rPr>
              <a:t>2018: 37,1 </a:t>
            </a:r>
            <a:r>
              <a:rPr lang="de-DE" sz="1600" dirty="0" err="1">
                <a:latin typeface="Arial" panose="020B0604020202020204" pitchFamily="34" charset="0"/>
                <a:cs typeface="Arial" panose="020B0604020202020204" pitchFamily="34" charset="0"/>
              </a:rPr>
              <a:t>Gt</a:t>
            </a:r>
            <a:r>
              <a:rPr lang="de-DE" sz="1600" dirty="0">
                <a:latin typeface="Arial" panose="020B0604020202020204" pitchFamily="34" charset="0"/>
                <a:cs typeface="Arial" panose="020B0604020202020204" pitchFamily="34" charset="0"/>
              </a:rPr>
              <a:t> (Projektion GCB 12/2018)</a:t>
            </a:r>
          </a:p>
        </p:txBody>
      </p:sp>
      <p:sp>
        <p:nvSpPr>
          <p:cNvPr id="15" name="Ellipse 14"/>
          <p:cNvSpPr/>
          <p:nvPr/>
        </p:nvSpPr>
        <p:spPr>
          <a:xfrm>
            <a:off x="2563193" y="4181673"/>
            <a:ext cx="136599" cy="14456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p:cNvSpPr txBox="1"/>
          <p:nvPr/>
        </p:nvSpPr>
        <p:spPr>
          <a:xfrm>
            <a:off x="1411065" y="3677617"/>
            <a:ext cx="1152128" cy="584775"/>
          </a:xfrm>
          <a:prstGeom prst="rect">
            <a:avLst/>
          </a:prstGeom>
          <a:solidFill>
            <a:schemeClr val="bg1"/>
          </a:solidFill>
        </p:spPr>
        <p:txBody>
          <a:bodyPr wrap="square" rtlCol="0">
            <a:spAutoFit/>
          </a:bodyPr>
          <a:lstStyle/>
          <a:p>
            <a:r>
              <a:rPr lang="de-DE" sz="1600" dirty="0">
                <a:latin typeface="Arial" panose="020B0604020202020204" pitchFamily="34" charset="0"/>
                <a:cs typeface="Arial" panose="020B0604020202020204" pitchFamily="34" charset="0"/>
              </a:rPr>
              <a:t>2018: </a:t>
            </a:r>
          </a:p>
          <a:p>
            <a:r>
              <a:rPr lang="de-DE" sz="1600" dirty="0">
                <a:latin typeface="Arial" panose="020B0604020202020204" pitchFamily="34" charset="0"/>
                <a:cs typeface="Arial" panose="020B0604020202020204" pitchFamily="34" charset="0"/>
              </a:rPr>
              <a:t>39 </a:t>
            </a:r>
            <a:r>
              <a:rPr lang="de-DE" sz="1600" dirty="0" err="1">
                <a:latin typeface="Arial" panose="020B0604020202020204" pitchFamily="34" charset="0"/>
                <a:cs typeface="Arial" panose="020B0604020202020204" pitchFamily="34" charset="0"/>
              </a:rPr>
              <a:t>Gt</a:t>
            </a:r>
            <a:endParaRPr lang="de-DE" sz="1600" dirty="0">
              <a:latin typeface="Arial" panose="020B0604020202020204" pitchFamily="34" charset="0"/>
              <a:cs typeface="Arial" panose="020B0604020202020204" pitchFamily="34" charset="0"/>
            </a:endParaRPr>
          </a:p>
        </p:txBody>
      </p:sp>
      <p:sp>
        <p:nvSpPr>
          <p:cNvPr id="2" name="Textfeld 1"/>
          <p:cNvSpPr txBox="1"/>
          <p:nvPr/>
        </p:nvSpPr>
        <p:spPr>
          <a:xfrm>
            <a:off x="6015944" y="2132856"/>
            <a:ext cx="2664296" cy="1015663"/>
          </a:xfrm>
          <a:prstGeom prst="rect">
            <a:avLst/>
          </a:prstGeom>
          <a:solidFill>
            <a:schemeClr val="bg1"/>
          </a:solidFill>
        </p:spPr>
        <p:txBody>
          <a:bodyPr wrap="square" rtlCol="0">
            <a:spAutoFit/>
          </a:bodyPr>
          <a:lstStyle/>
          <a:p>
            <a:r>
              <a:rPr lang="de-DE" sz="2000" b="1" dirty="0">
                <a:solidFill>
                  <a:srgbClr val="FF0000"/>
                </a:solidFill>
                <a:latin typeface="Arial" panose="020B0604020202020204" pitchFamily="34" charset="0"/>
                <a:cs typeface="Arial" panose="020B0604020202020204" pitchFamily="34" charset="0"/>
              </a:rPr>
              <a:t>RCP8.5</a:t>
            </a:r>
          </a:p>
          <a:p>
            <a:r>
              <a:rPr lang="de-DE" sz="2000" b="1" dirty="0">
                <a:solidFill>
                  <a:srgbClr val="FF0000"/>
                </a:solidFill>
                <a:latin typeface="Arial" panose="020B0604020202020204" pitchFamily="34" charset="0"/>
                <a:cs typeface="Arial" panose="020B0604020202020204" pitchFamily="34" charset="0"/>
              </a:rPr>
              <a:t>3,2-5,4°C</a:t>
            </a:r>
          </a:p>
          <a:p>
            <a:r>
              <a:rPr lang="de-DE" sz="2000" b="1" dirty="0">
                <a:solidFill>
                  <a:srgbClr val="FF0000"/>
                </a:solidFill>
                <a:latin typeface="Arial" panose="020B0604020202020204" pitchFamily="34" charset="0"/>
                <a:cs typeface="Arial" panose="020B0604020202020204" pitchFamily="34" charset="0"/>
              </a:rPr>
              <a:t>relativ zu 1850-1900</a:t>
            </a:r>
          </a:p>
        </p:txBody>
      </p:sp>
      <p:sp>
        <p:nvSpPr>
          <p:cNvPr id="10" name="Textfeld 9"/>
          <p:cNvSpPr txBox="1"/>
          <p:nvPr/>
        </p:nvSpPr>
        <p:spPr>
          <a:xfrm>
            <a:off x="5982118" y="3679904"/>
            <a:ext cx="2664296" cy="707886"/>
          </a:xfrm>
          <a:prstGeom prst="rect">
            <a:avLst/>
          </a:prstGeom>
          <a:solidFill>
            <a:schemeClr val="bg1"/>
          </a:solidFill>
        </p:spPr>
        <p:txBody>
          <a:bodyPr wrap="square" rtlCol="0">
            <a:spAutoFit/>
          </a:bodyPr>
          <a:lstStyle/>
          <a:p>
            <a:r>
              <a:rPr lang="de-DE" sz="2000" b="1" dirty="0">
                <a:solidFill>
                  <a:schemeClr val="bg2">
                    <a:lumMod val="50000"/>
                  </a:schemeClr>
                </a:solidFill>
                <a:latin typeface="Arial" panose="020B0604020202020204" pitchFamily="34" charset="0"/>
                <a:cs typeface="Arial" panose="020B0604020202020204" pitchFamily="34" charset="0"/>
              </a:rPr>
              <a:t>RCP6</a:t>
            </a:r>
          </a:p>
          <a:p>
            <a:r>
              <a:rPr lang="de-DE" sz="2000" b="1" dirty="0">
                <a:solidFill>
                  <a:schemeClr val="bg2">
                    <a:lumMod val="50000"/>
                  </a:schemeClr>
                </a:solidFill>
                <a:latin typeface="Arial" panose="020B0604020202020204" pitchFamily="34" charset="0"/>
                <a:cs typeface="Arial" panose="020B0604020202020204" pitchFamily="34" charset="0"/>
              </a:rPr>
              <a:t>2,0-3,7°C</a:t>
            </a:r>
          </a:p>
        </p:txBody>
      </p:sp>
      <p:sp>
        <p:nvSpPr>
          <p:cNvPr id="14" name="Textfeld 13"/>
          <p:cNvSpPr txBox="1"/>
          <p:nvPr/>
        </p:nvSpPr>
        <p:spPr>
          <a:xfrm>
            <a:off x="5982118" y="4509120"/>
            <a:ext cx="2664296" cy="707886"/>
          </a:xfrm>
          <a:prstGeom prst="rect">
            <a:avLst/>
          </a:prstGeom>
          <a:solidFill>
            <a:schemeClr val="bg1"/>
          </a:solidFill>
        </p:spPr>
        <p:txBody>
          <a:bodyPr wrap="square" rtlCol="0">
            <a:spAutoFit/>
          </a:bodyPr>
          <a:lstStyle/>
          <a:p>
            <a:r>
              <a:rPr lang="de-DE" sz="2000" b="1" dirty="0">
                <a:solidFill>
                  <a:srgbClr val="CAAC2E"/>
                </a:solidFill>
                <a:latin typeface="Arial" panose="020B0604020202020204" pitchFamily="34" charset="0"/>
                <a:cs typeface="Arial" panose="020B0604020202020204" pitchFamily="34" charset="0"/>
              </a:rPr>
              <a:t>RCP4.5</a:t>
            </a:r>
          </a:p>
          <a:p>
            <a:r>
              <a:rPr lang="de-DE" sz="2000" b="1" dirty="0">
                <a:solidFill>
                  <a:srgbClr val="CAAC2E"/>
                </a:solidFill>
                <a:latin typeface="Arial" panose="020B0604020202020204" pitchFamily="34" charset="0"/>
                <a:cs typeface="Arial" panose="020B0604020202020204" pitchFamily="34" charset="0"/>
              </a:rPr>
              <a:t>1,7-3,2°C</a:t>
            </a:r>
          </a:p>
        </p:txBody>
      </p:sp>
      <p:sp>
        <p:nvSpPr>
          <p:cNvPr id="17" name="Textfeld 16"/>
          <p:cNvSpPr txBox="1"/>
          <p:nvPr/>
        </p:nvSpPr>
        <p:spPr>
          <a:xfrm>
            <a:off x="6012160" y="5264115"/>
            <a:ext cx="2664296" cy="707886"/>
          </a:xfrm>
          <a:prstGeom prst="rect">
            <a:avLst/>
          </a:prstGeom>
          <a:solidFill>
            <a:schemeClr val="bg1"/>
          </a:solidFill>
        </p:spPr>
        <p:txBody>
          <a:bodyPr wrap="square" rtlCol="0">
            <a:spAutoFit/>
          </a:bodyPr>
          <a:lstStyle/>
          <a:p>
            <a:r>
              <a:rPr lang="de-DE" sz="2000" b="1" dirty="0">
                <a:solidFill>
                  <a:srgbClr val="00589C"/>
                </a:solidFill>
                <a:latin typeface="Arial" panose="020B0604020202020204" pitchFamily="34" charset="0"/>
                <a:cs typeface="Arial" panose="020B0604020202020204" pitchFamily="34" charset="0"/>
              </a:rPr>
              <a:t>RCP2.6</a:t>
            </a:r>
          </a:p>
          <a:p>
            <a:r>
              <a:rPr lang="de-DE" sz="2000" b="1" dirty="0">
                <a:solidFill>
                  <a:srgbClr val="00589C"/>
                </a:solidFill>
                <a:latin typeface="Arial" panose="020B0604020202020204" pitchFamily="34" charset="0"/>
                <a:cs typeface="Arial" panose="020B0604020202020204" pitchFamily="34" charset="0"/>
              </a:rPr>
              <a:t>0,9-2,3°C</a:t>
            </a:r>
          </a:p>
        </p:txBody>
      </p:sp>
    </p:spTree>
    <p:extLst>
      <p:ext uri="{BB962C8B-B14F-4D97-AF65-F5344CB8AC3E}">
        <p14:creationId xmlns:p14="http://schemas.microsoft.com/office/powerpoint/2010/main" val="19318245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1"/>
          </p:nvPr>
        </p:nvPicPr>
        <p:blipFill>
          <a:blip r:embed="rId3"/>
          <a:stretch>
            <a:fillRect/>
          </a:stretch>
        </p:blipFill>
        <p:spPr>
          <a:xfrm>
            <a:off x="1074671" y="1442996"/>
            <a:ext cx="7011031" cy="4674020"/>
          </a:xfrm>
        </p:spPr>
      </p:pic>
      <p:sp>
        <p:nvSpPr>
          <p:cNvPr id="2" name="Title 1"/>
          <p:cNvSpPr>
            <a:spLocks noGrp="1"/>
          </p:cNvSpPr>
          <p:nvPr>
            <p:ph type="title"/>
          </p:nvPr>
        </p:nvSpPr>
        <p:spPr>
          <a:xfrm>
            <a:off x="1979712" y="4908155"/>
            <a:ext cx="7287891" cy="506849"/>
          </a:xfrm>
        </p:spPr>
        <p:txBody>
          <a:bodyPr>
            <a:normAutofit/>
          </a:bodyPr>
          <a:lstStyle/>
          <a:p>
            <a:r>
              <a:rPr lang="en-GB" altLang="en-US" noProof="0" dirty="0">
                <a:ea typeface="ＭＳ Ｐゴシック" pitchFamily="34" charset="-128"/>
              </a:rPr>
              <a:t>Fossil CO</a:t>
            </a:r>
            <a:r>
              <a:rPr lang="en-GB" altLang="en-US" baseline="-25000" noProof="0" dirty="0">
                <a:ea typeface="ＭＳ Ｐゴシック" pitchFamily="34" charset="-128"/>
              </a:rPr>
              <a:t>2</a:t>
            </a:r>
            <a:r>
              <a:rPr lang="en-GB" altLang="en-US" noProof="0" dirty="0">
                <a:ea typeface="ＭＳ Ｐゴシック" pitchFamily="34" charset="-128"/>
              </a:rPr>
              <a:t> emission intensity</a:t>
            </a:r>
            <a:endParaRPr lang="en-GB" noProof="0" dirty="0"/>
          </a:p>
        </p:txBody>
      </p:sp>
      <p:sp>
        <p:nvSpPr>
          <p:cNvPr id="3" name="Text Placeholder 2"/>
          <p:cNvSpPr>
            <a:spLocks noGrp="1"/>
          </p:cNvSpPr>
          <p:nvPr>
            <p:ph type="body" sz="quarter" idx="10"/>
          </p:nvPr>
        </p:nvSpPr>
        <p:spPr/>
        <p:txBody>
          <a:bodyPr>
            <a:noAutofit/>
          </a:bodyPr>
          <a:lstStyle/>
          <a:p>
            <a:r>
              <a:rPr lang="en-GB" altLang="en-US" noProof="0" dirty="0">
                <a:ea typeface="ＭＳ Ｐゴシック" pitchFamily="34" charset="-128"/>
              </a:rPr>
              <a:t>Die Rolle von CO2 </a:t>
            </a:r>
            <a:r>
              <a:rPr lang="en-GB" altLang="en-US" noProof="0" dirty="0" err="1">
                <a:ea typeface="ＭＳ Ｐゴシック" pitchFamily="34" charset="-128"/>
              </a:rPr>
              <a:t>Preisen</a:t>
            </a:r>
            <a:r>
              <a:rPr lang="en-GB" altLang="en-US" noProof="0" dirty="0">
                <a:ea typeface="ＭＳ Ｐゴシック" pitchFamily="34" charset="-128"/>
              </a:rPr>
              <a:t> ! </a:t>
            </a:r>
          </a:p>
        </p:txBody>
      </p:sp>
      <p:sp>
        <p:nvSpPr>
          <p:cNvPr id="5" name="Text Placeholder 4"/>
          <p:cNvSpPr>
            <a:spLocks noGrp="1"/>
          </p:cNvSpPr>
          <p:nvPr>
            <p:ph type="body" sz="quarter" idx="12"/>
          </p:nvPr>
        </p:nvSpPr>
        <p:spPr/>
        <p:txBody>
          <a:bodyPr>
            <a:normAutofit/>
          </a:bodyPr>
          <a:lstStyle/>
          <a:p>
            <a:pPr>
              <a:spcBef>
                <a:spcPts val="0"/>
              </a:spcBef>
            </a:pPr>
            <a:r>
              <a:rPr lang="en-GB" noProof="0" dirty="0"/>
              <a:t>Economic activity </a:t>
            </a:r>
            <a:r>
              <a:rPr lang="en-GB" altLang="en-US" dirty="0">
                <a:ea typeface="ＭＳ Ｐゴシック" pitchFamily="34" charset="-128"/>
              </a:rPr>
              <a:t>is measured in purchasing power parity (PPP) terms in 2010 US dollars.</a:t>
            </a:r>
            <a:endParaRPr lang="en-GB" noProof="0" dirty="0"/>
          </a:p>
          <a:p>
            <a:pPr>
              <a:spcBef>
                <a:spcPts val="0"/>
              </a:spcBef>
            </a:pPr>
            <a:r>
              <a:rPr lang="en-GB" altLang="en-US" noProof="0" dirty="0">
                <a:ea typeface="ＭＳ Ｐゴシック" pitchFamily="34" charset="-128"/>
              </a:rPr>
              <a:t>Source: </a:t>
            </a:r>
            <a:r>
              <a:rPr lang="en-GB" altLang="en-US" noProof="0" dirty="0">
                <a:ea typeface="ＭＳ Ｐゴシック" pitchFamily="34" charset="-128"/>
                <a:hlinkClick r:id="rId4"/>
              </a:rPr>
              <a:t>CDIAC</a:t>
            </a:r>
            <a:r>
              <a:rPr lang="en-GB" altLang="en-US" noProof="0" dirty="0">
                <a:ea typeface="ＭＳ Ｐゴシック" pitchFamily="34" charset="-128"/>
              </a:rPr>
              <a:t>; </a:t>
            </a:r>
            <a:r>
              <a:rPr lang="en-GB" altLang="en-US" noProof="0" dirty="0">
                <a:ea typeface="ＭＳ Ｐゴシック" pitchFamily="34" charset="-128"/>
                <a:hlinkClick r:id="rId5"/>
              </a:rPr>
              <a:t>Peters et al 2012</a:t>
            </a:r>
            <a:r>
              <a:rPr lang="en-GB" altLang="en-US" noProof="0" dirty="0">
                <a:ea typeface="ＭＳ Ｐゴシック" pitchFamily="34" charset="-128"/>
              </a:rPr>
              <a:t>; </a:t>
            </a:r>
            <a:r>
              <a:rPr lang="en-GB" altLang="en-US" dirty="0">
                <a:ea typeface="ＭＳ Ｐゴシック" pitchFamily="34" charset="-128"/>
                <a:hlinkClick r:id="rId6"/>
              </a:rPr>
              <a:t>Le Quéré et al 2018</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7"/>
              </a:rPr>
              <a:t>Global Carbon Budget 2018</a:t>
            </a:r>
            <a:endParaRPr lang="en-GB" altLang="en-US" noProof="0" dirty="0">
              <a:ea typeface="ＭＳ Ｐゴシック" pitchFamily="34" charset="-128"/>
            </a:endParaRPr>
          </a:p>
        </p:txBody>
      </p:sp>
    </p:spTree>
    <p:extLst>
      <p:ext uri="{BB962C8B-B14F-4D97-AF65-F5344CB8AC3E}">
        <p14:creationId xmlns:p14="http://schemas.microsoft.com/office/powerpoint/2010/main" val="2538976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sz="3000" dirty="0" err="1"/>
              <a:t>Kohle</a:t>
            </a:r>
            <a:r>
              <a:rPr lang="en-GB" sz="3000" dirty="0"/>
              <a:t> </a:t>
            </a:r>
            <a:r>
              <a:rPr lang="en-GB" sz="3000" dirty="0" err="1"/>
              <a:t>zehrt</a:t>
            </a:r>
            <a:r>
              <a:rPr lang="en-GB" sz="3000" dirty="0"/>
              <a:t> CO</a:t>
            </a:r>
            <a:r>
              <a:rPr lang="en-GB" sz="3000" baseline="-25000" dirty="0"/>
              <a:t>2</a:t>
            </a:r>
            <a:r>
              <a:rPr lang="en-GB" sz="3000" dirty="0"/>
              <a:t>-Budget auf</a:t>
            </a:r>
          </a:p>
        </p:txBody>
      </p:sp>
      <p:sp>
        <p:nvSpPr>
          <p:cNvPr id="3" name="Foliennummernplatzhalter 2"/>
          <p:cNvSpPr>
            <a:spLocks noGrp="1"/>
          </p:cNvSpPr>
          <p:nvPr>
            <p:ph type="sldNum" sz="quarter" idx="10"/>
          </p:nvPr>
        </p:nvSpPr>
        <p:spPr/>
        <p:txBody>
          <a:bodyPr/>
          <a:lstStyle/>
          <a:p>
            <a:fld id="{0CFEC368-1D7A-4F81-ABF6-AE0E36BAF64C}" type="slidenum">
              <a:rPr lang="en-US" smtClean="0">
                <a:solidFill>
                  <a:srgbClr val="808080"/>
                </a:solidFill>
              </a:rPr>
              <a:pPr/>
              <a:t>19</a:t>
            </a:fld>
            <a:endParaRPr lang="en-US">
              <a:solidFill>
                <a:srgbClr val="808080"/>
              </a:solidFill>
            </a:endParaRPr>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764704"/>
            <a:ext cx="7526112" cy="5119643"/>
          </a:xfrm>
          <a:prstGeom prst="rect">
            <a:avLst/>
          </a:prstGeom>
        </p:spPr>
      </p:pic>
      <p:cxnSp>
        <p:nvCxnSpPr>
          <p:cNvPr id="6" name="Gerader Verbinder 5"/>
          <p:cNvCxnSpPr/>
          <p:nvPr/>
        </p:nvCxnSpPr>
        <p:spPr bwMode="auto">
          <a:xfrm>
            <a:off x="2195736" y="4001254"/>
            <a:ext cx="5472608" cy="3810"/>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feld 6"/>
          <p:cNvSpPr txBox="1"/>
          <p:nvPr/>
        </p:nvSpPr>
        <p:spPr>
          <a:xfrm>
            <a:off x="7668344" y="3739644"/>
            <a:ext cx="1296144" cy="523220"/>
          </a:xfrm>
          <a:prstGeom prst="rect">
            <a:avLst/>
          </a:prstGeom>
          <a:noFill/>
          <a:ln>
            <a:solidFill>
              <a:srgbClr val="CC9900"/>
            </a:solidFill>
          </a:ln>
        </p:spPr>
        <p:txBody>
          <a:bodyPr wrap="square" rtlCol="0">
            <a:spAutoFit/>
          </a:bodyPr>
          <a:lstStyle/>
          <a:p>
            <a:r>
              <a:rPr lang="de-DE" sz="1400" dirty="0">
                <a:solidFill>
                  <a:srgbClr val="000000"/>
                </a:solidFill>
                <a:latin typeface="Calibri"/>
              </a:rPr>
              <a:t>IPCC SR1.5 update</a:t>
            </a:r>
            <a:endParaRPr lang="en-US" sz="1400" dirty="0">
              <a:solidFill>
                <a:srgbClr val="000000"/>
              </a:solidFill>
              <a:latin typeface="Calibri"/>
            </a:endParaRPr>
          </a:p>
        </p:txBody>
      </p:sp>
      <p:sp>
        <p:nvSpPr>
          <p:cNvPr id="9" name="Pfeil nach rechts 8"/>
          <p:cNvSpPr/>
          <p:nvPr/>
        </p:nvSpPr>
        <p:spPr bwMode="auto">
          <a:xfrm rot="16200000">
            <a:off x="7546540" y="4069052"/>
            <a:ext cx="261610" cy="126014"/>
          </a:xfrm>
          <a:prstGeom prst="rightArrow">
            <a:avLst/>
          </a:prstGeom>
          <a:solidFill>
            <a:srgbClr val="CC99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4016256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0B20A7-000C-DC45-B254-34EB68202D6A}"/>
              </a:ext>
            </a:extLst>
          </p:cNvPr>
          <p:cNvSpPr/>
          <p:nvPr/>
        </p:nvSpPr>
        <p:spPr>
          <a:xfrm>
            <a:off x="404664" y="1701963"/>
            <a:ext cx="8334672" cy="4247317"/>
          </a:xfrm>
          <a:prstGeom prst="rect">
            <a:avLst/>
          </a:prstGeom>
        </p:spPr>
        <p:txBody>
          <a:bodyPr wrap="square">
            <a:spAutoFit/>
          </a:bodyPr>
          <a:lstStyle/>
          <a:p>
            <a:r>
              <a:rPr lang="de-DE" dirty="0">
                <a:latin typeface="Helvetica" pitchFamily="2" charset="0"/>
              </a:rPr>
              <a:t>• Welche regionalen und globalen Zusammenhänge </a:t>
            </a:r>
            <a:r>
              <a:rPr lang="de-DE" dirty="0" err="1">
                <a:latin typeface="Helvetica" pitchFamily="2" charset="0"/>
              </a:rPr>
              <a:t>müssen</a:t>
            </a:r>
            <a:r>
              <a:rPr lang="de-DE" dirty="0">
                <a:latin typeface="Helvetica" pitchFamily="2" charset="0"/>
              </a:rPr>
              <a:t> wir im</a:t>
            </a:r>
          </a:p>
          <a:p>
            <a:r>
              <a:rPr lang="de-DE" dirty="0">
                <a:latin typeface="Helvetica" pitchFamily="2" charset="0"/>
              </a:rPr>
              <a:t>Zeitalter des </a:t>
            </a:r>
            <a:r>
              <a:rPr lang="de-DE" b="1" dirty="0" err="1">
                <a:latin typeface="Helvetica" pitchFamily="2" charset="0"/>
              </a:rPr>
              <a:t>Anthropozäns</a:t>
            </a:r>
            <a:r>
              <a:rPr lang="de-DE" dirty="0">
                <a:latin typeface="Helvetica" pitchFamily="2" charset="0"/>
              </a:rPr>
              <a:t> verstehen?</a:t>
            </a:r>
            <a:br>
              <a:rPr lang="de-DE" dirty="0">
                <a:latin typeface="Helvetica" pitchFamily="2" charset="0"/>
              </a:rPr>
            </a:br>
            <a:endParaRPr lang="de-DE" dirty="0">
              <a:latin typeface="Helvetica" pitchFamily="2" charset="0"/>
            </a:endParaRPr>
          </a:p>
          <a:p>
            <a:r>
              <a:rPr lang="de-DE" dirty="0">
                <a:latin typeface="Helvetica" pitchFamily="2" charset="0"/>
              </a:rPr>
              <a:t>• Welchen Entwicklungen, wie z.B. dem </a:t>
            </a:r>
            <a:r>
              <a:rPr lang="de-DE" b="1" dirty="0">
                <a:latin typeface="Helvetica" pitchFamily="2" charset="0"/>
              </a:rPr>
              <a:t>Klimawandel</a:t>
            </a:r>
            <a:r>
              <a:rPr lang="de-DE" dirty="0">
                <a:latin typeface="Helvetica" pitchFamily="2" charset="0"/>
              </a:rPr>
              <a:t> </a:t>
            </a:r>
            <a:r>
              <a:rPr lang="de-DE" dirty="0" err="1">
                <a:latin typeface="Helvetica" pitchFamily="2" charset="0"/>
              </a:rPr>
              <a:t>müssen</a:t>
            </a:r>
            <a:r>
              <a:rPr lang="de-DE" dirty="0">
                <a:latin typeface="Helvetica" pitchFamily="2" charset="0"/>
              </a:rPr>
              <a:t> wir uns</a:t>
            </a:r>
          </a:p>
          <a:p>
            <a:r>
              <a:rPr lang="de-DE" dirty="0">
                <a:latin typeface="Helvetica" pitchFamily="2" charset="0"/>
              </a:rPr>
              <a:t>verantwortungsvoll entgegenstellen?</a:t>
            </a:r>
          </a:p>
          <a:p>
            <a:endParaRPr lang="de-DE" dirty="0">
              <a:latin typeface="Helvetica" pitchFamily="2" charset="0"/>
            </a:endParaRPr>
          </a:p>
          <a:p>
            <a:r>
              <a:rPr lang="de-DE" dirty="0">
                <a:latin typeface="Helvetica" pitchFamily="2" charset="0"/>
              </a:rPr>
              <a:t>• Wie kann uns </a:t>
            </a:r>
            <a:r>
              <a:rPr lang="de-DE" b="1" dirty="0">
                <a:latin typeface="Helvetica" pitchFamily="2" charset="0"/>
              </a:rPr>
              <a:t>Innovation</a:t>
            </a:r>
            <a:r>
              <a:rPr lang="de-DE" dirty="0">
                <a:latin typeface="Helvetica" pitchFamily="2" charset="0"/>
              </a:rPr>
              <a:t> bei der Gestaltung und Anpassungsleistung</a:t>
            </a:r>
          </a:p>
          <a:p>
            <a:r>
              <a:rPr lang="de-DE" dirty="0" err="1">
                <a:latin typeface="Helvetica" pitchFamily="2" charset="0"/>
              </a:rPr>
              <a:t>unterstützen</a:t>
            </a:r>
            <a:r>
              <a:rPr lang="de-DE" dirty="0">
                <a:latin typeface="Helvetica" pitchFamily="2" charset="0"/>
              </a:rPr>
              <a:t>? Wo wird Innovation zur Bedrohung?</a:t>
            </a:r>
            <a:br>
              <a:rPr lang="de-DE" dirty="0">
                <a:latin typeface="Helvetica" pitchFamily="2" charset="0"/>
              </a:rPr>
            </a:br>
            <a:endParaRPr lang="de-DE" dirty="0">
              <a:latin typeface="Helvetica" pitchFamily="2" charset="0"/>
            </a:endParaRPr>
          </a:p>
          <a:p>
            <a:r>
              <a:rPr lang="de-DE" dirty="0">
                <a:latin typeface="Helvetica" pitchFamily="2" charset="0"/>
              </a:rPr>
              <a:t>• Wie können wir und Disziplinen wie Wirtschaft, Wissenschaft, Politik</a:t>
            </a:r>
          </a:p>
          <a:p>
            <a:r>
              <a:rPr lang="de-DE" dirty="0">
                <a:latin typeface="Helvetica" pitchFamily="2" charset="0"/>
              </a:rPr>
              <a:t>und Kunst wieder stärker mit Natur in </a:t>
            </a:r>
            <a:r>
              <a:rPr lang="de-DE" b="1" dirty="0">
                <a:latin typeface="Helvetica" pitchFamily="2" charset="0"/>
              </a:rPr>
              <a:t>Resonanz</a:t>
            </a:r>
            <a:r>
              <a:rPr lang="de-DE" dirty="0">
                <a:latin typeface="Helvetica" pitchFamily="2" charset="0"/>
              </a:rPr>
              <a:t> kommen?</a:t>
            </a:r>
            <a:br>
              <a:rPr lang="de-DE" dirty="0">
                <a:latin typeface="Helvetica" pitchFamily="2" charset="0"/>
              </a:rPr>
            </a:br>
            <a:endParaRPr lang="de-DE" dirty="0">
              <a:latin typeface="Helvetica" pitchFamily="2" charset="0"/>
            </a:endParaRPr>
          </a:p>
          <a:p>
            <a:r>
              <a:rPr lang="de-DE" dirty="0">
                <a:latin typeface="Helvetica" pitchFamily="2" charset="0"/>
              </a:rPr>
              <a:t>• Wie wird aus Denken Handeln und welche Formen der</a:t>
            </a:r>
          </a:p>
          <a:p>
            <a:r>
              <a:rPr lang="de-DE" dirty="0">
                <a:latin typeface="Helvetica" pitchFamily="2" charset="0"/>
              </a:rPr>
              <a:t>Kommunikation, Information und </a:t>
            </a:r>
            <a:r>
              <a:rPr lang="de-DE" b="1" dirty="0">
                <a:latin typeface="Helvetica" pitchFamily="2" charset="0"/>
              </a:rPr>
              <a:t>sozialökonomischer/ökologischer</a:t>
            </a:r>
          </a:p>
          <a:p>
            <a:r>
              <a:rPr lang="de-DE" b="1" dirty="0">
                <a:latin typeface="Helvetica" pitchFamily="2" charset="0"/>
              </a:rPr>
              <a:t>Transformation</a:t>
            </a:r>
            <a:r>
              <a:rPr lang="de-DE" dirty="0">
                <a:latin typeface="Helvetica" pitchFamily="2" charset="0"/>
              </a:rPr>
              <a:t> braucht ein Handeln?</a:t>
            </a:r>
            <a:endParaRPr lang="de-DE" dirty="0">
              <a:effectLst/>
              <a:latin typeface="Helvetica" pitchFamily="2" charset="0"/>
            </a:endParaRPr>
          </a:p>
        </p:txBody>
      </p:sp>
      <p:sp>
        <p:nvSpPr>
          <p:cNvPr id="5" name="Rectangle 4">
            <a:extLst>
              <a:ext uri="{FF2B5EF4-FFF2-40B4-BE49-F238E27FC236}">
                <a16:creationId xmlns:a16="http://schemas.microsoft.com/office/drawing/2014/main" id="{D78940EA-9776-E040-A310-29B9835C9CED}"/>
              </a:ext>
            </a:extLst>
          </p:cNvPr>
          <p:cNvSpPr/>
          <p:nvPr/>
        </p:nvSpPr>
        <p:spPr>
          <a:xfrm>
            <a:off x="404664" y="908720"/>
            <a:ext cx="8271792" cy="553998"/>
          </a:xfrm>
          <a:prstGeom prst="rect">
            <a:avLst/>
          </a:prstGeom>
        </p:spPr>
        <p:txBody>
          <a:bodyPr wrap="square">
            <a:spAutoFit/>
          </a:bodyPr>
          <a:lstStyle/>
          <a:p>
            <a:r>
              <a:rPr lang="de-DE" sz="3000" b="1" dirty="0">
                <a:latin typeface="Helvetica" pitchFamily="2" charset="0"/>
              </a:rPr>
              <a:t>KANN NATUR DIE MENSCHHEIT RETTEN?</a:t>
            </a:r>
            <a:endParaRPr lang="de-DE" sz="3000" b="1" dirty="0">
              <a:effectLst/>
              <a:latin typeface="Helvetica" pitchFamily="2" charset="0"/>
            </a:endParaRPr>
          </a:p>
        </p:txBody>
      </p:sp>
    </p:spTree>
    <p:extLst>
      <p:ext uri="{BB962C8B-B14F-4D97-AF65-F5344CB8AC3E}">
        <p14:creationId xmlns:p14="http://schemas.microsoft.com/office/powerpoint/2010/main" val="1847740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71AC69-4695-0248-969A-F2308DC18449}"/>
              </a:ext>
            </a:extLst>
          </p:cNvPr>
          <p:cNvPicPr>
            <a:picLocks noChangeAspect="1"/>
          </p:cNvPicPr>
          <p:nvPr/>
        </p:nvPicPr>
        <p:blipFill>
          <a:blip r:embed="rId2"/>
          <a:stretch>
            <a:fillRect/>
          </a:stretch>
        </p:blipFill>
        <p:spPr>
          <a:xfrm>
            <a:off x="1252178" y="620688"/>
            <a:ext cx="6639644" cy="4938086"/>
          </a:xfrm>
          <a:prstGeom prst="rect">
            <a:avLst/>
          </a:prstGeom>
        </p:spPr>
      </p:pic>
      <p:sp>
        <p:nvSpPr>
          <p:cNvPr id="3" name="TextBox 2">
            <a:extLst>
              <a:ext uri="{FF2B5EF4-FFF2-40B4-BE49-F238E27FC236}">
                <a16:creationId xmlns:a16="http://schemas.microsoft.com/office/drawing/2014/main" id="{3ADB1778-D167-FB4C-AC98-3B0523AC96F7}"/>
              </a:ext>
            </a:extLst>
          </p:cNvPr>
          <p:cNvSpPr txBox="1"/>
          <p:nvPr/>
        </p:nvSpPr>
        <p:spPr>
          <a:xfrm>
            <a:off x="35460" y="5373216"/>
            <a:ext cx="9108540" cy="923330"/>
          </a:xfrm>
          <a:prstGeom prst="rect">
            <a:avLst/>
          </a:prstGeom>
          <a:noFill/>
        </p:spPr>
        <p:txBody>
          <a:bodyPr wrap="square" rtlCol="0">
            <a:spAutoFit/>
          </a:bodyPr>
          <a:lstStyle/>
          <a:p>
            <a:r>
              <a:rPr lang="de-DE" b="1" i="1" dirty="0"/>
              <a:t>Abb. 2</a:t>
            </a:r>
            <a:r>
              <a:rPr lang="de-DE" i="1" dirty="0"/>
              <a:t> Exemplarische Emissionspfade mit einem Gesamtausstoß von jeweils 600 </a:t>
            </a:r>
            <a:r>
              <a:rPr lang="de-DE" i="1" dirty="0" err="1"/>
              <a:t>Gt</a:t>
            </a:r>
            <a:r>
              <a:rPr lang="de-DE" i="1" dirty="0"/>
              <a:t> CO2, aber unterschiedlichen Jahren, in denen der Wendepunkt erreicht wird. Gestrichelt: ein Beispiel mit 800 </a:t>
            </a:r>
            <a:r>
              <a:rPr lang="de-DE" i="1" dirty="0" err="1"/>
              <a:t>Gt</a:t>
            </a:r>
            <a:r>
              <a:rPr lang="de-DE" i="1" dirty="0"/>
              <a:t> CO2-Ausstoß. Grafik: Prof. Stefan </a:t>
            </a:r>
            <a:r>
              <a:rPr lang="de-DE" i="1" dirty="0" err="1"/>
              <a:t>Rahmstorf</a:t>
            </a:r>
            <a:r>
              <a:rPr lang="de-DE" i="1" dirty="0"/>
              <a:t>, Creative </a:t>
            </a:r>
            <a:r>
              <a:rPr lang="de-DE" i="1" dirty="0" err="1"/>
              <a:t>Commons</a:t>
            </a:r>
            <a:r>
              <a:rPr lang="de-DE" i="1" dirty="0"/>
              <a:t> BY-SA 4.0.</a:t>
            </a:r>
            <a:endParaRPr lang="de-DE" dirty="0"/>
          </a:p>
        </p:txBody>
      </p:sp>
    </p:spTree>
    <p:extLst>
      <p:ext uri="{BB962C8B-B14F-4D97-AF65-F5344CB8AC3E}">
        <p14:creationId xmlns:p14="http://schemas.microsoft.com/office/powerpoint/2010/main" val="20657584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74719E-FAFE-4B43-B7C8-538E000EA332}"/>
              </a:ext>
            </a:extLst>
          </p:cNvPr>
          <p:cNvPicPr>
            <a:picLocks noChangeAspect="1"/>
          </p:cNvPicPr>
          <p:nvPr/>
        </p:nvPicPr>
        <p:blipFill rotWithShape="1">
          <a:blip r:embed="rId2">
            <a:extLst>
              <a:ext uri="{28A0092B-C50C-407E-A947-70E740481C1C}">
                <a14:useLocalDpi xmlns:a14="http://schemas.microsoft.com/office/drawing/2010/main" val="0"/>
              </a:ext>
            </a:extLst>
          </a:blip>
          <a:srcRect r="42524"/>
          <a:stretch/>
        </p:blipFill>
        <p:spPr>
          <a:xfrm>
            <a:off x="0" y="788318"/>
            <a:ext cx="9143999" cy="4832268"/>
          </a:xfrm>
          <a:prstGeom prst="rect">
            <a:avLst/>
          </a:prstGeom>
        </p:spPr>
      </p:pic>
      <p:sp>
        <p:nvSpPr>
          <p:cNvPr id="8" name="TextBox 7">
            <a:extLst>
              <a:ext uri="{FF2B5EF4-FFF2-40B4-BE49-F238E27FC236}">
                <a16:creationId xmlns:a16="http://schemas.microsoft.com/office/drawing/2014/main" id="{8090345F-F9E5-2244-9A7B-E78AD409BB00}"/>
              </a:ext>
            </a:extLst>
          </p:cNvPr>
          <p:cNvSpPr txBox="1"/>
          <p:nvPr/>
        </p:nvSpPr>
        <p:spPr>
          <a:xfrm>
            <a:off x="251520" y="5620586"/>
            <a:ext cx="5904656" cy="1200329"/>
          </a:xfrm>
          <a:prstGeom prst="rect">
            <a:avLst/>
          </a:prstGeom>
          <a:noFill/>
        </p:spPr>
        <p:txBody>
          <a:bodyPr wrap="square" rtlCol="0">
            <a:spAutoFit/>
          </a:bodyPr>
          <a:lstStyle/>
          <a:p>
            <a:r>
              <a:rPr lang="de-DE" b="1" dirty="0"/>
              <a:t>A </a:t>
            </a:r>
            <a:r>
              <a:rPr lang="de-DE" b="1" dirty="0" err="1"/>
              <a:t>roadmap</a:t>
            </a:r>
            <a:r>
              <a:rPr lang="de-DE" b="1" dirty="0"/>
              <a:t> </a:t>
            </a:r>
            <a:r>
              <a:rPr lang="de-DE" b="1" dirty="0" err="1"/>
              <a:t>for</a:t>
            </a:r>
            <a:r>
              <a:rPr lang="de-DE" b="1" dirty="0"/>
              <a:t> rapid </a:t>
            </a:r>
            <a:r>
              <a:rPr lang="de-DE" b="1" dirty="0" err="1"/>
              <a:t>decarbonization</a:t>
            </a:r>
            <a:r>
              <a:rPr lang="de-DE" b="1" dirty="0"/>
              <a:t> </a:t>
            </a:r>
            <a:endParaRPr lang="de-DE" dirty="0"/>
          </a:p>
          <a:p>
            <a:r>
              <a:rPr lang="de-DE" dirty="0"/>
              <a:t>Johan </a:t>
            </a:r>
            <a:r>
              <a:rPr lang="de-DE" dirty="0" err="1"/>
              <a:t>Rockström</a:t>
            </a:r>
            <a:r>
              <a:rPr lang="de-DE" dirty="0"/>
              <a:t>, et al. 2017 </a:t>
            </a:r>
            <a:r>
              <a:rPr lang="de-DE" i="1" dirty="0"/>
              <a:t>Science </a:t>
            </a:r>
            <a:r>
              <a:rPr lang="de-DE" b="1" dirty="0"/>
              <a:t>355 </a:t>
            </a:r>
            <a:r>
              <a:rPr lang="de-DE" dirty="0"/>
              <a:t>(6331), 1269-1271. DOI: 10.1126/science.aah3443 </a:t>
            </a:r>
          </a:p>
          <a:p>
            <a:endParaRPr lang="de-DE" dirty="0"/>
          </a:p>
        </p:txBody>
      </p:sp>
    </p:spTree>
    <p:extLst>
      <p:ext uri="{BB962C8B-B14F-4D97-AF65-F5344CB8AC3E}">
        <p14:creationId xmlns:p14="http://schemas.microsoft.com/office/powerpoint/2010/main" val="1843789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97465" y="1430779"/>
            <a:ext cx="8128509" cy="4063538"/>
          </a:xfrm>
          <a:prstGeom prst="rect">
            <a:avLst/>
          </a:prstGeom>
          <a:noFill/>
          <a:extLst>
            <a:ext uri="{909E8E84-426E-40DD-AFC4-6F175D3DCCD1}">
              <a14:hiddenFill xmlns:a14="http://schemas.microsoft.com/office/drawing/2010/main">
                <a:solidFill>
                  <a:srgbClr val="FFFFFF"/>
                </a:solidFill>
              </a14:hiddenFill>
            </a:ext>
          </a:extLst>
        </p:spPr>
      </p:pic>
      <p:cxnSp>
        <p:nvCxnSpPr>
          <p:cNvPr id="28676" name="Straight Arrow Connector 5"/>
          <p:cNvCxnSpPr>
            <a:cxnSpLocks noChangeShapeType="1"/>
          </p:cNvCxnSpPr>
          <p:nvPr/>
        </p:nvCxnSpPr>
        <p:spPr bwMode="auto">
          <a:xfrm>
            <a:off x="3131841" y="3104970"/>
            <a:ext cx="1008112" cy="678544"/>
          </a:xfrm>
          <a:prstGeom prst="straightConnector1">
            <a:avLst/>
          </a:prstGeom>
          <a:noFill/>
          <a:ln w="63500" algn="ctr">
            <a:solidFill>
              <a:srgbClr val="C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Arrow Connector 7"/>
          <p:cNvCxnSpPr>
            <a:cxnSpLocks noChangeShapeType="1"/>
          </p:cNvCxnSpPr>
          <p:nvPr/>
        </p:nvCxnSpPr>
        <p:spPr bwMode="auto">
          <a:xfrm>
            <a:off x="5004048" y="3945527"/>
            <a:ext cx="0" cy="253061"/>
          </a:xfrm>
          <a:prstGeom prst="straightConnector1">
            <a:avLst/>
          </a:prstGeom>
          <a:noFill/>
          <a:ln w="63500" algn="ctr">
            <a:solidFill>
              <a:srgbClr val="C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680" name="Straight Arrow Connector 14"/>
          <p:cNvCxnSpPr>
            <a:cxnSpLocks noChangeShapeType="1"/>
          </p:cNvCxnSpPr>
          <p:nvPr/>
        </p:nvCxnSpPr>
        <p:spPr bwMode="auto">
          <a:xfrm flipV="1">
            <a:off x="2483768" y="2834936"/>
            <a:ext cx="0" cy="257175"/>
          </a:xfrm>
          <a:prstGeom prst="straightConnector1">
            <a:avLst/>
          </a:prstGeom>
          <a:noFill/>
          <a:ln w="63500" algn="ctr">
            <a:solidFill>
              <a:srgbClr val="C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a:cxnSpLocks noChangeShapeType="1"/>
          </p:cNvCxnSpPr>
          <p:nvPr/>
        </p:nvCxnSpPr>
        <p:spPr bwMode="auto">
          <a:xfrm>
            <a:off x="6516216" y="4077072"/>
            <a:ext cx="0" cy="324036"/>
          </a:xfrm>
          <a:prstGeom prst="straightConnector1">
            <a:avLst/>
          </a:prstGeom>
          <a:noFill/>
          <a:ln w="63500" algn="ctr">
            <a:solidFill>
              <a:srgbClr val="C00000"/>
            </a:solidFill>
            <a:round/>
            <a:headEnd/>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685" name="TextBox 1"/>
          <p:cNvSpPr txBox="1">
            <a:spLocks noChangeArrowheads="1"/>
          </p:cNvSpPr>
          <p:nvPr/>
        </p:nvSpPr>
        <p:spPr bwMode="auto">
          <a:xfrm>
            <a:off x="2077616" y="3105009"/>
            <a:ext cx="838200" cy="4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8" rIns="68576" bIns="34288">
            <a:spAutoFit/>
          </a:bodyPr>
          <a:lstStyle>
            <a:lvl1pPr eaLnBrk="0" hangingPunct="0">
              <a:spcBef>
                <a:spcPct val="20000"/>
              </a:spcBef>
              <a:buChar char="•"/>
              <a:defRPr sz="2200">
                <a:solidFill>
                  <a:schemeClr val="tx1"/>
                </a:solidFill>
                <a:latin typeface="Arial" charset="0"/>
                <a:ea typeface="ヒラギノ角ゴ Pro W3" pitchFamily="-16" charset="-128"/>
              </a:defRPr>
            </a:lvl1pPr>
            <a:lvl2pPr marL="742950" indent="-285750" eaLnBrk="0" hangingPunct="0">
              <a:spcBef>
                <a:spcPct val="20000"/>
              </a:spcBef>
              <a:buChar char="–"/>
              <a:defRPr sz="2000">
                <a:solidFill>
                  <a:schemeClr val="tx1"/>
                </a:solidFill>
                <a:latin typeface="Arial" charset="0"/>
                <a:ea typeface="ヒラギノ角ゴ Pro W3" pitchFamily="-16" charset="-128"/>
              </a:defRPr>
            </a:lvl2pPr>
            <a:lvl3pPr marL="1143000" indent="-228600" eaLnBrk="0" hangingPunct="0">
              <a:spcBef>
                <a:spcPct val="20000"/>
              </a:spcBef>
              <a:buChar char="•"/>
              <a:defRPr>
                <a:solidFill>
                  <a:schemeClr val="tx1"/>
                </a:solidFill>
                <a:latin typeface="Arial" charset="0"/>
                <a:ea typeface="ヒラギノ角ゴ Pro W3" pitchFamily="-16" charset="-128"/>
              </a:defRPr>
            </a:lvl3pPr>
            <a:lvl4pPr marL="1600200" indent="-228600" eaLnBrk="0" hangingPunct="0">
              <a:spcBef>
                <a:spcPct val="20000"/>
              </a:spcBef>
              <a:buChar char="–"/>
              <a:defRPr sz="1600">
                <a:solidFill>
                  <a:schemeClr val="tx1"/>
                </a:solidFill>
                <a:latin typeface="Arial" charset="0"/>
                <a:ea typeface="ヒラギノ角ゴ Pro W3" pitchFamily="-16" charset="-128"/>
              </a:defRPr>
            </a:lvl4pPr>
            <a:lvl5pPr marL="2057400" indent="-228600" eaLnBrk="0" hangingPunct="0">
              <a:spcBef>
                <a:spcPct val="20000"/>
              </a:spcBef>
              <a:buChar char="»"/>
              <a:defRPr sz="1600">
                <a:solidFill>
                  <a:schemeClr val="tx1"/>
                </a:solidFill>
                <a:latin typeface="Arial" charset="0"/>
                <a:ea typeface="ヒラギノ角ゴ Pro W3" pitchFamily="-16"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9pPr>
          </a:lstStyle>
          <a:p>
            <a:pPr eaLnBrk="1" hangingPunct="1">
              <a:spcBef>
                <a:spcPct val="0"/>
              </a:spcBef>
              <a:buFontTx/>
              <a:buNone/>
            </a:pPr>
            <a:r>
              <a:rPr lang="de-DE" altLang="en-US" sz="1200" b="1" dirty="0">
                <a:solidFill>
                  <a:srgbClr val="000000"/>
                </a:solidFill>
                <a:latin typeface="Calibri" pitchFamily="34" charset="0"/>
              </a:rPr>
              <a:t>Peak   in 2020</a:t>
            </a:r>
          </a:p>
        </p:txBody>
      </p:sp>
      <p:sp>
        <p:nvSpPr>
          <p:cNvPr id="28686" name="TextBox 1"/>
          <p:cNvSpPr txBox="1">
            <a:spLocks noChangeArrowheads="1"/>
          </p:cNvSpPr>
          <p:nvPr/>
        </p:nvSpPr>
        <p:spPr bwMode="auto">
          <a:xfrm>
            <a:off x="2857128" y="3483011"/>
            <a:ext cx="1066800" cy="62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8" rIns="68576" bIns="34288">
            <a:spAutoFit/>
          </a:bodyPr>
          <a:lstStyle>
            <a:lvl1pPr eaLnBrk="0" hangingPunct="0">
              <a:spcBef>
                <a:spcPct val="20000"/>
              </a:spcBef>
              <a:buChar char="•"/>
              <a:defRPr sz="2200">
                <a:solidFill>
                  <a:schemeClr val="tx1"/>
                </a:solidFill>
                <a:latin typeface="Arial" charset="0"/>
                <a:ea typeface="ヒラギノ角ゴ Pro W3" pitchFamily="-16" charset="-128"/>
              </a:defRPr>
            </a:lvl1pPr>
            <a:lvl2pPr marL="742950" indent="-285750" eaLnBrk="0" hangingPunct="0">
              <a:spcBef>
                <a:spcPct val="20000"/>
              </a:spcBef>
              <a:buChar char="–"/>
              <a:defRPr sz="2000">
                <a:solidFill>
                  <a:schemeClr val="tx1"/>
                </a:solidFill>
                <a:latin typeface="Arial" charset="0"/>
                <a:ea typeface="ヒラギノ角ゴ Pro W3" pitchFamily="-16" charset="-128"/>
              </a:defRPr>
            </a:lvl2pPr>
            <a:lvl3pPr marL="1143000" indent="-228600" eaLnBrk="0" hangingPunct="0">
              <a:spcBef>
                <a:spcPct val="20000"/>
              </a:spcBef>
              <a:buChar char="•"/>
              <a:defRPr>
                <a:solidFill>
                  <a:schemeClr val="tx1"/>
                </a:solidFill>
                <a:latin typeface="Arial" charset="0"/>
                <a:ea typeface="ヒラギノ角ゴ Pro W3" pitchFamily="-16" charset="-128"/>
              </a:defRPr>
            </a:lvl3pPr>
            <a:lvl4pPr marL="1600200" indent="-228600" eaLnBrk="0" hangingPunct="0">
              <a:spcBef>
                <a:spcPct val="20000"/>
              </a:spcBef>
              <a:buChar char="–"/>
              <a:defRPr sz="1600">
                <a:solidFill>
                  <a:schemeClr val="tx1"/>
                </a:solidFill>
                <a:latin typeface="Arial" charset="0"/>
                <a:ea typeface="ヒラギノ角ゴ Pro W3" pitchFamily="-16" charset="-128"/>
              </a:defRPr>
            </a:lvl4pPr>
            <a:lvl5pPr marL="2057400" indent="-228600" eaLnBrk="0" hangingPunct="0">
              <a:spcBef>
                <a:spcPct val="20000"/>
              </a:spcBef>
              <a:buChar char="»"/>
              <a:defRPr sz="1600">
                <a:solidFill>
                  <a:schemeClr val="tx1"/>
                </a:solidFill>
                <a:latin typeface="Arial" charset="0"/>
                <a:ea typeface="ヒラギノ角ゴ Pro W3" pitchFamily="-16"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9pPr>
          </a:lstStyle>
          <a:p>
            <a:pPr eaLnBrk="1" hangingPunct="1">
              <a:spcBef>
                <a:spcPct val="0"/>
              </a:spcBef>
              <a:buFontTx/>
              <a:buNone/>
            </a:pPr>
            <a:r>
              <a:rPr lang="de-DE" altLang="en-US" sz="1200" b="1" dirty="0" err="1">
                <a:solidFill>
                  <a:srgbClr val="000000"/>
                </a:solidFill>
                <a:latin typeface="Calibri" pitchFamily="34" charset="0"/>
              </a:rPr>
              <a:t>Steep</a:t>
            </a:r>
            <a:r>
              <a:rPr lang="de-DE" altLang="en-US" sz="1200" b="1" dirty="0">
                <a:solidFill>
                  <a:srgbClr val="000000"/>
                </a:solidFill>
                <a:latin typeface="Calibri" pitchFamily="34" charset="0"/>
              </a:rPr>
              <a:t> </a:t>
            </a:r>
            <a:r>
              <a:rPr lang="de-DE" altLang="en-US" sz="1200" b="1" dirty="0" err="1">
                <a:solidFill>
                  <a:srgbClr val="000000"/>
                </a:solidFill>
                <a:latin typeface="Calibri" pitchFamily="34" charset="0"/>
              </a:rPr>
              <a:t>emissions</a:t>
            </a:r>
            <a:r>
              <a:rPr lang="de-DE" altLang="en-US" sz="1200" b="1" dirty="0">
                <a:solidFill>
                  <a:srgbClr val="000000"/>
                </a:solidFill>
                <a:latin typeface="Calibri" pitchFamily="34" charset="0"/>
              </a:rPr>
              <a:t> </a:t>
            </a:r>
            <a:r>
              <a:rPr lang="de-DE" altLang="en-US" sz="1200" b="1" dirty="0" err="1">
                <a:solidFill>
                  <a:srgbClr val="000000"/>
                </a:solidFill>
                <a:latin typeface="Calibri" pitchFamily="34" charset="0"/>
              </a:rPr>
              <a:t>reduction</a:t>
            </a:r>
            <a:endParaRPr lang="de-DE" altLang="en-US" sz="1200" b="1" dirty="0">
              <a:solidFill>
                <a:srgbClr val="000000"/>
              </a:solidFill>
              <a:latin typeface="Calibri" pitchFamily="34" charset="0"/>
            </a:endParaRPr>
          </a:p>
        </p:txBody>
      </p:sp>
      <p:sp>
        <p:nvSpPr>
          <p:cNvPr id="25" name="TextBox 1"/>
          <p:cNvSpPr txBox="1">
            <a:spLocks noChangeArrowheads="1"/>
          </p:cNvSpPr>
          <p:nvPr/>
        </p:nvSpPr>
        <p:spPr bwMode="auto">
          <a:xfrm>
            <a:off x="4427984" y="3476913"/>
            <a:ext cx="1104900" cy="4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6" tIns="34288" rIns="68576" bIns="34288">
            <a:spAutoFit/>
          </a:bodyPr>
          <a:lstStyle>
            <a:lvl1pPr eaLnBrk="0" hangingPunct="0">
              <a:spcBef>
                <a:spcPct val="20000"/>
              </a:spcBef>
              <a:buChar char="•"/>
              <a:defRPr sz="2200">
                <a:solidFill>
                  <a:schemeClr val="tx1"/>
                </a:solidFill>
                <a:latin typeface="Arial" charset="0"/>
                <a:ea typeface="ヒラギノ角ゴ Pro W3" pitchFamily="-16" charset="-128"/>
              </a:defRPr>
            </a:lvl1pPr>
            <a:lvl2pPr marL="742950" indent="-285750" eaLnBrk="0" hangingPunct="0">
              <a:spcBef>
                <a:spcPct val="20000"/>
              </a:spcBef>
              <a:buChar char="–"/>
              <a:defRPr sz="2000">
                <a:solidFill>
                  <a:schemeClr val="tx1"/>
                </a:solidFill>
                <a:latin typeface="Arial" charset="0"/>
                <a:ea typeface="ヒラギノ角ゴ Pro W3" pitchFamily="-16" charset="-128"/>
              </a:defRPr>
            </a:lvl2pPr>
            <a:lvl3pPr marL="1143000" indent="-228600" eaLnBrk="0" hangingPunct="0">
              <a:spcBef>
                <a:spcPct val="20000"/>
              </a:spcBef>
              <a:buChar char="•"/>
              <a:defRPr>
                <a:solidFill>
                  <a:schemeClr val="tx1"/>
                </a:solidFill>
                <a:latin typeface="Arial" charset="0"/>
                <a:ea typeface="ヒラギノ角ゴ Pro W3" pitchFamily="-16" charset="-128"/>
              </a:defRPr>
            </a:lvl3pPr>
            <a:lvl4pPr marL="1600200" indent="-228600" eaLnBrk="0" hangingPunct="0">
              <a:spcBef>
                <a:spcPct val="20000"/>
              </a:spcBef>
              <a:buChar char="–"/>
              <a:defRPr sz="1600">
                <a:solidFill>
                  <a:schemeClr val="tx1"/>
                </a:solidFill>
                <a:latin typeface="Arial" charset="0"/>
                <a:ea typeface="ヒラギノ角ゴ Pro W3" pitchFamily="-16" charset="-128"/>
              </a:defRPr>
            </a:lvl4pPr>
            <a:lvl5pPr marL="2057400" indent="-228600" eaLnBrk="0" hangingPunct="0">
              <a:spcBef>
                <a:spcPct val="20000"/>
              </a:spcBef>
              <a:buChar char="»"/>
              <a:defRPr sz="1600">
                <a:solidFill>
                  <a:schemeClr val="tx1"/>
                </a:solidFill>
                <a:latin typeface="Arial" charset="0"/>
                <a:ea typeface="ヒラギノ角ゴ Pro W3" pitchFamily="-16"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9pPr>
          </a:lstStyle>
          <a:p>
            <a:pPr algn="ctr" eaLnBrk="1" hangingPunct="1">
              <a:spcBef>
                <a:spcPct val="0"/>
              </a:spcBef>
              <a:buFontTx/>
              <a:buNone/>
            </a:pPr>
            <a:r>
              <a:rPr lang="de-DE" altLang="en-US" sz="1200" b="1" dirty="0">
                <a:solidFill>
                  <a:srgbClr val="000000"/>
                </a:solidFill>
                <a:latin typeface="Calibri" pitchFamily="34" charset="0"/>
              </a:rPr>
              <a:t>Carbon </a:t>
            </a:r>
            <a:r>
              <a:rPr lang="de-DE" altLang="en-US" sz="1200" b="1" dirty="0" err="1">
                <a:solidFill>
                  <a:srgbClr val="000000"/>
                </a:solidFill>
                <a:latin typeface="Calibri" pitchFamily="34" charset="0"/>
              </a:rPr>
              <a:t>neutrality</a:t>
            </a:r>
            <a:endParaRPr lang="de-DE" altLang="en-US" sz="1200" b="1" dirty="0">
              <a:solidFill>
                <a:srgbClr val="000000"/>
              </a:solidFill>
              <a:latin typeface="Calibri" pitchFamily="34" charset="0"/>
            </a:endParaRPr>
          </a:p>
        </p:txBody>
      </p:sp>
      <p:sp>
        <p:nvSpPr>
          <p:cNvPr id="26" name="TextBox 1"/>
          <p:cNvSpPr txBox="1">
            <a:spLocks noChangeArrowheads="1"/>
          </p:cNvSpPr>
          <p:nvPr/>
        </p:nvSpPr>
        <p:spPr bwMode="auto">
          <a:xfrm>
            <a:off x="6084169" y="3645027"/>
            <a:ext cx="936104" cy="43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6" tIns="34288" rIns="68576" bIns="34288">
            <a:spAutoFit/>
          </a:bodyPr>
          <a:lstStyle>
            <a:lvl1pPr eaLnBrk="0" hangingPunct="0">
              <a:spcBef>
                <a:spcPct val="20000"/>
              </a:spcBef>
              <a:buChar char="•"/>
              <a:defRPr sz="2200">
                <a:solidFill>
                  <a:schemeClr val="tx1"/>
                </a:solidFill>
                <a:latin typeface="Arial" charset="0"/>
                <a:ea typeface="ヒラギノ角ゴ Pro W3" pitchFamily="-16" charset="-128"/>
              </a:defRPr>
            </a:lvl1pPr>
            <a:lvl2pPr marL="742950" indent="-285750" eaLnBrk="0" hangingPunct="0">
              <a:spcBef>
                <a:spcPct val="20000"/>
              </a:spcBef>
              <a:buChar char="–"/>
              <a:defRPr sz="2000">
                <a:solidFill>
                  <a:schemeClr val="tx1"/>
                </a:solidFill>
                <a:latin typeface="Arial" charset="0"/>
                <a:ea typeface="ヒラギノ角ゴ Pro W3" pitchFamily="-16" charset="-128"/>
              </a:defRPr>
            </a:lvl2pPr>
            <a:lvl3pPr marL="1143000" indent="-228600" eaLnBrk="0" hangingPunct="0">
              <a:spcBef>
                <a:spcPct val="20000"/>
              </a:spcBef>
              <a:buChar char="•"/>
              <a:defRPr>
                <a:solidFill>
                  <a:schemeClr val="tx1"/>
                </a:solidFill>
                <a:latin typeface="Arial" charset="0"/>
                <a:ea typeface="ヒラギノ角ゴ Pro W3" pitchFamily="-16" charset="-128"/>
              </a:defRPr>
            </a:lvl3pPr>
            <a:lvl4pPr marL="1600200" indent="-228600" eaLnBrk="0" hangingPunct="0">
              <a:spcBef>
                <a:spcPct val="20000"/>
              </a:spcBef>
              <a:buChar char="–"/>
              <a:defRPr sz="1600">
                <a:solidFill>
                  <a:schemeClr val="tx1"/>
                </a:solidFill>
                <a:latin typeface="Arial" charset="0"/>
                <a:ea typeface="ヒラギノ角ゴ Pro W3" pitchFamily="-16" charset="-128"/>
              </a:defRPr>
            </a:lvl4pPr>
            <a:lvl5pPr marL="2057400" indent="-228600" eaLnBrk="0" hangingPunct="0">
              <a:spcBef>
                <a:spcPct val="20000"/>
              </a:spcBef>
              <a:buChar char="»"/>
              <a:defRPr sz="1600">
                <a:solidFill>
                  <a:schemeClr val="tx1"/>
                </a:solidFill>
                <a:latin typeface="Arial" charset="0"/>
                <a:ea typeface="ヒラギノ角ゴ Pro W3" pitchFamily="-16"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9pPr>
          </a:lstStyle>
          <a:p>
            <a:pPr eaLnBrk="1" hangingPunct="1">
              <a:spcBef>
                <a:spcPct val="0"/>
              </a:spcBef>
              <a:buFontTx/>
              <a:buNone/>
            </a:pPr>
            <a:r>
              <a:rPr lang="de-DE" altLang="en-US" sz="1200" b="1" dirty="0">
                <a:solidFill>
                  <a:srgbClr val="000000"/>
                </a:solidFill>
                <a:latin typeface="Calibri" pitchFamily="34" charset="0"/>
              </a:rPr>
              <a:t>Net CO</a:t>
            </a:r>
            <a:r>
              <a:rPr lang="de-DE" altLang="en-US" sz="1200" b="1" baseline="-25000" dirty="0">
                <a:solidFill>
                  <a:srgbClr val="000000"/>
                </a:solidFill>
                <a:latin typeface="Calibri" pitchFamily="34" charset="0"/>
              </a:rPr>
              <a:t>2</a:t>
            </a:r>
            <a:r>
              <a:rPr lang="de-DE" altLang="en-US" sz="1200" b="1" dirty="0">
                <a:solidFill>
                  <a:srgbClr val="000000"/>
                </a:solidFill>
                <a:latin typeface="Calibri" pitchFamily="34" charset="0"/>
              </a:rPr>
              <a:t> </a:t>
            </a:r>
            <a:r>
              <a:rPr lang="de-DE" altLang="en-US" sz="1200" b="1" dirty="0" err="1">
                <a:solidFill>
                  <a:srgbClr val="000000"/>
                </a:solidFill>
                <a:latin typeface="Calibri" pitchFamily="34" charset="0"/>
              </a:rPr>
              <a:t>removal</a:t>
            </a:r>
            <a:endParaRPr lang="de-DE" altLang="en-US" sz="1200" b="1" dirty="0">
              <a:solidFill>
                <a:srgbClr val="000000"/>
              </a:solidFill>
              <a:latin typeface="Calibri" pitchFamily="34" charset="0"/>
            </a:endParaRPr>
          </a:p>
        </p:txBody>
      </p:sp>
      <p:sp>
        <p:nvSpPr>
          <p:cNvPr id="3" name="Down Arrow Callout 2"/>
          <p:cNvSpPr/>
          <p:nvPr/>
        </p:nvSpPr>
        <p:spPr>
          <a:xfrm>
            <a:off x="971601" y="1559409"/>
            <a:ext cx="2592288" cy="897527"/>
          </a:xfrm>
          <a:prstGeom prst="downArrowCallout">
            <a:avLst>
              <a:gd name="adj1" fmla="val 25000"/>
              <a:gd name="adj2" fmla="val 25000"/>
              <a:gd name="adj3" fmla="val 25000"/>
              <a:gd name="adj4" fmla="val 72812"/>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r>
              <a:rPr lang="de-DE" sz="1350" dirty="0">
                <a:solidFill>
                  <a:srgbClr val="FFFFFF"/>
                </a:solidFill>
              </a:rPr>
              <a:t>Re-</a:t>
            </a:r>
            <a:r>
              <a:rPr lang="de-DE" sz="1350" dirty="0" err="1">
                <a:solidFill>
                  <a:srgbClr val="FFFFFF"/>
                </a:solidFill>
              </a:rPr>
              <a:t>directing</a:t>
            </a:r>
            <a:r>
              <a:rPr lang="de-DE" sz="1350" dirty="0">
                <a:solidFill>
                  <a:srgbClr val="FFFFFF"/>
                </a:solidFill>
              </a:rPr>
              <a:t> </a:t>
            </a:r>
            <a:r>
              <a:rPr lang="de-DE" sz="1350" dirty="0" err="1">
                <a:solidFill>
                  <a:srgbClr val="FFFFFF"/>
                </a:solidFill>
              </a:rPr>
              <a:t>investments</a:t>
            </a:r>
            <a:r>
              <a:rPr lang="de-DE" sz="1350" dirty="0">
                <a:solidFill>
                  <a:srgbClr val="FFFFFF"/>
                </a:solidFill>
              </a:rPr>
              <a:t> </a:t>
            </a:r>
            <a:r>
              <a:rPr lang="de-DE" sz="1350" dirty="0" err="1">
                <a:solidFill>
                  <a:srgbClr val="FFFFFF"/>
                </a:solidFill>
              </a:rPr>
              <a:t>from</a:t>
            </a:r>
            <a:r>
              <a:rPr lang="de-DE" sz="1350" dirty="0">
                <a:solidFill>
                  <a:srgbClr val="FFFFFF"/>
                </a:solidFill>
              </a:rPr>
              <a:t> </a:t>
            </a:r>
            <a:r>
              <a:rPr lang="de-DE" sz="1350" dirty="0" err="1">
                <a:solidFill>
                  <a:srgbClr val="FFFFFF"/>
                </a:solidFill>
              </a:rPr>
              <a:t>fossils</a:t>
            </a:r>
            <a:r>
              <a:rPr lang="de-DE" sz="1350" dirty="0">
                <a:solidFill>
                  <a:srgbClr val="FFFFFF"/>
                </a:solidFill>
              </a:rPr>
              <a:t> </a:t>
            </a:r>
            <a:r>
              <a:rPr lang="de-DE" sz="1350" dirty="0" err="1">
                <a:solidFill>
                  <a:srgbClr val="FFFFFF"/>
                </a:solidFill>
              </a:rPr>
              <a:t>to</a:t>
            </a:r>
            <a:r>
              <a:rPr lang="de-DE" sz="1350" dirty="0">
                <a:solidFill>
                  <a:srgbClr val="FFFFFF"/>
                </a:solidFill>
              </a:rPr>
              <a:t> </a:t>
            </a:r>
            <a:r>
              <a:rPr lang="de-DE" sz="1350" dirty="0" err="1">
                <a:solidFill>
                  <a:srgbClr val="FFFFFF"/>
                </a:solidFill>
              </a:rPr>
              <a:t>low</a:t>
            </a:r>
            <a:r>
              <a:rPr lang="de-DE" sz="1350" dirty="0">
                <a:solidFill>
                  <a:srgbClr val="FFFFFF"/>
                </a:solidFill>
              </a:rPr>
              <a:t> </a:t>
            </a:r>
            <a:r>
              <a:rPr lang="de-DE" sz="1350" dirty="0" err="1">
                <a:solidFill>
                  <a:srgbClr val="FFFFFF"/>
                </a:solidFill>
              </a:rPr>
              <a:t>carbon</a:t>
            </a:r>
            <a:r>
              <a:rPr lang="de-DE" sz="1350" dirty="0">
                <a:solidFill>
                  <a:srgbClr val="FFFFFF"/>
                </a:solidFill>
              </a:rPr>
              <a:t> </a:t>
            </a:r>
            <a:r>
              <a:rPr lang="de-DE" sz="1350" dirty="0" err="1">
                <a:solidFill>
                  <a:srgbClr val="FFFFFF"/>
                </a:solidFill>
              </a:rPr>
              <a:t>and</a:t>
            </a:r>
            <a:r>
              <a:rPr lang="de-DE" sz="1350" dirty="0">
                <a:solidFill>
                  <a:srgbClr val="FFFFFF"/>
                </a:solidFill>
              </a:rPr>
              <a:t> </a:t>
            </a:r>
            <a:r>
              <a:rPr lang="de-DE" sz="1350" dirty="0" err="1">
                <a:solidFill>
                  <a:srgbClr val="FFFFFF"/>
                </a:solidFill>
              </a:rPr>
              <a:t>efficiency</a:t>
            </a:r>
            <a:r>
              <a:rPr lang="de-DE" sz="1350" dirty="0">
                <a:solidFill>
                  <a:srgbClr val="FFFFFF"/>
                </a:solidFill>
              </a:rPr>
              <a:t> </a:t>
            </a:r>
            <a:r>
              <a:rPr lang="de-DE" sz="1350" dirty="0" err="1">
                <a:solidFill>
                  <a:srgbClr val="FFFFFF"/>
                </a:solidFill>
              </a:rPr>
              <a:t>solutions</a:t>
            </a:r>
            <a:endParaRPr lang="de-DE" sz="1350" dirty="0">
              <a:solidFill>
                <a:srgbClr val="FFFFFF"/>
              </a:solidFill>
            </a:endParaRPr>
          </a:p>
        </p:txBody>
      </p:sp>
      <p:sp>
        <p:nvSpPr>
          <p:cNvPr id="4" name="Up Arrow Callout 3"/>
          <p:cNvSpPr/>
          <p:nvPr/>
        </p:nvSpPr>
        <p:spPr>
          <a:xfrm>
            <a:off x="1619672" y="4239091"/>
            <a:ext cx="3024336" cy="594066"/>
          </a:xfrm>
          <a:prstGeom prst="upArrowCallou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pPr algn="ctr"/>
            <a:r>
              <a:rPr lang="de-DE" sz="1350" dirty="0">
                <a:solidFill>
                  <a:srgbClr val="FFFFFF"/>
                </a:solidFill>
              </a:rPr>
              <a:t>Power </a:t>
            </a:r>
            <a:r>
              <a:rPr lang="de-DE" sz="1350" dirty="0" err="1">
                <a:solidFill>
                  <a:srgbClr val="FFFFFF"/>
                </a:solidFill>
              </a:rPr>
              <a:t>sector</a:t>
            </a:r>
            <a:r>
              <a:rPr lang="de-DE" sz="1350" dirty="0">
                <a:solidFill>
                  <a:srgbClr val="FFFFFF"/>
                </a:solidFill>
              </a:rPr>
              <a:t> </a:t>
            </a:r>
            <a:r>
              <a:rPr lang="de-DE" sz="1350" dirty="0" err="1">
                <a:solidFill>
                  <a:srgbClr val="FFFFFF"/>
                </a:solidFill>
              </a:rPr>
              <a:t>decarbonization</a:t>
            </a:r>
            <a:endParaRPr lang="de-DE" sz="1350" dirty="0">
              <a:solidFill>
                <a:srgbClr val="FFFFFF"/>
              </a:solidFill>
            </a:endParaRPr>
          </a:p>
          <a:p>
            <a:pPr algn="ctr"/>
            <a:r>
              <a:rPr lang="de-DE" sz="1350" dirty="0" err="1">
                <a:solidFill>
                  <a:srgbClr val="FFFFFF"/>
                </a:solidFill>
              </a:rPr>
              <a:t>Coal</a:t>
            </a:r>
            <a:r>
              <a:rPr lang="de-DE" sz="1350" dirty="0">
                <a:solidFill>
                  <a:srgbClr val="FFFFFF"/>
                </a:solidFill>
              </a:rPr>
              <a:t> </a:t>
            </a:r>
            <a:r>
              <a:rPr lang="de-DE" sz="1350" dirty="0" err="1">
                <a:solidFill>
                  <a:srgbClr val="FFFFFF"/>
                </a:solidFill>
              </a:rPr>
              <a:t>phase</a:t>
            </a:r>
            <a:r>
              <a:rPr lang="de-DE" sz="1350" dirty="0">
                <a:solidFill>
                  <a:srgbClr val="FFFFFF"/>
                </a:solidFill>
              </a:rPr>
              <a:t>-out</a:t>
            </a:r>
            <a:endParaRPr lang="en-US" sz="1350" dirty="0">
              <a:solidFill>
                <a:srgbClr val="FFFFFF"/>
              </a:solidFill>
            </a:endParaRPr>
          </a:p>
        </p:txBody>
      </p:sp>
      <p:sp>
        <p:nvSpPr>
          <p:cNvPr id="21" name="Down Arrow Callout 20"/>
          <p:cNvSpPr/>
          <p:nvPr/>
        </p:nvSpPr>
        <p:spPr>
          <a:xfrm>
            <a:off x="3635897" y="1862870"/>
            <a:ext cx="2808312" cy="1599607"/>
          </a:xfrm>
          <a:prstGeom prst="downArrowCallout">
            <a:avLst>
              <a:gd name="adj1" fmla="val 11403"/>
              <a:gd name="adj2" fmla="val 13525"/>
              <a:gd name="adj3" fmla="val 10396"/>
              <a:gd name="adj4" fmla="val 84910"/>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r>
              <a:rPr lang="de-DE" sz="1350" b="1" dirty="0">
                <a:solidFill>
                  <a:srgbClr val="FFFFFF"/>
                </a:solidFill>
              </a:rPr>
              <a:t>Carbon neutral </a:t>
            </a:r>
            <a:r>
              <a:rPr lang="de-DE" sz="1350" b="1" dirty="0" err="1">
                <a:solidFill>
                  <a:srgbClr val="FFFFFF"/>
                </a:solidFill>
              </a:rPr>
              <a:t>economy</a:t>
            </a:r>
            <a:endParaRPr lang="de-DE" sz="1350" b="1" dirty="0">
              <a:solidFill>
                <a:srgbClr val="FFFFFF"/>
              </a:solidFill>
            </a:endParaRPr>
          </a:p>
          <a:p>
            <a:r>
              <a:rPr lang="de-DE" sz="1350" dirty="0" err="1">
                <a:solidFill>
                  <a:srgbClr val="FFFFFF"/>
                </a:solidFill>
              </a:rPr>
              <a:t>Electrification</a:t>
            </a:r>
            <a:r>
              <a:rPr lang="de-DE" sz="1350" dirty="0">
                <a:solidFill>
                  <a:srgbClr val="FFFFFF"/>
                </a:solidFill>
              </a:rPr>
              <a:t> </a:t>
            </a:r>
            <a:r>
              <a:rPr lang="de-DE" sz="1350" dirty="0" err="1">
                <a:solidFill>
                  <a:srgbClr val="FFFFFF"/>
                </a:solidFill>
              </a:rPr>
              <a:t>of</a:t>
            </a:r>
            <a:r>
              <a:rPr lang="de-DE" sz="1350" dirty="0">
                <a:solidFill>
                  <a:srgbClr val="FFFFFF"/>
                </a:solidFill>
              </a:rPr>
              <a:t> end </a:t>
            </a:r>
            <a:r>
              <a:rPr lang="de-DE" sz="1350" dirty="0" err="1">
                <a:solidFill>
                  <a:srgbClr val="FFFFFF"/>
                </a:solidFill>
              </a:rPr>
              <a:t>uses</a:t>
            </a:r>
            <a:endParaRPr lang="de-DE" sz="1350" dirty="0">
              <a:solidFill>
                <a:srgbClr val="FFFFFF"/>
              </a:solidFill>
            </a:endParaRPr>
          </a:p>
          <a:p>
            <a:r>
              <a:rPr lang="de-DE" sz="1350" dirty="0" err="1">
                <a:solidFill>
                  <a:srgbClr val="FFFFFF"/>
                </a:solidFill>
              </a:rPr>
              <a:t>Challenges</a:t>
            </a:r>
            <a:r>
              <a:rPr lang="de-DE" sz="1350" dirty="0">
                <a:solidFill>
                  <a:srgbClr val="FFFFFF"/>
                </a:solidFill>
              </a:rPr>
              <a:t>: </a:t>
            </a:r>
          </a:p>
          <a:p>
            <a:pPr marL="214293" indent="-214293">
              <a:buFont typeface="Arial" panose="020B0604020202020204" pitchFamily="34" charset="0"/>
              <a:buChar char="•"/>
            </a:pPr>
            <a:r>
              <a:rPr lang="de-DE" sz="1350" dirty="0" err="1">
                <a:solidFill>
                  <a:srgbClr val="FFFFFF"/>
                </a:solidFill>
              </a:rPr>
              <a:t>Freight</a:t>
            </a:r>
            <a:r>
              <a:rPr lang="de-DE" sz="1350" dirty="0">
                <a:solidFill>
                  <a:srgbClr val="FFFFFF"/>
                </a:solidFill>
              </a:rPr>
              <a:t> </a:t>
            </a:r>
            <a:r>
              <a:rPr lang="de-DE" sz="1350" dirty="0" err="1">
                <a:solidFill>
                  <a:srgbClr val="FFFFFF"/>
                </a:solidFill>
              </a:rPr>
              <a:t>transport</a:t>
            </a:r>
            <a:r>
              <a:rPr lang="de-DE" sz="1350" dirty="0">
                <a:solidFill>
                  <a:srgbClr val="FFFFFF"/>
                </a:solidFill>
              </a:rPr>
              <a:t>, </a:t>
            </a:r>
            <a:r>
              <a:rPr lang="de-DE" sz="1350" dirty="0" err="1">
                <a:solidFill>
                  <a:srgbClr val="FFFFFF"/>
                </a:solidFill>
              </a:rPr>
              <a:t>aviation</a:t>
            </a:r>
            <a:r>
              <a:rPr lang="de-DE" sz="1350" dirty="0">
                <a:solidFill>
                  <a:srgbClr val="FFFFFF"/>
                </a:solidFill>
              </a:rPr>
              <a:t>, </a:t>
            </a:r>
            <a:r>
              <a:rPr lang="de-DE" sz="1350" dirty="0" err="1">
                <a:solidFill>
                  <a:srgbClr val="FFFFFF"/>
                </a:solidFill>
              </a:rPr>
              <a:t>shipping</a:t>
            </a:r>
            <a:endParaRPr lang="de-DE" sz="1350" dirty="0">
              <a:solidFill>
                <a:srgbClr val="FFFFFF"/>
              </a:solidFill>
            </a:endParaRPr>
          </a:p>
          <a:p>
            <a:pPr marL="214293" indent="-214293">
              <a:buFont typeface="Arial" panose="020B0604020202020204" pitchFamily="34" charset="0"/>
              <a:buChar char="•"/>
            </a:pPr>
            <a:r>
              <a:rPr lang="de-DE" sz="1350" dirty="0">
                <a:solidFill>
                  <a:srgbClr val="FFFFFF"/>
                </a:solidFill>
              </a:rPr>
              <a:t>Heavy </a:t>
            </a:r>
            <a:r>
              <a:rPr lang="de-DE" sz="1350" dirty="0" err="1">
                <a:solidFill>
                  <a:srgbClr val="FFFFFF"/>
                </a:solidFill>
              </a:rPr>
              <a:t>industry</a:t>
            </a:r>
            <a:endParaRPr lang="de-DE" sz="1350" dirty="0">
              <a:solidFill>
                <a:srgbClr val="FFFFFF"/>
              </a:solidFill>
            </a:endParaRPr>
          </a:p>
        </p:txBody>
      </p:sp>
      <p:sp>
        <p:nvSpPr>
          <p:cNvPr id="22" name="Up Arrow Callout 21"/>
          <p:cNvSpPr/>
          <p:nvPr/>
        </p:nvSpPr>
        <p:spPr>
          <a:xfrm>
            <a:off x="4946651" y="4671139"/>
            <a:ext cx="3729807" cy="823178"/>
          </a:xfrm>
          <a:prstGeom prst="upArrowCallout">
            <a:avLst>
              <a:gd name="adj1" fmla="val 25000"/>
              <a:gd name="adj2" fmla="val 25000"/>
              <a:gd name="adj3" fmla="val 25000"/>
              <a:gd name="adj4" fmla="val 68448"/>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8576" tIns="34288" rIns="68576" bIns="34288" rtlCol="0" anchor="ctr"/>
          <a:lstStyle/>
          <a:p>
            <a:r>
              <a:rPr lang="de-DE" sz="1350" dirty="0" err="1">
                <a:solidFill>
                  <a:srgbClr val="FFFFFF"/>
                </a:solidFill>
              </a:rPr>
              <a:t>Compensate</a:t>
            </a:r>
            <a:r>
              <a:rPr lang="de-DE" sz="1350" dirty="0">
                <a:solidFill>
                  <a:srgbClr val="FFFFFF"/>
                </a:solidFill>
              </a:rPr>
              <a:t> residual </a:t>
            </a:r>
            <a:r>
              <a:rPr lang="de-DE" sz="1350" dirty="0" err="1">
                <a:solidFill>
                  <a:srgbClr val="FFFFFF"/>
                </a:solidFill>
              </a:rPr>
              <a:t>emissions</a:t>
            </a:r>
            <a:r>
              <a:rPr lang="de-DE" sz="1350" dirty="0">
                <a:solidFill>
                  <a:srgbClr val="FFFFFF"/>
                </a:solidFill>
              </a:rPr>
              <a:t>     (incl. </a:t>
            </a:r>
            <a:r>
              <a:rPr lang="de-DE" sz="1350" dirty="0" err="1">
                <a:solidFill>
                  <a:srgbClr val="FFFFFF"/>
                </a:solidFill>
              </a:rPr>
              <a:t>agricultural</a:t>
            </a:r>
            <a:r>
              <a:rPr lang="de-DE" sz="1350" dirty="0">
                <a:solidFill>
                  <a:srgbClr val="FFFFFF"/>
                </a:solidFill>
              </a:rPr>
              <a:t> N</a:t>
            </a:r>
            <a:r>
              <a:rPr lang="de-DE" sz="1350" baseline="-25000" dirty="0">
                <a:solidFill>
                  <a:srgbClr val="FFFFFF"/>
                </a:solidFill>
              </a:rPr>
              <a:t>2</a:t>
            </a:r>
            <a:r>
              <a:rPr lang="de-DE" sz="1350" dirty="0">
                <a:solidFill>
                  <a:srgbClr val="FFFFFF"/>
                </a:solidFill>
              </a:rPr>
              <a:t>O </a:t>
            </a:r>
            <a:r>
              <a:rPr lang="de-DE" sz="1350" dirty="0" err="1">
                <a:solidFill>
                  <a:srgbClr val="FFFFFF"/>
                </a:solidFill>
              </a:rPr>
              <a:t>emissions</a:t>
            </a:r>
            <a:r>
              <a:rPr lang="de-DE" sz="1350" dirty="0">
                <a:solidFill>
                  <a:srgbClr val="FFFFFF"/>
                </a:solidFill>
              </a:rPr>
              <a:t>)</a:t>
            </a:r>
          </a:p>
          <a:p>
            <a:r>
              <a:rPr lang="de-DE" sz="1350" dirty="0" err="1">
                <a:solidFill>
                  <a:srgbClr val="FFFFFF"/>
                </a:solidFill>
              </a:rPr>
              <a:t>Compensate</a:t>
            </a:r>
            <a:r>
              <a:rPr lang="de-DE" sz="1350" dirty="0">
                <a:solidFill>
                  <a:srgbClr val="FFFFFF"/>
                </a:solidFill>
              </a:rPr>
              <a:t> </a:t>
            </a:r>
            <a:r>
              <a:rPr lang="de-DE" sz="1350" dirty="0" err="1">
                <a:solidFill>
                  <a:srgbClr val="FFFFFF"/>
                </a:solidFill>
              </a:rPr>
              <a:t>budget</a:t>
            </a:r>
            <a:r>
              <a:rPr lang="de-DE" sz="1350" dirty="0">
                <a:solidFill>
                  <a:srgbClr val="FFFFFF"/>
                </a:solidFill>
              </a:rPr>
              <a:t> </a:t>
            </a:r>
            <a:r>
              <a:rPr lang="de-DE" sz="1350" dirty="0" err="1">
                <a:solidFill>
                  <a:srgbClr val="FFFFFF"/>
                </a:solidFill>
              </a:rPr>
              <a:t>overshoot</a:t>
            </a:r>
            <a:endParaRPr lang="de-DE" sz="1350" dirty="0">
              <a:solidFill>
                <a:srgbClr val="FFFFFF"/>
              </a:solidFill>
            </a:endParaRPr>
          </a:p>
        </p:txBody>
      </p:sp>
      <p:sp>
        <p:nvSpPr>
          <p:cNvPr id="7" name="Title 6"/>
          <p:cNvSpPr>
            <a:spLocks noGrp="1"/>
          </p:cNvSpPr>
          <p:nvPr>
            <p:ph type="title"/>
          </p:nvPr>
        </p:nvSpPr>
        <p:spPr>
          <a:xfrm>
            <a:off x="281902" y="673602"/>
            <a:ext cx="8424862" cy="706437"/>
          </a:xfrm>
        </p:spPr>
        <p:txBody>
          <a:bodyPr/>
          <a:lstStyle/>
          <a:p>
            <a:r>
              <a:rPr lang="de-DE" sz="3000" dirty="0"/>
              <a:t>Klimaschutzpfade für die </a:t>
            </a:r>
            <a:r>
              <a:rPr lang="de-DE" altLang="en-US" sz="3000" dirty="0"/>
              <a:t>1,5</a:t>
            </a:r>
            <a:r>
              <a:rPr lang="de-DE" altLang="en-US" sz="3000" baseline="30000" dirty="0"/>
              <a:t>o</a:t>
            </a:r>
            <a:r>
              <a:rPr lang="de-DE" altLang="en-US" sz="3000" dirty="0"/>
              <a:t>C- und 2</a:t>
            </a:r>
            <a:r>
              <a:rPr lang="de-DE" altLang="en-US" sz="3000" baseline="30000" dirty="0"/>
              <a:t>o</a:t>
            </a:r>
            <a:r>
              <a:rPr lang="de-DE" altLang="en-US" sz="3000" dirty="0"/>
              <a:t>C-</a:t>
            </a:r>
            <a:r>
              <a:rPr lang="de-DE" sz="3000" dirty="0"/>
              <a:t>Grenzen</a:t>
            </a:r>
            <a:br>
              <a:rPr lang="en-US" altLang="en-US" sz="2100" dirty="0">
                <a:latin typeface="Calibri" panose="020F0502020204030204" pitchFamily="34" charset="0"/>
              </a:rPr>
            </a:br>
            <a:endParaRPr lang="en-US" sz="2100" dirty="0"/>
          </a:p>
        </p:txBody>
      </p:sp>
      <p:cxnSp>
        <p:nvCxnSpPr>
          <p:cNvPr id="14" name="Straight Connector 13"/>
          <p:cNvCxnSpPr/>
          <p:nvPr/>
        </p:nvCxnSpPr>
        <p:spPr>
          <a:xfrm>
            <a:off x="1331640" y="4185085"/>
            <a:ext cx="6408712" cy="13502"/>
          </a:xfrm>
          <a:prstGeom prst="line">
            <a:avLst/>
          </a:prstGeom>
          <a:ln w="3175">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20" name="Rectangle 19"/>
          <p:cNvSpPr/>
          <p:nvPr/>
        </p:nvSpPr>
        <p:spPr bwMode="auto">
          <a:xfrm>
            <a:off x="7668344" y="2686469"/>
            <a:ext cx="1296144" cy="1849655"/>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68576" tIns="34288" rIns="68576" bIns="34288" numCol="1" rtlCol="0" anchor="t" anchorCtr="0" compatLnSpc="1">
            <a:prstTxWarp prst="textNoShape">
              <a:avLst/>
            </a:prstTxWarp>
          </a:bodyPr>
          <a:lstStyle/>
          <a:p>
            <a:endParaRPr lang="en-US" sz="1800">
              <a:solidFill>
                <a:srgbClr val="000000"/>
              </a:solidFill>
              <a:ea typeface="ヒラギノ角ゴ Pro W3"/>
            </a:endParaRPr>
          </a:p>
        </p:txBody>
      </p:sp>
      <p:sp>
        <p:nvSpPr>
          <p:cNvPr id="23" name="TextBox 1"/>
          <p:cNvSpPr txBox="1">
            <a:spLocks noChangeArrowheads="1"/>
          </p:cNvSpPr>
          <p:nvPr/>
        </p:nvSpPr>
        <p:spPr bwMode="auto">
          <a:xfrm>
            <a:off x="5040053" y="5861617"/>
            <a:ext cx="4009532" cy="346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6" tIns="34288" rIns="68576" bIns="34288">
            <a:spAutoFit/>
          </a:bodyPr>
          <a:lstStyle>
            <a:lvl1pPr eaLnBrk="0" hangingPunct="0">
              <a:spcBef>
                <a:spcPct val="20000"/>
              </a:spcBef>
              <a:buChar char="•"/>
              <a:defRPr sz="2200">
                <a:solidFill>
                  <a:schemeClr val="tx1"/>
                </a:solidFill>
                <a:latin typeface="Arial" charset="0"/>
                <a:ea typeface="ヒラギノ角ゴ Pro W3" pitchFamily="-16" charset="-128"/>
              </a:defRPr>
            </a:lvl1pPr>
            <a:lvl2pPr marL="742950" indent="-285750" eaLnBrk="0" hangingPunct="0">
              <a:spcBef>
                <a:spcPct val="20000"/>
              </a:spcBef>
              <a:buChar char="–"/>
              <a:defRPr sz="2000">
                <a:solidFill>
                  <a:schemeClr val="tx1"/>
                </a:solidFill>
                <a:latin typeface="Arial" charset="0"/>
                <a:ea typeface="ヒラギノ角ゴ Pro W3" pitchFamily="-16" charset="-128"/>
              </a:defRPr>
            </a:lvl2pPr>
            <a:lvl3pPr marL="1143000" indent="-228600" eaLnBrk="0" hangingPunct="0">
              <a:spcBef>
                <a:spcPct val="20000"/>
              </a:spcBef>
              <a:buChar char="•"/>
              <a:defRPr>
                <a:solidFill>
                  <a:schemeClr val="tx1"/>
                </a:solidFill>
                <a:latin typeface="Arial" charset="0"/>
                <a:ea typeface="ヒラギノ角ゴ Pro W3" pitchFamily="-16" charset="-128"/>
              </a:defRPr>
            </a:lvl3pPr>
            <a:lvl4pPr marL="1600200" indent="-228600" eaLnBrk="0" hangingPunct="0">
              <a:spcBef>
                <a:spcPct val="20000"/>
              </a:spcBef>
              <a:buChar char="–"/>
              <a:defRPr sz="1600">
                <a:solidFill>
                  <a:schemeClr val="tx1"/>
                </a:solidFill>
                <a:latin typeface="Arial" charset="0"/>
                <a:ea typeface="ヒラギノ角ゴ Pro W3" pitchFamily="-16" charset="-128"/>
              </a:defRPr>
            </a:lvl4pPr>
            <a:lvl5pPr marL="2057400" indent="-228600" eaLnBrk="0" hangingPunct="0">
              <a:spcBef>
                <a:spcPct val="20000"/>
              </a:spcBef>
              <a:buChar char="»"/>
              <a:defRPr sz="1600">
                <a:solidFill>
                  <a:schemeClr val="tx1"/>
                </a:solidFill>
                <a:latin typeface="Arial" charset="0"/>
                <a:ea typeface="ヒラギノ角ゴ Pro W3" pitchFamily="-16" charset="-128"/>
              </a:defRPr>
            </a:lvl5pPr>
            <a:lvl6pPr marL="25146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6pPr>
            <a:lvl7pPr marL="29718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7pPr>
            <a:lvl8pPr marL="34290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8pPr>
            <a:lvl9pPr marL="3886200" indent="-228600" eaLnBrk="0" fontAlgn="base" hangingPunct="0">
              <a:spcBef>
                <a:spcPct val="20000"/>
              </a:spcBef>
              <a:spcAft>
                <a:spcPct val="0"/>
              </a:spcAft>
              <a:buChar char="»"/>
              <a:defRPr sz="1600">
                <a:solidFill>
                  <a:schemeClr val="tx1"/>
                </a:solidFill>
                <a:latin typeface="Arial" charset="0"/>
                <a:ea typeface="ヒラギノ角ゴ Pro W3" pitchFamily="-16" charset="-128"/>
              </a:defRPr>
            </a:lvl9pPr>
          </a:lstStyle>
          <a:p>
            <a:pPr eaLnBrk="1" hangingPunct="1">
              <a:spcBef>
                <a:spcPct val="0"/>
              </a:spcBef>
              <a:buFontTx/>
              <a:buNone/>
            </a:pPr>
            <a:r>
              <a:rPr lang="de-DE" altLang="en-US" sz="900" dirty="0">
                <a:solidFill>
                  <a:srgbClr val="FFFFFF">
                    <a:lumMod val="65000"/>
                  </a:srgbClr>
                </a:solidFill>
                <a:latin typeface="Calibri"/>
              </a:rPr>
              <a:t>Luderer et al. (2018) </a:t>
            </a:r>
            <a:r>
              <a:rPr lang="en-US" sz="900" i="1" dirty="0">
                <a:solidFill>
                  <a:srgbClr val="FFFFFF">
                    <a:lumMod val="65000"/>
                  </a:srgbClr>
                </a:solidFill>
                <a:latin typeface="Calibri"/>
              </a:rPr>
              <a:t>Residual fossil CO emissions in 1.5–2</a:t>
            </a:r>
            <a:r>
              <a:rPr lang="en-US" sz="900" i="1" baseline="30000" dirty="0">
                <a:solidFill>
                  <a:srgbClr val="FFFFFF">
                    <a:lumMod val="65000"/>
                  </a:srgbClr>
                </a:solidFill>
                <a:latin typeface="Calibri"/>
              </a:rPr>
              <a:t>o</a:t>
            </a:r>
            <a:r>
              <a:rPr lang="en-US" sz="900" i="1" dirty="0">
                <a:solidFill>
                  <a:srgbClr val="FFFFFF">
                    <a:lumMod val="65000"/>
                  </a:srgbClr>
                </a:solidFill>
                <a:latin typeface="Calibri"/>
              </a:rPr>
              <a:t>C pathways. </a:t>
            </a:r>
            <a:r>
              <a:rPr lang="de-DE" altLang="en-US" sz="900" dirty="0">
                <a:solidFill>
                  <a:srgbClr val="FFFFFF">
                    <a:lumMod val="65000"/>
                  </a:srgbClr>
                </a:solidFill>
                <a:latin typeface="Calibri"/>
              </a:rPr>
              <a:t>Nature </a:t>
            </a:r>
            <a:r>
              <a:rPr lang="de-DE" altLang="en-US" sz="900" dirty="0" err="1">
                <a:solidFill>
                  <a:srgbClr val="FFFFFF">
                    <a:lumMod val="65000"/>
                  </a:srgbClr>
                </a:solidFill>
                <a:latin typeface="Calibri"/>
              </a:rPr>
              <a:t>Climate</a:t>
            </a:r>
            <a:r>
              <a:rPr lang="de-DE" altLang="en-US" sz="900" dirty="0">
                <a:solidFill>
                  <a:srgbClr val="FFFFFF">
                    <a:lumMod val="65000"/>
                  </a:srgbClr>
                </a:solidFill>
                <a:latin typeface="Calibri"/>
              </a:rPr>
              <a:t> Change, in  press (</a:t>
            </a:r>
            <a:r>
              <a:rPr lang="de-DE" altLang="en-US" sz="900" dirty="0" err="1">
                <a:solidFill>
                  <a:srgbClr val="FFFFFF">
                    <a:lumMod val="65000"/>
                  </a:srgbClr>
                </a:solidFill>
                <a:latin typeface="Calibri"/>
              </a:rPr>
              <a:t>scheduled</a:t>
            </a:r>
            <a:r>
              <a:rPr lang="de-DE" altLang="en-US" sz="900" dirty="0">
                <a:solidFill>
                  <a:srgbClr val="FFFFFF">
                    <a:lumMod val="65000"/>
                  </a:srgbClr>
                </a:solidFill>
                <a:latin typeface="Calibri"/>
              </a:rPr>
              <a:t> </a:t>
            </a:r>
            <a:r>
              <a:rPr lang="de-DE" altLang="en-US" sz="900" dirty="0" err="1">
                <a:solidFill>
                  <a:srgbClr val="FFFFFF">
                    <a:lumMod val="65000"/>
                  </a:srgbClr>
                </a:solidFill>
                <a:latin typeface="Calibri"/>
              </a:rPr>
              <a:t>for</a:t>
            </a:r>
            <a:r>
              <a:rPr lang="de-DE" altLang="en-US" sz="900" dirty="0">
                <a:solidFill>
                  <a:srgbClr val="FFFFFF">
                    <a:lumMod val="65000"/>
                  </a:srgbClr>
                </a:solidFill>
                <a:latin typeface="Calibri"/>
              </a:rPr>
              <a:t> </a:t>
            </a:r>
            <a:r>
              <a:rPr lang="de-DE" altLang="en-US" sz="900" dirty="0" err="1">
                <a:solidFill>
                  <a:srgbClr val="FFFFFF">
                    <a:lumMod val="65000"/>
                  </a:srgbClr>
                </a:solidFill>
                <a:latin typeface="Calibri"/>
              </a:rPr>
              <a:t>publication</a:t>
            </a:r>
            <a:r>
              <a:rPr lang="de-DE" altLang="en-US" sz="900" dirty="0">
                <a:solidFill>
                  <a:srgbClr val="FFFFFF">
                    <a:lumMod val="65000"/>
                  </a:srgbClr>
                </a:solidFill>
                <a:latin typeface="Calibri"/>
              </a:rPr>
              <a:t> on June 25) </a:t>
            </a:r>
          </a:p>
        </p:txBody>
      </p:sp>
      <p:sp>
        <p:nvSpPr>
          <p:cNvPr id="24" name="Foliennummernplatzhalter 3"/>
          <p:cNvSpPr txBox="1">
            <a:spLocks/>
          </p:cNvSpPr>
          <p:nvPr/>
        </p:nvSpPr>
        <p:spPr bwMode="auto">
          <a:xfrm>
            <a:off x="8127513" y="5610322"/>
            <a:ext cx="693115"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prstTxWarp prst="textNoShape">
              <a:avLst/>
            </a:prstTxWarp>
          </a:bodyPr>
          <a:lstStyle>
            <a:defPPr>
              <a:defRPr lang="de-DE"/>
            </a:defPPr>
            <a:lvl1pPr algn="r" rtl="0" eaLnBrk="0" fontAlgn="base" hangingPunct="0">
              <a:spcBef>
                <a:spcPct val="0"/>
              </a:spcBef>
              <a:spcAft>
                <a:spcPct val="0"/>
              </a:spcAft>
              <a:defRPr sz="1200" kern="1200">
                <a:solidFill>
                  <a:schemeClr val="bg2"/>
                </a:solidFill>
                <a:latin typeface="+mn-lt"/>
                <a:ea typeface="ヒラギノ角ゴ Pro W3" pitchFamily="48" charset="-128"/>
                <a:cs typeface="+mn-cs"/>
              </a:defRPr>
            </a:lvl1pPr>
            <a:lvl2pPr marL="457200" algn="l" rtl="0" eaLnBrk="0" fontAlgn="base" hangingPunct="0">
              <a:spcBef>
                <a:spcPct val="0"/>
              </a:spcBef>
              <a:spcAft>
                <a:spcPct val="0"/>
              </a:spcAft>
              <a:defRPr sz="2400" kern="1200">
                <a:solidFill>
                  <a:schemeClr val="tx1"/>
                </a:solidFill>
                <a:latin typeface="Arial" charset="0"/>
                <a:ea typeface="ヒラギノ角ゴ Pro W3" pitchFamily="48" charset="-128"/>
                <a:cs typeface="+mn-cs"/>
              </a:defRPr>
            </a:lvl2pPr>
            <a:lvl3pPr marL="914400" algn="l" rtl="0" eaLnBrk="0" fontAlgn="base" hangingPunct="0">
              <a:spcBef>
                <a:spcPct val="0"/>
              </a:spcBef>
              <a:spcAft>
                <a:spcPct val="0"/>
              </a:spcAft>
              <a:defRPr sz="2400" kern="1200">
                <a:solidFill>
                  <a:schemeClr val="tx1"/>
                </a:solidFill>
                <a:latin typeface="Arial" charset="0"/>
                <a:ea typeface="ヒラギノ角ゴ Pro W3" pitchFamily="48" charset="-128"/>
                <a:cs typeface="+mn-cs"/>
              </a:defRPr>
            </a:lvl3pPr>
            <a:lvl4pPr marL="1371600" algn="l" rtl="0" eaLnBrk="0" fontAlgn="base" hangingPunct="0">
              <a:spcBef>
                <a:spcPct val="0"/>
              </a:spcBef>
              <a:spcAft>
                <a:spcPct val="0"/>
              </a:spcAft>
              <a:defRPr sz="2400" kern="1200">
                <a:solidFill>
                  <a:schemeClr val="tx1"/>
                </a:solidFill>
                <a:latin typeface="Arial" charset="0"/>
                <a:ea typeface="ヒラギノ角ゴ Pro W3" pitchFamily="48" charset="-128"/>
                <a:cs typeface="+mn-cs"/>
              </a:defRPr>
            </a:lvl4pPr>
            <a:lvl5pPr marL="1828800" algn="l" rtl="0" eaLnBrk="0" fontAlgn="base" hangingPunct="0">
              <a:spcBef>
                <a:spcPct val="0"/>
              </a:spcBef>
              <a:spcAft>
                <a:spcPct val="0"/>
              </a:spcAft>
              <a:defRPr sz="2400" kern="1200">
                <a:solidFill>
                  <a:schemeClr val="tx1"/>
                </a:solidFill>
                <a:latin typeface="Arial" charset="0"/>
                <a:ea typeface="ヒラギノ角ゴ Pro W3" pitchFamily="48" charset="-128"/>
                <a:cs typeface="+mn-cs"/>
              </a:defRPr>
            </a:lvl5pPr>
            <a:lvl6pPr marL="2286000" algn="l" defTabSz="914400" rtl="0" eaLnBrk="1" latinLnBrk="0" hangingPunct="1">
              <a:defRPr sz="2400" kern="1200">
                <a:solidFill>
                  <a:schemeClr val="tx1"/>
                </a:solidFill>
                <a:latin typeface="Arial" charset="0"/>
                <a:ea typeface="ヒラギノ角ゴ Pro W3" pitchFamily="48" charset="-128"/>
                <a:cs typeface="+mn-cs"/>
              </a:defRPr>
            </a:lvl6pPr>
            <a:lvl7pPr marL="2743200" algn="l" defTabSz="914400" rtl="0" eaLnBrk="1" latinLnBrk="0" hangingPunct="1">
              <a:defRPr sz="2400" kern="1200">
                <a:solidFill>
                  <a:schemeClr val="tx1"/>
                </a:solidFill>
                <a:latin typeface="Arial" charset="0"/>
                <a:ea typeface="ヒラギノ角ゴ Pro W3" pitchFamily="48" charset="-128"/>
                <a:cs typeface="+mn-cs"/>
              </a:defRPr>
            </a:lvl7pPr>
            <a:lvl8pPr marL="3200400" algn="l" defTabSz="914400" rtl="0" eaLnBrk="1" latinLnBrk="0" hangingPunct="1">
              <a:defRPr sz="2400" kern="1200">
                <a:solidFill>
                  <a:schemeClr val="tx1"/>
                </a:solidFill>
                <a:latin typeface="Arial" charset="0"/>
                <a:ea typeface="ヒラギノ角ゴ Pro W3" pitchFamily="48" charset="-128"/>
                <a:cs typeface="+mn-cs"/>
              </a:defRPr>
            </a:lvl8pPr>
            <a:lvl9pPr marL="3657600" algn="l" defTabSz="914400" rtl="0" eaLnBrk="1" latinLnBrk="0" hangingPunct="1">
              <a:defRPr sz="2400" kern="1200">
                <a:solidFill>
                  <a:schemeClr val="tx1"/>
                </a:solidFill>
                <a:latin typeface="Arial" charset="0"/>
                <a:ea typeface="ヒラギノ角ゴ Pro W3" pitchFamily="48" charset="-128"/>
                <a:cs typeface="+mn-cs"/>
              </a:defRPr>
            </a:lvl9pPr>
          </a:lstStyle>
          <a:p>
            <a:pPr>
              <a:defRPr/>
            </a:pPr>
            <a:endParaRPr lang="en-US" sz="900" dirty="0">
              <a:solidFill>
                <a:srgbClr val="808080"/>
              </a:solidFill>
            </a:endParaRPr>
          </a:p>
        </p:txBody>
      </p:sp>
      <p:sp>
        <p:nvSpPr>
          <p:cNvPr id="28" name="Foliennummernplatzhalter 4"/>
          <p:cNvSpPr>
            <a:spLocks noGrp="1"/>
          </p:cNvSpPr>
          <p:nvPr>
            <p:ph type="sldNum" sz="quarter" idx="10"/>
          </p:nvPr>
        </p:nvSpPr>
        <p:spPr>
          <a:xfrm>
            <a:off x="8127475" y="6337355"/>
            <a:ext cx="693115" cy="476251"/>
          </a:xfrm>
        </p:spPr>
        <p:txBody>
          <a:bodyPr/>
          <a:lstStyle/>
          <a:p>
            <a:r>
              <a:rPr lang="en-US" dirty="0">
                <a:solidFill>
                  <a:srgbClr val="808080"/>
                </a:solidFill>
              </a:rPr>
              <a:t>11</a:t>
            </a:r>
          </a:p>
        </p:txBody>
      </p:sp>
    </p:spTree>
    <p:extLst>
      <p:ext uri="{BB962C8B-B14F-4D97-AF65-F5344CB8AC3E}">
        <p14:creationId xmlns:p14="http://schemas.microsoft.com/office/powerpoint/2010/main" val="125465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68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6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6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p:bldP spid="28686" grpId="0"/>
      <p:bldP spid="25" grpId="0"/>
      <p:bldP spid="26" grpId="0"/>
      <p:bldP spid="3" grpId="0" animBg="1"/>
      <p:bldP spid="4" grpId="0" animBg="1"/>
      <p:bldP spid="21"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02" y="655440"/>
            <a:ext cx="8964488" cy="968259"/>
          </a:xfrm>
        </p:spPr>
        <p:txBody>
          <a:bodyPr>
            <a:noAutofit/>
          </a:bodyPr>
          <a:lstStyle/>
          <a:p>
            <a:r>
              <a:rPr lang="de-DE" sz="2000" dirty="0"/>
              <a:t>NETs umfassen eine Fülle von verschiedenen Methoden, die sehr unterschiedliche Kosten, Potenziale und Nebenwirkungen haben.</a:t>
            </a:r>
          </a:p>
        </p:txBody>
      </p:sp>
      <p:sp>
        <p:nvSpPr>
          <p:cNvPr id="5" name="Slide Number Placeholder 4"/>
          <p:cNvSpPr>
            <a:spLocks noGrp="1"/>
          </p:cNvSpPr>
          <p:nvPr>
            <p:ph type="sldNum" sz="quarter" idx="10"/>
          </p:nvPr>
        </p:nvSpPr>
        <p:spPr/>
        <p:txBody>
          <a:bodyPr/>
          <a:lstStyle/>
          <a:p>
            <a:fld id="{0CFEC368-1D7A-4F81-ABF6-AE0E36BAF64C}" type="slidenum">
              <a:rPr lang="en-US" smtClean="0">
                <a:solidFill>
                  <a:srgbClr val="808080"/>
                </a:solidFill>
              </a:rPr>
              <a:pPr/>
              <a:t>23</a:t>
            </a:fld>
            <a:endParaRPr lang="en-US">
              <a:solidFill>
                <a:srgbClr val="808080"/>
              </a:solidFill>
            </a:endParaRPr>
          </a:p>
        </p:txBody>
      </p:sp>
      <p:sp>
        <p:nvSpPr>
          <p:cNvPr id="8" name="TextBox 7"/>
          <p:cNvSpPr txBox="1"/>
          <p:nvPr/>
        </p:nvSpPr>
        <p:spPr>
          <a:xfrm>
            <a:off x="7596336" y="5949280"/>
            <a:ext cx="1655078" cy="230832"/>
          </a:xfrm>
          <a:prstGeom prst="rect">
            <a:avLst/>
          </a:prstGeom>
          <a:noFill/>
        </p:spPr>
        <p:txBody>
          <a:bodyPr wrap="square" rtlCol="0">
            <a:spAutoFit/>
          </a:bodyPr>
          <a:lstStyle/>
          <a:p>
            <a:pPr eaLnBrk="1" fontAlgn="auto" hangingPunct="1">
              <a:spcBef>
                <a:spcPts val="0"/>
              </a:spcBef>
              <a:spcAft>
                <a:spcPts val="0"/>
              </a:spcAft>
            </a:pPr>
            <a:r>
              <a:rPr lang="de-DE" sz="900" dirty="0">
                <a:solidFill>
                  <a:srgbClr val="FFFFFF">
                    <a:lumMod val="50000"/>
                  </a:srgbClr>
                </a:solidFill>
                <a:latin typeface="Calibri"/>
                <a:ea typeface="ヒラギノ角ゴ Pro W3"/>
              </a:rPr>
              <a:t>Quelle: </a:t>
            </a:r>
            <a:r>
              <a:rPr lang="de-DE" sz="900" dirty="0" err="1">
                <a:solidFill>
                  <a:srgbClr val="FFFFFF">
                    <a:lumMod val="50000"/>
                  </a:srgbClr>
                </a:solidFill>
                <a:latin typeface="Calibri"/>
                <a:ea typeface="ヒラギノ角ゴ Pro W3"/>
              </a:rPr>
              <a:t>Minx</a:t>
            </a:r>
            <a:r>
              <a:rPr lang="de-DE" sz="900" dirty="0">
                <a:solidFill>
                  <a:srgbClr val="FFFFFF">
                    <a:lumMod val="50000"/>
                  </a:srgbClr>
                </a:solidFill>
                <a:latin typeface="Calibri"/>
                <a:ea typeface="ヒラギノ角ゴ Pro W3"/>
              </a:rPr>
              <a:t> et al. (2017)</a:t>
            </a:r>
          </a:p>
        </p:txBody>
      </p:sp>
      <p:pic>
        <p:nvPicPr>
          <p:cNvPr id="9" name="Picture 8"/>
          <p:cNvPicPr/>
          <p:nvPr/>
        </p:nvPicPr>
        <p:blipFill>
          <a:blip r:embed="rId2" cstate="email">
            <a:extLst>
              <a:ext uri="{28A0092B-C50C-407E-A947-70E740481C1C}">
                <a14:useLocalDpi xmlns:a14="http://schemas.microsoft.com/office/drawing/2010/main" val="0"/>
              </a:ext>
            </a:extLst>
          </a:blip>
          <a:stretch>
            <a:fillRect/>
          </a:stretch>
        </p:blipFill>
        <p:spPr>
          <a:xfrm>
            <a:off x="251520" y="1515556"/>
            <a:ext cx="8640960" cy="4549140"/>
          </a:xfrm>
          <a:prstGeom prst="rect">
            <a:avLst/>
          </a:prstGeom>
        </p:spPr>
      </p:pic>
    </p:spTree>
    <p:extLst>
      <p:ext uri="{BB962C8B-B14F-4D97-AF65-F5344CB8AC3E}">
        <p14:creationId xmlns:p14="http://schemas.microsoft.com/office/powerpoint/2010/main" val="2652800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5">
            <a:extLst>
              <a:ext uri="{FF2B5EF4-FFF2-40B4-BE49-F238E27FC236}">
                <a16:creationId xmlns:a16="http://schemas.microsoft.com/office/drawing/2014/main" id="{291C1F3D-5BB6-8448-97B0-A351CE5FE208}"/>
              </a:ext>
            </a:extLst>
          </p:cNvPr>
          <p:cNvPicPr>
            <a:picLocks noChangeAspect="1"/>
          </p:cNvPicPr>
          <p:nvPr/>
        </p:nvPicPr>
        <p:blipFill>
          <a:blip r:embed="rId2"/>
          <a:stretch>
            <a:fillRect/>
          </a:stretch>
        </p:blipFill>
        <p:spPr>
          <a:xfrm>
            <a:off x="503548" y="716698"/>
            <a:ext cx="8136904" cy="5424603"/>
          </a:xfrm>
          <a:prstGeom prst="rect">
            <a:avLst/>
          </a:prstGeom>
        </p:spPr>
      </p:pic>
      <p:sp>
        <p:nvSpPr>
          <p:cNvPr id="2" name="Rectangle 1">
            <a:extLst>
              <a:ext uri="{FF2B5EF4-FFF2-40B4-BE49-F238E27FC236}">
                <a16:creationId xmlns:a16="http://schemas.microsoft.com/office/drawing/2014/main" id="{174F69F0-566C-4940-AE41-FF8A0C652DCE}"/>
              </a:ext>
            </a:extLst>
          </p:cNvPr>
          <p:cNvSpPr/>
          <p:nvPr/>
        </p:nvSpPr>
        <p:spPr>
          <a:xfrm>
            <a:off x="503548" y="6111993"/>
            <a:ext cx="7956884" cy="369332"/>
          </a:xfrm>
          <a:prstGeom prst="rect">
            <a:avLst/>
          </a:prstGeom>
        </p:spPr>
        <p:txBody>
          <a:bodyPr wrap="square">
            <a:spAutoFit/>
          </a:bodyPr>
          <a:lstStyle/>
          <a:p>
            <a:r>
              <a:rPr lang="en-GB" altLang="en-US" dirty="0">
                <a:ea typeface="ＭＳ Ｐゴシック" pitchFamily="34" charset="-128"/>
              </a:rPr>
              <a:t>Source: </a:t>
            </a:r>
            <a:r>
              <a:rPr lang="en-GB" altLang="en-US" dirty="0">
                <a:ea typeface="ＭＳ Ｐゴシック" pitchFamily="34" charset="-128"/>
                <a:hlinkClick r:id="rId3"/>
              </a:rPr>
              <a:t>CDIAC</a:t>
            </a:r>
            <a:r>
              <a:rPr lang="en-GB" altLang="en-US" dirty="0">
                <a:ea typeface="ＭＳ Ｐゴシック" pitchFamily="34" charset="-128"/>
              </a:rPr>
              <a:t>; </a:t>
            </a:r>
            <a:r>
              <a:rPr lang="en-GB" altLang="en-US" dirty="0">
                <a:ea typeface="ＭＳ Ｐゴシック" pitchFamily="34" charset="-128"/>
                <a:hlinkClick r:id="rId4"/>
              </a:rPr>
              <a:t>Jackson et al 2018</a:t>
            </a:r>
            <a:r>
              <a:rPr lang="en-GB" altLang="en-US" dirty="0">
                <a:ea typeface="ＭＳ Ｐゴシック" pitchFamily="34" charset="-128"/>
              </a:rPr>
              <a:t>; </a:t>
            </a:r>
            <a:r>
              <a:rPr lang="en-GB" altLang="en-US" dirty="0">
                <a:ea typeface="ＭＳ Ｐゴシック" pitchFamily="34" charset="-128"/>
                <a:hlinkClick r:id="rId5"/>
              </a:rPr>
              <a:t>Le Quéré et al 2018</a:t>
            </a:r>
            <a:r>
              <a:rPr lang="en-GB" altLang="en-US" dirty="0">
                <a:ea typeface="ＭＳ Ｐゴシック" pitchFamily="34" charset="-128"/>
              </a:rPr>
              <a:t>; </a:t>
            </a:r>
            <a:r>
              <a:rPr lang="en-GB" altLang="en-US" dirty="0">
                <a:ea typeface="ＭＳ Ｐゴシック" pitchFamily="34" charset="-128"/>
                <a:hlinkClick r:id="rId6"/>
              </a:rPr>
              <a:t>Global Carbon Budget 2018</a:t>
            </a:r>
            <a:endParaRPr lang="de-DE" dirty="0"/>
          </a:p>
        </p:txBody>
      </p:sp>
    </p:spTree>
    <p:extLst>
      <p:ext uri="{BB962C8B-B14F-4D97-AF65-F5344CB8AC3E}">
        <p14:creationId xmlns:p14="http://schemas.microsoft.com/office/powerpoint/2010/main" val="2241249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Autofit/>
          </a:bodyPr>
          <a:lstStyle/>
          <a:p>
            <a:r>
              <a:rPr lang="en-GB" altLang="en-US" noProof="0" dirty="0"/>
              <a:t>Global fossil CO</a:t>
            </a:r>
            <a:r>
              <a:rPr lang="en-GB" altLang="en-US" baseline="-25000" noProof="0" dirty="0"/>
              <a:t>2</a:t>
            </a:r>
            <a:r>
              <a:rPr lang="en-GB" altLang="en-US" noProof="0" dirty="0"/>
              <a:t> emissions are projected to rise by 2.7% in 2018 [range: </a:t>
            </a:r>
            <a:r>
              <a:rPr lang="en-GB" altLang="en-US" dirty="0">
                <a:ea typeface="ＭＳ Ｐゴシック" pitchFamily="34" charset="-128"/>
              </a:rPr>
              <a:t>+1.8% to +3.7%</a:t>
            </a:r>
            <a:r>
              <a:rPr lang="en-GB" altLang="en-US" noProof="0" dirty="0"/>
              <a:t>]</a:t>
            </a:r>
            <a:br>
              <a:rPr lang="en-GB" altLang="en-US" dirty="0"/>
            </a:br>
            <a:r>
              <a:rPr lang="en-GB" altLang="en-US" dirty="0">
                <a:ea typeface="ＭＳ Ｐゴシック" pitchFamily="34" charset="-128"/>
              </a:rPr>
              <a:t>The global growth is driven by the underlying changes at the country level.</a:t>
            </a:r>
            <a:endParaRPr lang="en-GB" altLang="en-US" noProof="0" dirty="0"/>
          </a:p>
        </p:txBody>
      </p:sp>
      <p:sp>
        <p:nvSpPr>
          <p:cNvPr id="5" name="Text Placeholder 4"/>
          <p:cNvSpPr>
            <a:spLocks noGrp="1"/>
          </p:cNvSpPr>
          <p:nvPr>
            <p:ph type="body" sz="quarter" idx="12"/>
          </p:nvPr>
        </p:nvSpPr>
        <p:spPr>
          <a:xfrm>
            <a:off x="92807" y="5425729"/>
            <a:ext cx="8958385" cy="1077321"/>
          </a:xfrm>
        </p:spPr>
        <p:txBody>
          <a:bodyPr>
            <a:normAutofit/>
          </a:bodyPr>
          <a:lstStyle/>
          <a:p>
            <a:br>
              <a:rPr lang="en-GB" altLang="en-US" noProof="0" dirty="0">
                <a:ea typeface="ＭＳ Ｐゴシック" pitchFamily="34" charset="-128"/>
              </a:rPr>
            </a:br>
            <a:r>
              <a:rPr lang="en-GB" altLang="en-US" noProof="0" dirty="0">
                <a:ea typeface="ＭＳ Ｐゴシック" pitchFamily="34" charset="-128"/>
              </a:rPr>
              <a:t>Source: </a:t>
            </a:r>
            <a:r>
              <a:rPr lang="en-GB" altLang="en-US" noProof="0" dirty="0">
                <a:ea typeface="ＭＳ Ｐゴシック" pitchFamily="34" charset="-128"/>
                <a:hlinkClick r:id="rId3"/>
              </a:rPr>
              <a:t>CDIAC</a:t>
            </a:r>
            <a:r>
              <a:rPr lang="en-GB" altLang="en-US" noProof="0" dirty="0">
                <a:ea typeface="ＭＳ Ｐゴシック" pitchFamily="34" charset="-128"/>
              </a:rPr>
              <a:t>; </a:t>
            </a:r>
            <a:r>
              <a:rPr lang="en-GB" altLang="en-US" dirty="0">
                <a:ea typeface="ＭＳ Ｐゴシック" pitchFamily="34" charset="-128"/>
                <a:hlinkClick r:id="rId4"/>
              </a:rPr>
              <a:t>Jackson et al 2018</a:t>
            </a:r>
            <a:r>
              <a:rPr lang="en-GB" altLang="en-US" dirty="0">
                <a:ea typeface="ＭＳ Ｐゴシック" pitchFamily="34" charset="-128"/>
              </a:rPr>
              <a:t>; </a:t>
            </a:r>
            <a:r>
              <a:rPr lang="en-GB" altLang="en-US" dirty="0">
                <a:ea typeface="ＭＳ Ｐゴシック" pitchFamily="34" charset="-128"/>
                <a:hlinkClick r:id="rId5"/>
              </a:rPr>
              <a:t>Le Quéré et al 2018</a:t>
            </a:r>
            <a:r>
              <a:rPr lang="en-GB" altLang="en-US" noProof="0" dirty="0">
                <a:ea typeface="ＭＳ Ｐゴシック" pitchFamily="34" charset="-128"/>
              </a:rPr>
              <a:t>; </a:t>
            </a:r>
            <a:r>
              <a:rPr lang="en-GB" altLang="en-US" noProof="0" dirty="0">
                <a:ea typeface="ＭＳ Ｐゴシック" pitchFamily="34" charset="-128"/>
                <a:hlinkClick r:id="rId6"/>
              </a:rPr>
              <a:t>Global Carbon Budget 2018</a:t>
            </a:r>
            <a:endParaRPr lang="en-GB" altLang="en-US" noProof="0" dirty="0">
              <a:ea typeface="ＭＳ Ｐゴシック" pitchFamily="34" charset="-128"/>
            </a:endParaRPr>
          </a:p>
        </p:txBody>
      </p:sp>
      <p:pic>
        <p:nvPicPr>
          <p:cNvPr id="8" name="Picture Placeholder 7"/>
          <p:cNvPicPr>
            <a:picLocks noGrp="1" noChangeAspect="1"/>
          </p:cNvPicPr>
          <p:nvPr>
            <p:ph type="pic" sz="quarter" idx="11"/>
          </p:nvPr>
        </p:nvPicPr>
        <p:blipFill>
          <a:blip r:embed="rId7"/>
          <a:stretch>
            <a:fillRect/>
          </a:stretch>
        </p:blipFill>
        <p:spPr>
          <a:xfrm>
            <a:off x="1074671" y="1442996"/>
            <a:ext cx="7011031" cy="4674021"/>
          </a:xfrm>
        </p:spPr>
      </p:pic>
      <p:sp>
        <p:nvSpPr>
          <p:cNvPr id="2" name="Title 1"/>
          <p:cNvSpPr>
            <a:spLocks noGrp="1"/>
          </p:cNvSpPr>
          <p:nvPr>
            <p:ph type="title"/>
          </p:nvPr>
        </p:nvSpPr>
        <p:spPr>
          <a:xfrm>
            <a:off x="2123728" y="2276872"/>
            <a:ext cx="7287891" cy="506849"/>
          </a:xfrm>
        </p:spPr>
        <p:txBody>
          <a:bodyPr>
            <a:normAutofit fontScale="90000"/>
          </a:bodyPr>
          <a:lstStyle/>
          <a:p>
            <a:r>
              <a:rPr lang="en-GB" dirty="0">
                <a:ea typeface="ＭＳ Ｐゴシック" pitchFamily="34" charset="-128"/>
              </a:rPr>
              <a:t>Emissions Projections</a:t>
            </a:r>
            <a:br>
              <a:rPr lang="en-GB" dirty="0">
                <a:ea typeface="ＭＳ Ｐゴシック" pitchFamily="34" charset="-128"/>
              </a:rPr>
            </a:br>
            <a:r>
              <a:rPr lang="en-GB" dirty="0">
                <a:ea typeface="ＭＳ Ｐゴシック" pitchFamily="34" charset="-128"/>
              </a:rPr>
              <a:t> for 2018</a:t>
            </a:r>
            <a:endParaRPr lang="en-GB" noProof="0" dirty="0"/>
          </a:p>
        </p:txBody>
      </p:sp>
    </p:spTree>
    <p:extLst>
      <p:ext uri="{BB962C8B-B14F-4D97-AF65-F5344CB8AC3E}">
        <p14:creationId xmlns:p14="http://schemas.microsoft.com/office/powerpoint/2010/main" val="159179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a:bodyPr>
          <a:lstStyle/>
          <a:p>
            <a:r>
              <a:rPr lang="en-GB" noProof="0" dirty="0"/>
              <a:t>Cumulative fossil CO</a:t>
            </a:r>
            <a:r>
              <a:rPr lang="en-GB" baseline="-25000" noProof="0" dirty="0"/>
              <a:t>2</a:t>
            </a:r>
            <a:r>
              <a:rPr lang="en-GB" noProof="0" dirty="0"/>
              <a:t> emissions were distributed (1870</a:t>
            </a:r>
            <a:r>
              <a:rPr lang="en-GB" altLang="en-US" noProof="0" dirty="0">
                <a:ea typeface="ＭＳ Ｐゴシック" pitchFamily="34" charset="-128"/>
              </a:rPr>
              <a:t>–</a:t>
            </a:r>
            <a:r>
              <a:rPr lang="en-GB" noProof="0" dirty="0"/>
              <a:t>2017):</a:t>
            </a:r>
            <a:br>
              <a:rPr lang="en-GB" noProof="0" dirty="0"/>
            </a:br>
            <a:r>
              <a:rPr lang="en-GB" noProof="0" dirty="0"/>
              <a:t>USA 25%, EU28 22%, China 13%, Russia 7%, Japan </a:t>
            </a:r>
            <a:r>
              <a:rPr lang="en-GB" dirty="0"/>
              <a:t>4% and India 3%</a:t>
            </a:r>
            <a:endParaRPr lang="en-GB" noProof="0" dirty="0"/>
          </a:p>
        </p:txBody>
      </p:sp>
      <p:pic>
        <p:nvPicPr>
          <p:cNvPr id="8" name="Picture Placeholder 7"/>
          <p:cNvPicPr>
            <a:picLocks noGrp="1" noChangeAspect="1"/>
          </p:cNvPicPr>
          <p:nvPr>
            <p:ph type="pic" sz="quarter" idx="11"/>
          </p:nvPr>
        </p:nvPicPr>
        <p:blipFill>
          <a:blip r:embed="rId3"/>
          <a:stretch>
            <a:fillRect/>
          </a:stretch>
        </p:blipFill>
        <p:spPr>
          <a:xfrm>
            <a:off x="1074670" y="1442996"/>
            <a:ext cx="7011034" cy="4674022"/>
          </a:xfrm>
        </p:spPr>
      </p:pic>
      <p:sp>
        <p:nvSpPr>
          <p:cNvPr id="5" name="Text Placeholder 4"/>
          <p:cNvSpPr>
            <a:spLocks noGrp="1"/>
          </p:cNvSpPr>
          <p:nvPr>
            <p:ph type="body" sz="quarter" idx="12"/>
          </p:nvPr>
        </p:nvSpPr>
        <p:spPr/>
        <p:txBody>
          <a:bodyPr>
            <a:normAutofit/>
          </a:bodyPr>
          <a:lstStyle/>
          <a:p>
            <a:pPr>
              <a:spcBef>
                <a:spcPts val="0"/>
              </a:spcBef>
            </a:pPr>
            <a:r>
              <a:rPr lang="en-GB" noProof="0" dirty="0"/>
              <a:t>Cumulative emissions (1990</a:t>
            </a:r>
            <a:r>
              <a:rPr lang="en-GB" altLang="en-US" noProof="0" dirty="0">
                <a:ea typeface="ＭＳ Ｐゴシック" pitchFamily="34" charset="-128"/>
              </a:rPr>
              <a:t>–</a:t>
            </a:r>
            <a:r>
              <a:rPr lang="en-GB" noProof="0" dirty="0"/>
              <a:t>2017) were </a:t>
            </a:r>
            <a:r>
              <a:rPr lang="en-GB" dirty="0"/>
              <a:t>distributed China 20%, USA </a:t>
            </a:r>
            <a:r>
              <a:rPr lang="en-GB" noProof="0" dirty="0"/>
              <a:t>20%, EU28 14%, Russia 6%, India 5%, Japan 4%</a:t>
            </a:r>
            <a:br>
              <a:rPr lang="en-GB" noProof="0" dirty="0"/>
            </a:br>
            <a:r>
              <a:rPr lang="en-GB" noProof="0" dirty="0"/>
              <a:t>‘All others’ includes all other countries along with bunker fuels and statistical differences</a:t>
            </a:r>
            <a:br>
              <a:rPr lang="en-GB" noProof="0" dirty="0"/>
            </a:br>
            <a:r>
              <a:rPr lang="en-GB" altLang="en-US" noProof="0" dirty="0">
                <a:ea typeface="ＭＳ Ｐゴシック" pitchFamily="34" charset="-128"/>
              </a:rPr>
              <a:t>Source: </a:t>
            </a:r>
            <a:r>
              <a:rPr lang="en-GB" altLang="en-US" noProof="0" dirty="0">
                <a:ea typeface="ＭＳ Ｐゴシック" pitchFamily="34" charset="-128"/>
                <a:hlinkClick r:id="rId4"/>
              </a:rPr>
              <a:t>CDIAC</a:t>
            </a:r>
            <a:r>
              <a:rPr lang="en-GB" altLang="en-US" noProof="0" dirty="0">
                <a:ea typeface="ＭＳ Ｐゴシック" pitchFamily="34" charset="-128"/>
              </a:rPr>
              <a:t>; </a:t>
            </a:r>
            <a:r>
              <a:rPr lang="en-GB" altLang="en-US" dirty="0">
                <a:ea typeface="ＭＳ Ｐゴシック" pitchFamily="34" charset="-128"/>
                <a:hlinkClick r:id="rId5"/>
              </a:rPr>
              <a:t>Le Quéré et al 2018</a:t>
            </a:r>
            <a:r>
              <a:rPr lang="en-GB" altLang="en-US" noProof="0" dirty="0">
                <a:ea typeface="ＭＳ Ｐゴシック" pitchFamily="34" charset="-128"/>
              </a:rPr>
              <a:t>;</a:t>
            </a:r>
            <a:r>
              <a:rPr lang="en-GB" altLang="en-US" noProof="0" dirty="0">
                <a:solidFill>
                  <a:srgbClr val="000000"/>
                </a:solidFill>
                <a:ea typeface="ＭＳ Ｐゴシック" pitchFamily="34" charset="-128"/>
              </a:rPr>
              <a:t> </a:t>
            </a:r>
            <a:r>
              <a:rPr lang="en-GB" altLang="en-US" noProof="0" dirty="0">
                <a:ea typeface="ＭＳ Ｐゴシック" pitchFamily="34" charset="-128"/>
                <a:hlinkClick r:id="rId6"/>
              </a:rPr>
              <a:t>Global Carbon Budget 2018</a:t>
            </a:r>
            <a:endParaRPr lang="en-GB" altLang="en-US" noProof="0" dirty="0">
              <a:ea typeface="ＭＳ Ｐゴシック" pitchFamily="34" charset="-128"/>
            </a:endParaRPr>
          </a:p>
        </p:txBody>
      </p:sp>
    </p:spTree>
    <p:extLst>
      <p:ext uri="{BB962C8B-B14F-4D97-AF65-F5344CB8AC3E}">
        <p14:creationId xmlns:p14="http://schemas.microsoft.com/office/powerpoint/2010/main" val="1792858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B31E26-3E53-3343-893F-B488F2C2F172}"/>
              </a:ext>
            </a:extLst>
          </p:cNvPr>
          <p:cNvSpPr txBox="1"/>
          <p:nvPr/>
        </p:nvSpPr>
        <p:spPr>
          <a:xfrm>
            <a:off x="251520" y="1268760"/>
            <a:ext cx="8640960" cy="4154984"/>
          </a:xfrm>
          <a:prstGeom prst="rect">
            <a:avLst/>
          </a:prstGeom>
          <a:noFill/>
        </p:spPr>
        <p:txBody>
          <a:bodyPr wrap="square" rtlCol="0">
            <a:spAutoFit/>
          </a:bodyPr>
          <a:lstStyle/>
          <a:p>
            <a:pPr marL="342900" indent="-342900" fontAlgn="base">
              <a:buFont typeface="Arial" panose="020B0604020202020204" pitchFamily="34" charset="0"/>
              <a:buChar char="•"/>
            </a:pPr>
            <a:r>
              <a:rPr lang="de-DE" sz="2400" dirty="0"/>
              <a:t>Subventionen für fossile Energie (derzeit 500-600 Milliarden Dollar pro Jahr, </a:t>
            </a:r>
            <a:r>
              <a:rPr lang="de-DE" sz="2400" i="1" dirty="0"/>
              <a:t>Deutschland </a:t>
            </a:r>
            <a:r>
              <a:rPr lang="de-DE" sz="2400" i="1" dirty="0" err="1"/>
              <a:t>ca</a:t>
            </a:r>
            <a:r>
              <a:rPr lang="de-DE" sz="2400" i="1" dirty="0"/>
              <a:t> 50</a:t>
            </a:r>
            <a:r>
              <a:rPr lang="de-DE" sz="2400" dirty="0"/>
              <a:t>!) bis 2020 beenden</a:t>
            </a:r>
          </a:p>
          <a:p>
            <a:pPr marL="342900" indent="-342900" fontAlgn="base">
              <a:buFont typeface="Arial" panose="020B0604020202020204" pitchFamily="34" charset="0"/>
              <a:buChar char="•"/>
            </a:pPr>
            <a:r>
              <a:rPr lang="de-DE" sz="2400" dirty="0"/>
              <a:t>Mindestpreis für CO2-Emission von über 50 Dollar pro Tonne CO2</a:t>
            </a:r>
          </a:p>
          <a:p>
            <a:pPr marL="342900" indent="-342900" fontAlgn="base">
              <a:buFont typeface="Arial" panose="020B0604020202020204" pitchFamily="34" charset="0"/>
              <a:buChar char="•"/>
            </a:pPr>
            <a:r>
              <a:rPr lang="de-DE" sz="2400" dirty="0"/>
              <a:t>Spätestens ab 2030 keine Zulassung von Verbrennungsmotoren mehr</a:t>
            </a:r>
          </a:p>
          <a:p>
            <a:pPr marL="342900" indent="-342900" fontAlgn="base">
              <a:buFont typeface="Arial" panose="020B0604020202020204" pitchFamily="34" charset="0"/>
              <a:buChar char="•"/>
            </a:pPr>
            <a:r>
              <a:rPr lang="de-DE" sz="2400" dirty="0"/>
              <a:t>Sofortiges Moratorium neuer Kohlekraftwerke</a:t>
            </a:r>
          </a:p>
          <a:p>
            <a:pPr marL="342900" indent="-342900" fontAlgn="base">
              <a:buFont typeface="Arial" panose="020B0604020202020204" pitchFamily="34" charset="0"/>
              <a:buChar char="•"/>
            </a:pPr>
            <a:r>
              <a:rPr lang="de-DE" sz="2400" dirty="0"/>
              <a:t>Anteil der Erneuerbaren alle 5-7 Jahre verdoppeln, wie bereits in den letzten Jahrzehnten (damit landen wir zwischen 2040 und 2050 bei 100% Erneuerbaren)</a:t>
            </a:r>
          </a:p>
          <a:p>
            <a:pPr marL="342900" indent="-342900">
              <a:buFont typeface="Arial" panose="020B0604020202020204" pitchFamily="34" charset="0"/>
              <a:buChar char="•"/>
            </a:pPr>
            <a:endParaRPr lang="de-DE" sz="2400" dirty="0"/>
          </a:p>
          <a:p>
            <a:pPr marL="342900" indent="-342900">
              <a:buFont typeface="Arial" panose="020B0604020202020204" pitchFamily="34" charset="0"/>
              <a:buChar char="•"/>
            </a:pPr>
            <a:r>
              <a:rPr lang="de-DE" sz="2400" dirty="0"/>
              <a:t>Ziel: Pro Kopf unter 2 T CO</a:t>
            </a:r>
            <a:r>
              <a:rPr lang="de-DE" sz="2400" baseline="-25000" dirty="0"/>
              <a:t>2</a:t>
            </a:r>
            <a:r>
              <a:rPr lang="de-DE" sz="2400" dirty="0"/>
              <a:t> pro Jahr</a:t>
            </a:r>
          </a:p>
        </p:txBody>
      </p:sp>
      <p:sp>
        <p:nvSpPr>
          <p:cNvPr id="3" name="Rectangle 2">
            <a:extLst>
              <a:ext uri="{FF2B5EF4-FFF2-40B4-BE49-F238E27FC236}">
                <a16:creationId xmlns:a16="http://schemas.microsoft.com/office/drawing/2014/main" id="{0807F463-9340-D341-8210-76AD55F71809}"/>
              </a:ext>
            </a:extLst>
          </p:cNvPr>
          <p:cNvSpPr/>
          <p:nvPr/>
        </p:nvSpPr>
        <p:spPr>
          <a:xfrm>
            <a:off x="323528" y="5879013"/>
            <a:ext cx="8820472" cy="646331"/>
          </a:xfrm>
          <a:prstGeom prst="rect">
            <a:avLst/>
          </a:prstGeom>
        </p:spPr>
        <p:txBody>
          <a:bodyPr wrap="square">
            <a:spAutoFit/>
          </a:bodyPr>
          <a:lstStyle/>
          <a:p>
            <a:r>
              <a:rPr lang="de-DE" dirty="0"/>
              <a:t>https://</a:t>
            </a:r>
            <a:r>
              <a:rPr lang="de-DE" dirty="0" err="1"/>
              <a:t>scilogs.spektrum.de</a:t>
            </a:r>
            <a:r>
              <a:rPr lang="de-DE" dirty="0"/>
              <a:t>/</a:t>
            </a:r>
            <a:r>
              <a:rPr lang="de-DE" dirty="0" err="1"/>
              <a:t>klimalounge</a:t>
            </a:r>
            <a:r>
              <a:rPr lang="de-DE" dirty="0"/>
              <a:t>/</a:t>
            </a:r>
            <a:r>
              <a:rPr lang="de-DE" dirty="0" err="1"/>
              <a:t>koennen</a:t>
            </a:r>
            <a:r>
              <a:rPr lang="de-DE" dirty="0"/>
              <a:t>-wir-die-globale-</a:t>
            </a:r>
            <a:r>
              <a:rPr lang="de-DE" dirty="0" err="1"/>
              <a:t>erwaermung</a:t>
            </a:r>
            <a:r>
              <a:rPr lang="de-DE" dirty="0"/>
              <a:t>-rechtzeitig-stoppen/</a:t>
            </a:r>
          </a:p>
        </p:txBody>
      </p:sp>
      <p:sp>
        <p:nvSpPr>
          <p:cNvPr id="4" name="TextBox 3">
            <a:extLst>
              <a:ext uri="{FF2B5EF4-FFF2-40B4-BE49-F238E27FC236}">
                <a16:creationId xmlns:a16="http://schemas.microsoft.com/office/drawing/2014/main" id="{1E8E91D6-EC90-8C4A-B923-5D2824338E65}"/>
              </a:ext>
            </a:extLst>
          </p:cNvPr>
          <p:cNvSpPr txBox="1"/>
          <p:nvPr/>
        </p:nvSpPr>
        <p:spPr>
          <a:xfrm>
            <a:off x="323528" y="620688"/>
            <a:ext cx="3528392" cy="369332"/>
          </a:xfrm>
          <a:prstGeom prst="rect">
            <a:avLst/>
          </a:prstGeom>
          <a:noFill/>
        </p:spPr>
        <p:txBody>
          <a:bodyPr wrap="square" rtlCol="0">
            <a:spAutoFit/>
          </a:bodyPr>
          <a:lstStyle/>
          <a:p>
            <a:r>
              <a:rPr lang="de-DE" dirty="0"/>
              <a:t>Aus der Veröffentlichung:</a:t>
            </a:r>
          </a:p>
        </p:txBody>
      </p:sp>
    </p:spTree>
    <p:extLst>
      <p:ext uri="{BB962C8B-B14F-4D97-AF65-F5344CB8AC3E}">
        <p14:creationId xmlns:p14="http://schemas.microsoft.com/office/powerpoint/2010/main" val="17479834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 Verbindung 3"/>
          <p:cNvCxnSpPr/>
          <p:nvPr/>
        </p:nvCxnSpPr>
        <p:spPr>
          <a:xfrm>
            <a:off x="9756576" y="1196752"/>
            <a:ext cx="914400" cy="914400"/>
          </a:xfrm>
          <a:prstGeom prst="line">
            <a:avLst/>
          </a:prstGeom>
        </p:spPr>
        <p:style>
          <a:lnRef idx="1">
            <a:schemeClr val="accent1"/>
          </a:lnRef>
          <a:fillRef idx="0">
            <a:schemeClr val="accent1"/>
          </a:fillRef>
          <a:effectRef idx="0">
            <a:schemeClr val="accent1"/>
          </a:effectRef>
          <a:fontRef idx="minor">
            <a:schemeClr val="tx1"/>
          </a:fontRef>
        </p:style>
      </p:cxnSp>
      <p:sp>
        <p:nvSpPr>
          <p:cNvPr id="2" name="AutoShape 1" descr="https://www.bauumwelt.bremen.de/fastmedia/12/thumbnails/M%F6gliche%20Temperaturentwicklung%20HB.jpg.38973.jpg">
            <a:extLst>
              <a:ext uri="{FF2B5EF4-FFF2-40B4-BE49-F238E27FC236}">
                <a16:creationId xmlns:a16="http://schemas.microsoft.com/office/drawing/2014/main" id="{3AD69B96-06E7-BC4B-818A-44796419A3F0}"/>
              </a:ext>
            </a:extLst>
          </p:cNvPr>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5" name="Picture 4">
            <a:extLst>
              <a:ext uri="{FF2B5EF4-FFF2-40B4-BE49-F238E27FC236}">
                <a16:creationId xmlns:a16="http://schemas.microsoft.com/office/drawing/2014/main" id="{0D84FB07-F36C-9D49-A61D-51D8315F7C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863600"/>
            <a:ext cx="7848872" cy="4086268"/>
          </a:xfrm>
          <a:prstGeom prst="rect">
            <a:avLst/>
          </a:prstGeom>
        </p:spPr>
      </p:pic>
      <p:sp>
        <p:nvSpPr>
          <p:cNvPr id="6" name="TextBox 5">
            <a:extLst>
              <a:ext uri="{FF2B5EF4-FFF2-40B4-BE49-F238E27FC236}">
                <a16:creationId xmlns:a16="http://schemas.microsoft.com/office/drawing/2014/main" id="{34BA41AA-DA05-5544-B705-F0ED86DBE82C}"/>
              </a:ext>
            </a:extLst>
          </p:cNvPr>
          <p:cNvSpPr txBox="1"/>
          <p:nvPr/>
        </p:nvSpPr>
        <p:spPr>
          <a:xfrm>
            <a:off x="683568" y="4949868"/>
            <a:ext cx="8136904" cy="369332"/>
          </a:xfrm>
          <a:prstGeom prst="rect">
            <a:avLst/>
          </a:prstGeom>
          <a:noFill/>
        </p:spPr>
        <p:txBody>
          <a:bodyPr wrap="square" rtlCol="0">
            <a:spAutoFit/>
          </a:bodyPr>
          <a:lstStyle/>
          <a:p>
            <a:r>
              <a:rPr lang="de-DE" dirty="0"/>
              <a:t>Klimamigration &gt; 200 </a:t>
            </a:r>
            <a:r>
              <a:rPr lang="de-DE" dirty="0" err="1"/>
              <a:t>Mio</a:t>
            </a:r>
            <a:r>
              <a:rPr lang="de-DE" dirty="0"/>
              <a:t> Menschen (Schätzungen bis über 1 Milliarde) </a:t>
            </a:r>
          </a:p>
        </p:txBody>
      </p:sp>
    </p:spTree>
    <p:extLst>
      <p:ext uri="{BB962C8B-B14F-4D97-AF65-F5344CB8AC3E}">
        <p14:creationId xmlns:p14="http://schemas.microsoft.com/office/powerpoint/2010/main" val="1677788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CF1917D-15F6-A640-A3BC-5B5D9B53C4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00" y="764704"/>
            <a:ext cx="6502400" cy="5816600"/>
          </a:xfrm>
          <a:prstGeom prst="rect">
            <a:avLst/>
          </a:prstGeom>
        </p:spPr>
      </p:pic>
    </p:spTree>
    <p:extLst>
      <p:ext uri="{BB962C8B-B14F-4D97-AF65-F5344CB8AC3E}">
        <p14:creationId xmlns:p14="http://schemas.microsoft.com/office/powerpoint/2010/main" val="3894926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072" y="1268760"/>
            <a:ext cx="7049927" cy="5285431"/>
          </a:xfrm>
          <a:prstGeom prst="rect">
            <a:avLst/>
          </a:prstGeom>
        </p:spPr>
      </p:pic>
      <p:grpSp>
        <p:nvGrpSpPr>
          <p:cNvPr id="16" name="Gruppieren 15"/>
          <p:cNvGrpSpPr/>
          <p:nvPr/>
        </p:nvGrpSpPr>
        <p:grpSpPr>
          <a:xfrm>
            <a:off x="3059832" y="745540"/>
            <a:ext cx="5254890" cy="461665"/>
            <a:chOff x="1115616" y="1340768"/>
            <a:chExt cx="6111670" cy="461665"/>
          </a:xfrm>
        </p:grpSpPr>
        <p:sp>
          <p:nvSpPr>
            <p:cNvPr id="18" name="Textfeld 17"/>
            <p:cNvSpPr txBox="1"/>
            <p:nvPr/>
          </p:nvSpPr>
          <p:spPr>
            <a:xfrm>
              <a:off x="3234912" y="1340768"/>
              <a:ext cx="1866730" cy="461665"/>
            </a:xfrm>
            <a:prstGeom prst="rect">
              <a:avLst/>
            </a:prstGeom>
            <a:noFill/>
            <a:ln w="381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Δ</a:t>
              </a:r>
              <a:r>
                <a:rPr kumimoji="0" lang="de-DE"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T = 1,0°C</a:t>
              </a:r>
            </a:p>
          </p:txBody>
        </p:sp>
        <p:cxnSp>
          <p:nvCxnSpPr>
            <p:cNvPr id="19" name="Gerade Verbindung mit Pfeil 18"/>
            <p:cNvCxnSpPr/>
            <p:nvPr/>
          </p:nvCxnSpPr>
          <p:spPr>
            <a:xfrm>
              <a:off x="5095939" y="1574889"/>
              <a:ext cx="213134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Gerade Verbindung mit Pfeil 20"/>
            <p:cNvCxnSpPr/>
            <p:nvPr/>
          </p:nvCxnSpPr>
          <p:spPr>
            <a:xfrm flipH="1">
              <a:off x="1115616" y="1574889"/>
              <a:ext cx="2119296"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2" name="Gruppieren 21"/>
          <p:cNvGrpSpPr/>
          <p:nvPr/>
        </p:nvGrpSpPr>
        <p:grpSpPr>
          <a:xfrm>
            <a:off x="6253534" y="5282046"/>
            <a:ext cx="2061188" cy="400110"/>
            <a:chOff x="4361148" y="5210036"/>
            <a:chExt cx="2703836" cy="417438"/>
          </a:xfrm>
        </p:grpSpPr>
        <p:sp>
          <p:nvSpPr>
            <p:cNvPr id="23" name="Textfeld 22"/>
            <p:cNvSpPr txBox="1"/>
            <p:nvPr/>
          </p:nvSpPr>
          <p:spPr>
            <a:xfrm>
              <a:off x="4903147" y="5210036"/>
              <a:ext cx="1781197" cy="417438"/>
            </a:xfrm>
            <a:prstGeom prst="rect">
              <a:avLst/>
            </a:prstGeom>
            <a:noFill/>
            <a:ln w="38100">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Δ</a:t>
              </a:r>
              <a:r>
                <a:rPr kumimoji="0" lang="de-DE" sz="2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T = 0,9°C</a:t>
              </a:r>
            </a:p>
          </p:txBody>
        </p:sp>
        <p:cxnSp>
          <p:nvCxnSpPr>
            <p:cNvPr id="24" name="Gerade Verbindung mit Pfeil 23"/>
            <p:cNvCxnSpPr>
              <a:stCxn id="23" idx="3"/>
            </p:cNvCxnSpPr>
            <p:nvPr/>
          </p:nvCxnSpPr>
          <p:spPr>
            <a:xfrm>
              <a:off x="6684345" y="5418755"/>
              <a:ext cx="380639" cy="2211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Gerade Verbindung mit Pfeil 24"/>
            <p:cNvCxnSpPr/>
            <p:nvPr/>
          </p:nvCxnSpPr>
          <p:spPr>
            <a:xfrm flipH="1" flipV="1">
              <a:off x="4361148" y="5449701"/>
              <a:ext cx="522634" cy="28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6" name="Text Box 3"/>
          <p:cNvSpPr txBox="1">
            <a:spLocks noChangeArrowheads="1"/>
          </p:cNvSpPr>
          <p:nvPr/>
        </p:nvSpPr>
        <p:spPr bwMode="auto">
          <a:xfrm>
            <a:off x="1" y="776347"/>
            <a:ext cx="2339752"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buFontTx/>
              <a:buNone/>
            </a:pPr>
            <a:r>
              <a:rPr lang="de-DE" altLang="de-DE" sz="2800" b="1" dirty="0">
                <a:latin typeface="Arial" charset="0"/>
                <a:cs typeface="Arial" charset="0"/>
              </a:rPr>
              <a:t>Globale Erwärmung</a:t>
            </a:r>
            <a:endParaRPr lang="de-DE" altLang="de-DE" sz="2800" b="1" dirty="0">
              <a:latin typeface="Arial" charset="0"/>
            </a:endParaRPr>
          </a:p>
        </p:txBody>
      </p:sp>
      <p:sp>
        <p:nvSpPr>
          <p:cNvPr id="3" name="Ellipse 2"/>
          <p:cNvSpPr/>
          <p:nvPr/>
        </p:nvSpPr>
        <p:spPr>
          <a:xfrm>
            <a:off x="7956376" y="1730454"/>
            <a:ext cx="720080" cy="690434"/>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p:cNvSpPr txBox="1"/>
          <p:nvPr/>
        </p:nvSpPr>
        <p:spPr>
          <a:xfrm>
            <a:off x="2915816" y="5703218"/>
            <a:ext cx="1800200" cy="246221"/>
          </a:xfrm>
          <a:prstGeom prst="rect">
            <a:avLst/>
          </a:prstGeom>
          <a:noFill/>
        </p:spPr>
        <p:txBody>
          <a:bodyPr wrap="square">
            <a:spAutoFit/>
          </a:bodyPr>
          <a:lstStyle/>
          <a:p>
            <a:pPr>
              <a:defRPr/>
            </a:pPr>
            <a:r>
              <a:rPr lang="de-DE" sz="1000" dirty="0">
                <a:ea typeface="ＭＳ Ｐゴシック" charset="-128"/>
              </a:rPr>
              <a:t>Datengrundlage: GISS/NASA</a:t>
            </a:r>
          </a:p>
        </p:txBody>
      </p:sp>
    </p:spTree>
    <p:extLst>
      <p:ext uri="{BB962C8B-B14F-4D97-AF65-F5344CB8AC3E}">
        <p14:creationId xmlns:p14="http://schemas.microsoft.com/office/powerpoint/2010/main" val="90136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Text Box 3"/>
          <p:cNvSpPr txBox="1">
            <a:spLocks noChangeArrowheads="1"/>
          </p:cNvSpPr>
          <p:nvPr/>
        </p:nvSpPr>
        <p:spPr bwMode="auto">
          <a:xfrm>
            <a:off x="-272232" y="656045"/>
            <a:ext cx="979308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buFontTx/>
              <a:buNone/>
            </a:pPr>
            <a:r>
              <a:rPr lang="en-US" altLang="de-DE" sz="2600" b="1" dirty="0">
                <a:solidFill>
                  <a:srgbClr val="000000"/>
                </a:solidFill>
                <a:latin typeface="Arial" pitchFamily="34" charset="0"/>
                <a:ea typeface="MS PGothic" pitchFamily="34" charset="-128"/>
              </a:rPr>
              <a:t>60-jähriger Trend der </a:t>
            </a:r>
            <a:r>
              <a:rPr lang="en-US" altLang="de-DE" sz="2600" b="1" dirty="0" err="1">
                <a:solidFill>
                  <a:srgbClr val="000000"/>
                </a:solidFill>
                <a:latin typeface="Arial" pitchFamily="34" charset="0"/>
                <a:ea typeface="MS PGothic" pitchFamily="34" charset="-128"/>
              </a:rPr>
              <a:t>jährlichen</a:t>
            </a:r>
            <a:r>
              <a:rPr lang="en-US" altLang="de-DE" sz="2600" b="1" dirty="0">
                <a:solidFill>
                  <a:srgbClr val="000000"/>
                </a:solidFill>
                <a:latin typeface="Arial" pitchFamily="34" charset="0"/>
                <a:ea typeface="MS PGothic" pitchFamily="34" charset="-128"/>
              </a:rPr>
              <a:t> </a:t>
            </a:r>
            <a:r>
              <a:rPr lang="en-US" altLang="de-DE" sz="2600" b="1" dirty="0" err="1">
                <a:solidFill>
                  <a:srgbClr val="000000"/>
                </a:solidFill>
                <a:latin typeface="Arial" pitchFamily="34" charset="0"/>
                <a:ea typeface="MS PGothic" pitchFamily="34" charset="-128"/>
              </a:rPr>
              <a:t>Oberflächentemperatur</a:t>
            </a:r>
            <a:endParaRPr lang="de-DE" altLang="de-DE" sz="2600" b="1" dirty="0">
              <a:latin typeface="Arial" charset="0"/>
            </a:endParaRPr>
          </a:p>
        </p:txBody>
      </p:sp>
      <p:sp>
        <p:nvSpPr>
          <p:cNvPr id="10" name="Text Box 2"/>
          <p:cNvSpPr txBox="1">
            <a:spLocks noChangeArrowheads="1"/>
          </p:cNvSpPr>
          <p:nvPr/>
        </p:nvSpPr>
        <p:spPr bwMode="auto">
          <a:xfrm>
            <a:off x="-272232" y="6231434"/>
            <a:ext cx="50045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itchFamily="18" charset="0"/>
              </a:defRPr>
            </a:lvl1pPr>
            <a:lvl2pPr marL="37931725" indent="-37474525">
              <a:spcBef>
                <a:spcPct val="20000"/>
              </a:spcBef>
              <a:buChar char="–"/>
              <a:defRPr sz="2800">
                <a:solidFill>
                  <a:schemeClr val="tx1"/>
                </a:solidFill>
                <a:latin typeface="Times New Roman" pitchFamily="18" charset="0"/>
              </a:defRPr>
            </a:lvl2pPr>
            <a:lvl3pPr marL="1143000" indent="-228600">
              <a:spcBef>
                <a:spcPct val="20000"/>
              </a:spcBef>
              <a:buChar char="•"/>
              <a:defRPr sz="2400">
                <a:solidFill>
                  <a:schemeClr val="tx1"/>
                </a:solidFill>
                <a:latin typeface="Times New Roman" pitchFamily="18" charset="0"/>
              </a:defRPr>
            </a:lvl3pPr>
            <a:lvl4pPr marL="1600200" indent="-228600">
              <a:spcBef>
                <a:spcPct val="20000"/>
              </a:spcBef>
              <a:buChar char="–"/>
              <a:defRPr sz="2000">
                <a:solidFill>
                  <a:schemeClr val="tx1"/>
                </a:solidFill>
                <a:latin typeface="Times New Roman" pitchFamily="18" charset="0"/>
              </a:defRPr>
            </a:lvl4pPr>
            <a:lvl5pPr marL="2057400" indent="-22860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de-DE" sz="1400" dirty="0">
                <a:solidFill>
                  <a:srgbClr val="000000"/>
                </a:solidFill>
                <a:latin typeface="Arial" pitchFamily="34" charset="0"/>
                <a:ea typeface="MS PGothic" pitchFamily="34" charset="-128"/>
              </a:rPr>
              <a:t>GISS data: GISTEMP Team, 2018; Hansen et al., 2010</a:t>
            </a:r>
            <a:r>
              <a:rPr lang="en-US" altLang="de-DE" sz="1400" b="1" dirty="0">
                <a:solidFill>
                  <a:srgbClr val="000000"/>
                </a:solidFill>
                <a:latin typeface="Arial" pitchFamily="34" charset="0"/>
                <a:ea typeface="MS PGothic" pitchFamily="34" charset="-128"/>
              </a:rPr>
              <a:t> </a:t>
            </a:r>
          </a:p>
        </p:txBody>
      </p:sp>
      <p:sp>
        <p:nvSpPr>
          <p:cNvPr id="2" name="AutoShape 2" descr="Fig 1: Global ma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3" name="AutoShape 4" descr="Fig 1: Global ma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26" name="Picture 2" descr="Fig 1: Global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033" y="1361386"/>
            <a:ext cx="7544581" cy="48700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239308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88" y="1383073"/>
            <a:ext cx="9144000" cy="5142271"/>
          </a:xfrm>
          <a:prstGeom prst="rect">
            <a:avLst/>
          </a:prstGeom>
        </p:spPr>
      </p:pic>
      <p:grpSp>
        <p:nvGrpSpPr>
          <p:cNvPr id="10" name="Gruppieren 9"/>
          <p:cNvGrpSpPr/>
          <p:nvPr/>
        </p:nvGrpSpPr>
        <p:grpSpPr>
          <a:xfrm>
            <a:off x="1043608" y="2494551"/>
            <a:ext cx="7704856" cy="1909083"/>
            <a:chOff x="1043608" y="2239997"/>
            <a:chExt cx="7704856" cy="1909083"/>
          </a:xfrm>
        </p:grpSpPr>
        <p:cxnSp>
          <p:nvCxnSpPr>
            <p:cNvPr id="7" name="Gerader Verbinder 6"/>
            <p:cNvCxnSpPr/>
            <p:nvPr/>
          </p:nvCxnSpPr>
          <p:spPr>
            <a:xfrm flipV="1">
              <a:off x="1043608" y="3068960"/>
              <a:ext cx="7704856" cy="10801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3851920" y="2239997"/>
              <a:ext cx="3024336" cy="369332"/>
            </a:xfrm>
            <a:prstGeom prst="rect">
              <a:avLst/>
            </a:prstGeom>
            <a:noFill/>
          </p:spPr>
          <p:txBody>
            <a:bodyPr wrap="square" rtlCol="0">
              <a:spAutoFit/>
            </a:bodyPr>
            <a:lstStyle/>
            <a:p>
              <a:r>
                <a:rPr lang="de-DE" b="1" dirty="0">
                  <a:latin typeface="Arial" panose="020B0604020202020204" pitchFamily="34" charset="0"/>
                  <a:cs typeface="Arial" panose="020B0604020202020204" pitchFamily="34" charset="0"/>
                </a:rPr>
                <a:t>linearer Trend: +1.5 K</a:t>
              </a:r>
            </a:p>
          </p:txBody>
        </p:sp>
      </p:grpSp>
      <p:sp>
        <p:nvSpPr>
          <p:cNvPr id="2" name="Rechteck 1"/>
          <p:cNvSpPr/>
          <p:nvPr/>
        </p:nvSpPr>
        <p:spPr>
          <a:xfrm>
            <a:off x="3851920" y="1268760"/>
            <a:ext cx="2016224"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3"/>
          <p:cNvSpPr txBox="1">
            <a:spLocks noChangeArrowheads="1"/>
          </p:cNvSpPr>
          <p:nvPr/>
        </p:nvSpPr>
        <p:spPr bwMode="auto">
          <a:xfrm>
            <a:off x="-108520" y="693972"/>
            <a:ext cx="8316416" cy="1015663"/>
          </a:xfrm>
          <a:prstGeom prst="rect">
            <a:avLst/>
          </a:prstGeom>
          <a:solidFill>
            <a:schemeClr val="bg1"/>
          </a:solidFill>
          <a:ln>
            <a:noFill/>
          </a:ln>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de-DE" altLang="de-DE" sz="3000" b="1" dirty="0">
                <a:cs typeface="Arial" pitchFamily="34" charset="0"/>
              </a:rPr>
              <a:t>Anstieg der mittleren Tagestemperatur Deutschland: 1881-2018</a:t>
            </a:r>
          </a:p>
        </p:txBody>
      </p:sp>
      <p:grpSp>
        <p:nvGrpSpPr>
          <p:cNvPr id="8" name="Gruppieren 7"/>
          <p:cNvGrpSpPr/>
          <p:nvPr/>
        </p:nvGrpSpPr>
        <p:grpSpPr>
          <a:xfrm>
            <a:off x="6660232" y="1285077"/>
            <a:ext cx="2160240" cy="1200329"/>
            <a:chOff x="6660232" y="1285077"/>
            <a:chExt cx="2160240" cy="1200329"/>
          </a:xfrm>
        </p:grpSpPr>
        <p:sp>
          <p:nvSpPr>
            <p:cNvPr id="3" name="Textfeld 2"/>
            <p:cNvSpPr txBox="1"/>
            <p:nvPr/>
          </p:nvSpPr>
          <p:spPr>
            <a:xfrm>
              <a:off x="6660232" y="1285077"/>
              <a:ext cx="1691572" cy="1200329"/>
            </a:xfrm>
            <a:prstGeom prst="rect">
              <a:avLst/>
            </a:prstGeom>
            <a:solidFill>
              <a:schemeClr val="bg2">
                <a:lumMod val="90000"/>
              </a:schemeClr>
            </a:solidFill>
          </p:spPr>
          <p:txBody>
            <a:bodyPr wrap="square" rtlCol="0">
              <a:spAutoFit/>
            </a:bodyPr>
            <a:lstStyle/>
            <a:p>
              <a:r>
                <a:rPr lang="de-DE" b="1" dirty="0">
                  <a:latin typeface="Arial" panose="020B0604020202020204" pitchFamily="34" charset="0"/>
                  <a:cs typeface="Arial" panose="020B0604020202020204" pitchFamily="34" charset="0"/>
                </a:rPr>
                <a:t>2018: 2,2 °C über dem langjährigen Mittelwert</a:t>
              </a:r>
            </a:p>
          </p:txBody>
        </p:sp>
        <p:sp>
          <p:nvSpPr>
            <p:cNvPr id="6" name="Ellipse 5"/>
            <p:cNvSpPr/>
            <p:nvPr/>
          </p:nvSpPr>
          <p:spPr>
            <a:xfrm>
              <a:off x="8604448" y="2276872"/>
              <a:ext cx="216024" cy="208534"/>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 name="Textfeld 10"/>
          <p:cNvSpPr txBox="1"/>
          <p:nvPr/>
        </p:nvSpPr>
        <p:spPr>
          <a:xfrm>
            <a:off x="18178" y="6368689"/>
            <a:ext cx="1595960" cy="307777"/>
          </a:xfrm>
          <a:prstGeom prst="rect">
            <a:avLst/>
          </a:prstGeom>
          <a:noFill/>
        </p:spPr>
        <p:txBody>
          <a:bodyPr wrap="square" rtlCol="0">
            <a:spAutoFit/>
          </a:bodyPr>
          <a:lstStyle/>
          <a:p>
            <a:r>
              <a:rPr lang="de-DE" sz="1400" b="1" dirty="0">
                <a:latin typeface="Arial" panose="020B0604020202020204" pitchFamily="34" charset="0"/>
                <a:cs typeface="Arial" panose="020B0604020202020204" pitchFamily="34" charset="0"/>
              </a:rPr>
              <a:t>Quelle: DWD</a:t>
            </a:r>
            <a:endParaRPr lang="de-D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45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648" y="1412776"/>
            <a:ext cx="6591300" cy="5172075"/>
          </a:xfrm>
          <a:prstGeom prst="rect">
            <a:avLst/>
          </a:prstGeom>
        </p:spPr>
      </p:pic>
      <p:grpSp>
        <p:nvGrpSpPr>
          <p:cNvPr id="10" name="Gruppieren 9"/>
          <p:cNvGrpSpPr/>
          <p:nvPr/>
        </p:nvGrpSpPr>
        <p:grpSpPr>
          <a:xfrm>
            <a:off x="965291" y="954306"/>
            <a:ext cx="6054981" cy="5571038"/>
            <a:chOff x="1181315" y="954306"/>
            <a:chExt cx="6054981" cy="5571038"/>
          </a:xfrm>
        </p:grpSpPr>
        <p:sp>
          <p:nvSpPr>
            <p:cNvPr id="5" name="Textfeld 4"/>
            <p:cNvSpPr txBox="1"/>
            <p:nvPr/>
          </p:nvSpPr>
          <p:spPr>
            <a:xfrm>
              <a:off x="4437322" y="6125234"/>
              <a:ext cx="1008112" cy="400110"/>
            </a:xfrm>
            <a:prstGeom prst="rect">
              <a:avLst/>
            </a:prstGeom>
            <a:solidFill>
              <a:schemeClr val="bg1"/>
            </a:solidFill>
          </p:spPr>
          <p:txBody>
            <a:bodyPr wrap="square" rtlCol="0">
              <a:spAutoFit/>
            </a:bodyPr>
            <a:lstStyle/>
            <a:p>
              <a:r>
                <a:rPr lang="de-DE" sz="2000" b="1" dirty="0">
                  <a:latin typeface="Arial" panose="020B0604020202020204" pitchFamily="34" charset="0"/>
                  <a:cs typeface="Arial" panose="020B0604020202020204" pitchFamily="34" charset="0"/>
                </a:rPr>
                <a:t>Jahr</a:t>
              </a:r>
            </a:p>
          </p:txBody>
        </p:sp>
        <p:sp>
          <p:nvSpPr>
            <p:cNvPr id="6" name="Textfeld 5"/>
            <p:cNvSpPr txBox="1"/>
            <p:nvPr/>
          </p:nvSpPr>
          <p:spPr>
            <a:xfrm rot="16200000">
              <a:off x="-892689" y="3028310"/>
              <a:ext cx="4517340" cy="369332"/>
            </a:xfrm>
            <a:prstGeom prst="rect">
              <a:avLst/>
            </a:prstGeom>
            <a:solidFill>
              <a:schemeClr val="bg1"/>
            </a:solidFill>
          </p:spPr>
          <p:txBody>
            <a:bodyPr wrap="square" rtlCol="0">
              <a:spAutoFit/>
            </a:bodyPr>
            <a:lstStyle/>
            <a:p>
              <a:r>
                <a:rPr lang="de-DE" b="1" dirty="0">
                  <a:latin typeface="Arial" panose="020B0604020202020204" pitchFamily="34" charset="0"/>
                  <a:cs typeface="Arial" panose="020B0604020202020204" pitchFamily="34" charset="0"/>
                </a:rPr>
                <a:t>Konzentration in </a:t>
              </a:r>
              <a:r>
                <a:rPr lang="de-DE" b="1" dirty="0" err="1">
                  <a:latin typeface="Arial" panose="020B0604020202020204" pitchFamily="34" charset="0"/>
                  <a:cs typeface="Arial" panose="020B0604020202020204" pitchFamily="34" charset="0"/>
                </a:rPr>
                <a:t>parts</a:t>
              </a:r>
              <a:r>
                <a:rPr lang="de-DE" b="1" dirty="0">
                  <a:latin typeface="Arial" panose="020B0604020202020204" pitchFamily="34" charset="0"/>
                  <a:cs typeface="Arial" panose="020B0604020202020204" pitchFamily="34" charset="0"/>
                </a:rPr>
                <a:t> per </a:t>
              </a:r>
              <a:r>
                <a:rPr lang="de-DE" b="1" dirty="0" err="1">
                  <a:latin typeface="Arial" panose="020B0604020202020204" pitchFamily="34" charset="0"/>
                  <a:cs typeface="Arial" panose="020B0604020202020204" pitchFamily="34" charset="0"/>
                </a:rPr>
                <a:t>million</a:t>
              </a:r>
              <a:r>
                <a:rPr lang="de-DE" b="1" dirty="0">
                  <a:latin typeface="Arial" panose="020B0604020202020204" pitchFamily="34" charset="0"/>
                  <a:cs typeface="Arial" panose="020B0604020202020204" pitchFamily="34" charset="0"/>
                </a:rPr>
                <a:t>]</a:t>
              </a:r>
            </a:p>
          </p:txBody>
        </p:sp>
        <p:sp>
          <p:nvSpPr>
            <p:cNvPr id="9" name="Rechteck 8"/>
            <p:cNvSpPr/>
            <p:nvPr/>
          </p:nvSpPr>
          <p:spPr>
            <a:xfrm>
              <a:off x="2195736" y="1484784"/>
              <a:ext cx="5040560" cy="4512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p:cNvSpPr txBox="1"/>
            <p:nvPr/>
          </p:nvSpPr>
          <p:spPr>
            <a:xfrm>
              <a:off x="2483768" y="1432139"/>
              <a:ext cx="4570482" cy="400110"/>
            </a:xfrm>
            <a:prstGeom prst="rect">
              <a:avLst/>
            </a:prstGeom>
            <a:solidFill>
              <a:schemeClr val="bg1"/>
            </a:solidFill>
          </p:spPr>
          <p:txBody>
            <a:bodyPr wrap="none" rtlCol="0">
              <a:spAutoFit/>
            </a:bodyPr>
            <a:lstStyle/>
            <a:p>
              <a:r>
                <a:rPr lang="de-DE" sz="2000" b="1" dirty="0" err="1">
                  <a:latin typeface="Arial" panose="020B0604020202020204" pitchFamily="34" charset="0"/>
                  <a:cs typeface="Arial" panose="020B0604020202020204" pitchFamily="34" charset="0"/>
                </a:rPr>
                <a:t>Mauna</a:t>
              </a:r>
              <a:r>
                <a:rPr lang="de-DE" sz="2000" b="1" dirty="0">
                  <a:latin typeface="Arial" panose="020B0604020202020204" pitchFamily="34" charset="0"/>
                  <a:cs typeface="Arial" panose="020B0604020202020204" pitchFamily="34" charset="0"/>
                </a:rPr>
                <a:t> </a:t>
              </a:r>
              <a:r>
                <a:rPr lang="de-DE" sz="2000" b="1" dirty="0" err="1">
                  <a:latin typeface="Arial" panose="020B0604020202020204" pitchFamily="34" charset="0"/>
                  <a:cs typeface="Arial" panose="020B0604020202020204" pitchFamily="34" charset="0"/>
                </a:rPr>
                <a:t>Loa</a:t>
              </a:r>
              <a:r>
                <a:rPr lang="de-DE" sz="2000" b="1" dirty="0">
                  <a:latin typeface="Arial" panose="020B0604020202020204" pitchFamily="34" charset="0"/>
                  <a:cs typeface="Arial" panose="020B0604020202020204" pitchFamily="34" charset="0"/>
                </a:rPr>
                <a:t> Observatorium seit 1958</a:t>
              </a:r>
            </a:p>
          </p:txBody>
        </p:sp>
      </p:grpSp>
      <p:grpSp>
        <p:nvGrpSpPr>
          <p:cNvPr id="19" name="Gruppieren 18"/>
          <p:cNvGrpSpPr/>
          <p:nvPr/>
        </p:nvGrpSpPr>
        <p:grpSpPr>
          <a:xfrm>
            <a:off x="267252" y="1537113"/>
            <a:ext cx="8769243" cy="5320887"/>
            <a:chOff x="267252" y="1537113"/>
            <a:chExt cx="8769243" cy="5320887"/>
          </a:xfrm>
        </p:grpSpPr>
        <p:grpSp>
          <p:nvGrpSpPr>
            <p:cNvPr id="20" name="Gruppieren 19"/>
            <p:cNvGrpSpPr/>
            <p:nvPr/>
          </p:nvGrpSpPr>
          <p:grpSpPr>
            <a:xfrm>
              <a:off x="2051720" y="2132856"/>
              <a:ext cx="6876256" cy="4725144"/>
              <a:chOff x="2267744" y="2132856"/>
              <a:chExt cx="6876256" cy="4725144"/>
            </a:xfrm>
          </p:grpSpPr>
          <p:sp>
            <p:nvSpPr>
              <p:cNvPr id="23" name="Geschweifte Klammer rechts 22"/>
              <p:cNvSpPr>
                <a:spLocks/>
              </p:cNvSpPr>
              <p:nvPr/>
            </p:nvSpPr>
            <p:spPr bwMode="auto">
              <a:xfrm>
                <a:off x="7372609" y="2132856"/>
                <a:ext cx="360363" cy="3240360"/>
              </a:xfrm>
              <a:prstGeom prst="rightBrace">
                <a:avLst>
                  <a:gd name="adj1" fmla="val 11967"/>
                  <a:gd name="adj2" fmla="val 50000"/>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de-DE" altLang="de-DE" sz="2400">
                  <a:latin typeface="Times New Roman" pitchFamily="18" charset="0"/>
                </a:endParaRPr>
              </a:p>
            </p:txBody>
          </p:sp>
          <p:sp>
            <p:nvSpPr>
              <p:cNvPr id="24" name="Textfeld 23"/>
              <p:cNvSpPr txBox="1">
                <a:spLocks noChangeArrowheads="1"/>
              </p:cNvSpPr>
              <p:nvPr/>
            </p:nvSpPr>
            <p:spPr bwMode="auto">
              <a:xfrm>
                <a:off x="7586016" y="3356992"/>
                <a:ext cx="155798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b="1" dirty="0">
                    <a:solidFill>
                      <a:srgbClr val="FF0000"/>
                    </a:solidFill>
                    <a:latin typeface="Arial" pitchFamily="34" charset="0"/>
                  </a:rPr>
                  <a:t>99</a:t>
                </a:r>
                <a:r>
                  <a:rPr lang="de-DE" altLang="de-DE" sz="1400" b="1" dirty="0">
                    <a:solidFill>
                      <a:srgbClr val="FF0000"/>
                    </a:solidFill>
                    <a:latin typeface="Arial" pitchFamily="34" charset="0"/>
                  </a:rPr>
                  <a:t> </a:t>
                </a:r>
                <a:r>
                  <a:rPr lang="de-DE" altLang="de-DE" sz="2000" b="1" dirty="0">
                    <a:solidFill>
                      <a:srgbClr val="FF0000"/>
                    </a:solidFill>
                    <a:latin typeface="Arial" pitchFamily="34" charset="0"/>
                  </a:rPr>
                  <a:t>ppm</a:t>
                </a:r>
              </a:p>
            </p:txBody>
          </p:sp>
          <p:sp>
            <p:nvSpPr>
              <p:cNvPr id="25" name="Geschweifte Klammer rechts 24"/>
              <p:cNvSpPr>
                <a:spLocks/>
              </p:cNvSpPr>
              <p:nvPr/>
            </p:nvSpPr>
            <p:spPr bwMode="auto">
              <a:xfrm rot="5400000">
                <a:off x="4571838" y="3716871"/>
                <a:ext cx="360363" cy="4968551"/>
              </a:xfrm>
              <a:prstGeom prst="rightBrace">
                <a:avLst>
                  <a:gd name="adj1" fmla="val 11967"/>
                  <a:gd name="adj2" fmla="val 71457"/>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de-DE" altLang="de-DE" sz="2400">
                  <a:latin typeface="Times New Roman" pitchFamily="18" charset="0"/>
                </a:endParaRPr>
              </a:p>
            </p:txBody>
          </p:sp>
          <p:sp>
            <p:nvSpPr>
              <p:cNvPr id="26" name="Textfeld 25"/>
              <p:cNvSpPr txBox="1">
                <a:spLocks noChangeArrowheads="1"/>
              </p:cNvSpPr>
              <p:nvPr/>
            </p:nvSpPr>
            <p:spPr bwMode="auto">
              <a:xfrm>
                <a:off x="2339751" y="6273225"/>
                <a:ext cx="20985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b="1" dirty="0">
                    <a:solidFill>
                      <a:srgbClr val="FF0000"/>
                    </a:solidFill>
                    <a:latin typeface="Arial" pitchFamily="34" charset="0"/>
                  </a:rPr>
                  <a:t>60 Jahre</a:t>
                </a:r>
                <a:endParaRPr lang="de-DE" altLang="de-DE" sz="1600" b="1" dirty="0">
                  <a:solidFill>
                    <a:srgbClr val="FF0000"/>
                  </a:solidFill>
                  <a:latin typeface="Arial" pitchFamily="34" charset="0"/>
                </a:endParaRPr>
              </a:p>
            </p:txBody>
          </p:sp>
        </p:grpSp>
        <p:sp>
          <p:nvSpPr>
            <p:cNvPr id="21" name="Textfeld 20"/>
            <p:cNvSpPr txBox="1"/>
            <p:nvPr/>
          </p:nvSpPr>
          <p:spPr>
            <a:xfrm>
              <a:off x="267252" y="5606950"/>
              <a:ext cx="1547664" cy="646331"/>
            </a:xfrm>
            <a:prstGeom prst="rect">
              <a:avLst/>
            </a:prstGeom>
            <a:solidFill>
              <a:schemeClr val="accent1"/>
            </a:solidFill>
          </p:spPr>
          <p:txBody>
            <a:bodyPr wrap="square" rtlCol="0">
              <a:spAutoFit/>
            </a:bodyPr>
            <a:lstStyle/>
            <a:p>
              <a:r>
                <a:rPr lang="de-DE" b="1" dirty="0">
                  <a:latin typeface="Arial" panose="020B0604020202020204" pitchFamily="34" charset="0"/>
                  <a:cs typeface="Arial" panose="020B0604020202020204" pitchFamily="34" charset="0"/>
                </a:rPr>
                <a:t>1958: </a:t>
              </a:r>
            </a:p>
            <a:p>
              <a:r>
                <a:rPr lang="de-DE" b="1" dirty="0">
                  <a:latin typeface="Arial" panose="020B0604020202020204" pitchFamily="34" charset="0"/>
                  <a:cs typeface="Arial" panose="020B0604020202020204" pitchFamily="34" charset="0"/>
                </a:rPr>
                <a:t>315,71 ppm</a:t>
              </a:r>
            </a:p>
          </p:txBody>
        </p:sp>
        <p:sp>
          <p:nvSpPr>
            <p:cNvPr id="22" name="Textfeld 21"/>
            <p:cNvSpPr txBox="1"/>
            <p:nvPr/>
          </p:nvSpPr>
          <p:spPr>
            <a:xfrm>
              <a:off x="7391412" y="1537113"/>
              <a:ext cx="1645083" cy="646331"/>
            </a:xfrm>
            <a:prstGeom prst="rect">
              <a:avLst/>
            </a:prstGeom>
            <a:solidFill>
              <a:schemeClr val="accent1"/>
            </a:solidFill>
          </p:spPr>
          <p:txBody>
            <a:bodyPr wrap="square" rtlCol="0">
              <a:spAutoFit/>
            </a:bodyPr>
            <a:lstStyle/>
            <a:p>
              <a:r>
                <a:rPr lang="de-DE" b="1" dirty="0">
                  <a:latin typeface="Arial" panose="020B0604020202020204" pitchFamily="34" charset="0"/>
                  <a:cs typeface="Arial" panose="020B0604020202020204" pitchFamily="34" charset="0"/>
                </a:rPr>
                <a:t>10 Juni 2019: </a:t>
              </a:r>
            </a:p>
            <a:p>
              <a:r>
                <a:rPr lang="de-DE" b="1" dirty="0">
                  <a:latin typeface="Arial" panose="020B0604020202020204" pitchFamily="34" charset="0"/>
                  <a:cs typeface="Arial" panose="020B0604020202020204" pitchFamily="34" charset="0"/>
                </a:rPr>
                <a:t>414 ppm</a:t>
              </a:r>
            </a:p>
          </p:txBody>
        </p:sp>
      </p:grpSp>
      <p:sp>
        <p:nvSpPr>
          <p:cNvPr id="4" name="Text Box 3"/>
          <p:cNvSpPr txBox="1">
            <a:spLocks noChangeArrowheads="1"/>
          </p:cNvSpPr>
          <p:nvPr/>
        </p:nvSpPr>
        <p:spPr bwMode="auto">
          <a:xfrm>
            <a:off x="1149957" y="692696"/>
            <a:ext cx="687625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buFontTx/>
              <a:buNone/>
            </a:pPr>
            <a:r>
              <a:rPr lang="de-DE" altLang="de-DE" sz="2800" b="1" dirty="0">
                <a:latin typeface="Arial" charset="0"/>
                <a:cs typeface="Arial" charset="0"/>
              </a:rPr>
              <a:t>Globaler CO</a:t>
            </a:r>
            <a:r>
              <a:rPr lang="de-DE" altLang="de-DE" sz="2800" b="1" baseline="-25000" dirty="0">
                <a:latin typeface="Arial" charset="0"/>
                <a:cs typeface="Arial" charset="0"/>
              </a:rPr>
              <a:t>2</a:t>
            </a:r>
            <a:r>
              <a:rPr lang="de-DE" altLang="de-DE" sz="2800" b="1" dirty="0">
                <a:latin typeface="Arial" charset="0"/>
                <a:cs typeface="Arial" charset="0"/>
              </a:rPr>
              <a:t>-Gehalt in der Atmosphäre </a:t>
            </a:r>
            <a:endParaRPr lang="de-DE" altLang="de-DE" sz="2800" b="1" dirty="0">
              <a:latin typeface="Arial" charset="0"/>
            </a:endParaRPr>
          </a:p>
        </p:txBody>
      </p:sp>
      <p:sp>
        <p:nvSpPr>
          <p:cNvPr id="3" name="Rectangle 2">
            <a:extLst>
              <a:ext uri="{FF2B5EF4-FFF2-40B4-BE49-F238E27FC236}">
                <a16:creationId xmlns:a16="http://schemas.microsoft.com/office/drawing/2014/main" id="{7C13637A-8DE7-864D-9BC9-1DF54EC5FC2B}"/>
              </a:ext>
            </a:extLst>
          </p:cNvPr>
          <p:cNvSpPr/>
          <p:nvPr/>
        </p:nvSpPr>
        <p:spPr>
          <a:xfrm>
            <a:off x="2087136" y="2986345"/>
            <a:ext cx="3023585" cy="369332"/>
          </a:xfrm>
          <a:prstGeom prst="rect">
            <a:avLst/>
          </a:prstGeom>
        </p:spPr>
        <p:txBody>
          <a:bodyPr wrap="none">
            <a:spAutoFit/>
          </a:bodyPr>
          <a:lstStyle/>
          <a:p>
            <a:r>
              <a:rPr lang="de-DE" dirty="0"/>
              <a:t>1 ppm Anstieg = </a:t>
            </a:r>
            <a:r>
              <a:rPr lang="de-DE" dirty="0" err="1"/>
              <a:t>ca</a:t>
            </a:r>
            <a:r>
              <a:rPr lang="de-DE" dirty="0"/>
              <a:t> 7,7 </a:t>
            </a:r>
            <a:r>
              <a:rPr lang="de-DE" dirty="0" err="1"/>
              <a:t>Gt</a:t>
            </a:r>
            <a:r>
              <a:rPr lang="de-DE" dirty="0"/>
              <a:t> CO2</a:t>
            </a:r>
          </a:p>
        </p:txBody>
      </p:sp>
    </p:spTree>
    <p:extLst>
      <p:ext uri="{BB962C8B-B14F-4D97-AF65-F5344CB8AC3E}">
        <p14:creationId xmlns:p14="http://schemas.microsoft.com/office/powerpoint/2010/main" val="3252113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07505" y="692696"/>
            <a:ext cx="88204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buFontTx/>
              <a:buNone/>
            </a:pPr>
            <a:r>
              <a:rPr lang="de-DE" altLang="de-DE" sz="2800" b="1" dirty="0">
                <a:latin typeface="Arial" charset="0"/>
                <a:cs typeface="Arial" charset="0"/>
              </a:rPr>
              <a:t>Kopplung CO</a:t>
            </a:r>
            <a:r>
              <a:rPr lang="de-DE" altLang="de-DE" sz="2800" b="1" baseline="-25000" dirty="0">
                <a:latin typeface="Arial" charset="0"/>
                <a:cs typeface="Arial" charset="0"/>
              </a:rPr>
              <a:t>2</a:t>
            </a:r>
            <a:r>
              <a:rPr lang="de-DE" altLang="de-DE" sz="2800" b="1" dirty="0">
                <a:latin typeface="Arial" charset="0"/>
                <a:cs typeface="Arial" charset="0"/>
              </a:rPr>
              <a:t> in der Atmosphäre und Temperatur </a:t>
            </a:r>
            <a:endParaRPr lang="de-DE" altLang="de-DE" sz="2800" b="1" dirty="0">
              <a:latin typeface="Arial" charset="0"/>
            </a:endParaRPr>
          </a:p>
        </p:txBody>
      </p:sp>
      <p:pic>
        <p:nvPicPr>
          <p:cNvPr id="7" name="Picture 6">
            <a:extLst>
              <a:ext uri="{FF2B5EF4-FFF2-40B4-BE49-F238E27FC236}">
                <a16:creationId xmlns:a16="http://schemas.microsoft.com/office/drawing/2014/main" id="{0770CBB2-8856-2B48-8908-42C3F52D135D}"/>
              </a:ext>
            </a:extLst>
          </p:cNvPr>
          <p:cNvPicPr>
            <a:picLocks noChangeAspect="1"/>
          </p:cNvPicPr>
          <p:nvPr/>
        </p:nvPicPr>
        <p:blipFill>
          <a:blip r:embed="rId2"/>
          <a:stretch>
            <a:fillRect/>
          </a:stretch>
        </p:blipFill>
        <p:spPr>
          <a:xfrm>
            <a:off x="683568" y="1628800"/>
            <a:ext cx="8001815" cy="3327214"/>
          </a:xfrm>
          <a:prstGeom prst="rect">
            <a:avLst/>
          </a:prstGeom>
        </p:spPr>
      </p:pic>
      <p:sp>
        <p:nvSpPr>
          <p:cNvPr id="11" name="Rectangle 10">
            <a:extLst>
              <a:ext uri="{FF2B5EF4-FFF2-40B4-BE49-F238E27FC236}">
                <a16:creationId xmlns:a16="http://schemas.microsoft.com/office/drawing/2014/main" id="{E6FF232B-063E-0745-8768-B49FC1E76F79}"/>
              </a:ext>
            </a:extLst>
          </p:cNvPr>
          <p:cNvSpPr/>
          <p:nvPr/>
        </p:nvSpPr>
        <p:spPr>
          <a:xfrm>
            <a:off x="2438981" y="5310990"/>
            <a:ext cx="6696744" cy="646331"/>
          </a:xfrm>
          <a:prstGeom prst="rect">
            <a:avLst/>
          </a:prstGeom>
        </p:spPr>
        <p:txBody>
          <a:bodyPr wrap="square">
            <a:spAutoFit/>
          </a:bodyPr>
          <a:lstStyle/>
          <a:p>
            <a:r>
              <a:rPr lang="de-DE" dirty="0">
                <a:latin typeface="Open Sans"/>
              </a:rPr>
              <a:t>Temperatur-Änderung (</a:t>
            </a:r>
            <a:r>
              <a:rPr lang="de-DE" dirty="0" err="1">
                <a:latin typeface="Open Sans"/>
              </a:rPr>
              <a:t>helllblau</a:t>
            </a:r>
            <a:r>
              <a:rPr lang="de-DE" dirty="0">
                <a:latin typeface="Open Sans"/>
              </a:rPr>
              <a:t>) und CO2 Gehalt (dunkelblau) EPICA Dome C </a:t>
            </a:r>
            <a:r>
              <a:rPr lang="de-DE" dirty="0" err="1">
                <a:latin typeface="Open Sans"/>
              </a:rPr>
              <a:t>ice</a:t>
            </a:r>
            <a:r>
              <a:rPr lang="de-DE" dirty="0">
                <a:latin typeface="Open Sans"/>
              </a:rPr>
              <a:t> </a:t>
            </a:r>
            <a:r>
              <a:rPr lang="de-DE" dirty="0" err="1">
                <a:latin typeface="Open Sans"/>
              </a:rPr>
              <a:t>core</a:t>
            </a:r>
            <a:r>
              <a:rPr lang="de-DE" dirty="0">
                <a:latin typeface="Open Sans"/>
              </a:rPr>
              <a:t> in Antarktis (</a:t>
            </a:r>
            <a:r>
              <a:rPr lang="de-DE" dirty="0">
                <a:latin typeface="Open Sans"/>
                <a:hlinkClick r:id="rId3">
                  <a:extLst>
                    <a:ext uri="{A12FA001-AC4F-418D-AE19-62706E023703}">
                      <ahyp:hlinkClr xmlns:ahyp="http://schemas.microsoft.com/office/drawing/2018/hyperlinkcolor" val="tx"/>
                    </a:ext>
                  </a:extLst>
                </a:hlinkClick>
              </a:rPr>
              <a:t>Jouzel et al. 2007</a:t>
            </a:r>
            <a:r>
              <a:rPr lang="de-DE" dirty="0">
                <a:latin typeface="Open Sans"/>
              </a:rPr>
              <a:t>; </a:t>
            </a:r>
            <a:r>
              <a:rPr lang="de-DE" dirty="0">
                <a:latin typeface="Open Sans"/>
                <a:hlinkClick r:id="rId4">
                  <a:extLst>
                    <a:ext uri="{A12FA001-AC4F-418D-AE19-62706E023703}">
                      <ahyp:hlinkClr xmlns:ahyp="http://schemas.microsoft.com/office/drawing/2018/hyperlinkcolor" val="tx"/>
                    </a:ext>
                  </a:extLst>
                </a:hlinkClick>
              </a:rPr>
              <a:t>Lüthi et al. 2008</a:t>
            </a:r>
            <a:r>
              <a:rPr lang="de-DE" dirty="0">
                <a:latin typeface="Open Sans"/>
              </a:rPr>
              <a:t>).</a:t>
            </a:r>
            <a:endParaRPr lang="de-DE" dirty="0"/>
          </a:p>
        </p:txBody>
      </p:sp>
      <p:pic>
        <p:nvPicPr>
          <p:cNvPr id="27" name="Picture 2" descr="DSCN2412">
            <a:extLst>
              <a:ext uri="{FF2B5EF4-FFF2-40B4-BE49-F238E27FC236}">
                <a16:creationId xmlns:a16="http://schemas.microsoft.com/office/drawing/2014/main" id="{7A4AC4AC-78AB-6444-B335-39B9C51C24D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094" y="4686877"/>
            <a:ext cx="2526075" cy="189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558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7"/>
                                        </p:tgtEl>
                                      </p:cBhvr>
                                    </p:animEffect>
                                    <p:set>
                                      <p:cBhvr>
                                        <p:cTn id="7"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2"/>
          <p:cNvPicPr>
            <a:picLocks noChangeAspect="1"/>
          </p:cNvPicPr>
          <p:nvPr/>
        </p:nvPicPr>
        <p:blipFill rotWithShape="1">
          <a:blip r:embed="rId2">
            <a:extLst>
              <a:ext uri="{28A0092B-C50C-407E-A947-70E740481C1C}">
                <a14:useLocalDpi xmlns:a14="http://schemas.microsoft.com/office/drawing/2010/main" val="0"/>
              </a:ext>
            </a:extLst>
          </a:blip>
          <a:srcRect t="6865" b="-6865"/>
          <a:stretch/>
        </p:blipFill>
        <p:spPr bwMode="auto">
          <a:xfrm>
            <a:off x="404813" y="620688"/>
            <a:ext cx="8151812" cy="611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1903400" y="6038330"/>
            <a:ext cx="5154638" cy="461665"/>
          </a:xfrm>
          <a:prstGeom prst="rect">
            <a:avLst/>
          </a:prstGeom>
          <a:solidFill>
            <a:schemeClr val="bg1"/>
          </a:solidFill>
          <a:ln w="9525">
            <a:noFill/>
            <a:miter lim="800000"/>
            <a:headEnd/>
            <a:tailEnd/>
          </a:ln>
        </p:spPr>
        <p:txBody>
          <a:bodyPr wrap="square">
            <a:spAutoFit/>
          </a:bodyPr>
          <a:lstStyle/>
          <a:p>
            <a:pPr eaLnBrk="1" hangingPunct="1">
              <a:defRPr/>
            </a:pPr>
            <a:r>
              <a:rPr lang="en-GB" sz="2400" b="1" dirty="0" err="1">
                <a:solidFill>
                  <a:prstClr val="black"/>
                </a:solidFill>
                <a:latin typeface="Arial" panose="020B0604020202020204" pitchFamily="34" charset="0"/>
                <a:cs typeface="Arial" panose="020B0604020202020204" pitchFamily="34" charset="0"/>
              </a:rPr>
              <a:t>Zeit</a:t>
            </a:r>
            <a:r>
              <a:rPr lang="en-GB" sz="2400" b="1" dirty="0">
                <a:solidFill>
                  <a:prstClr val="black"/>
                </a:solidFill>
                <a:latin typeface="Arial" panose="020B0604020202020204" pitchFamily="34" charset="0"/>
                <a:cs typeface="Arial" panose="020B0604020202020204" pitchFamily="34" charset="0"/>
              </a:rPr>
              <a:t>  (in 1000 </a:t>
            </a:r>
            <a:r>
              <a:rPr lang="en-GB" sz="2400" b="1" dirty="0" err="1">
                <a:solidFill>
                  <a:prstClr val="black"/>
                </a:solidFill>
                <a:latin typeface="Arial" panose="020B0604020202020204" pitchFamily="34" charset="0"/>
                <a:cs typeface="Arial" panose="020B0604020202020204" pitchFamily="34" charset="0"/>
              </a:rPr>
              <a:t>Jahren</a:t>
            </a:r>
            <a:r>
              <a:rPr lang="en-GB" sz="2400" b="1" dirty="0">
                <a:solidFill>
                  <a:prstClr val="black"/>
                </a:solidFill>
                <a:latin typeface="Arial" panose="020B0604020202020204" pitchFamily="34" charset="0"/>
                <a:cs typeface="Arial" panose="020B0604020202020204" pitchFamily="34" charset="0"/>
              </a:rPr>
              <a:t> </a:t>
            </a:r>
            <a:r>
              <a:rPr lang="en-GB" sz="2400" b="1" dirty="0" err="1">
                <a:solidFill>
                  <a:prstClr val="black"/>
                </a:solidFill>
                <a:latin typeface="Arial" panose="020B0604020202020204" pitchFamily="34" charset="0"/>
                <a:cs typeface="Arial" panose="020B0604020202020204" pitchFamily="34" charset="0"/>
              </a:rPr>
              <a:t>vor</a:t>
            </a:r>
            <a:r>
              <a:rPr lang="en-GB" sz="2400" b="1" dirty="0">
                <a:solidFill>
                  <a:prstClr val="black"/>
                </a:solidFill>
                <a:latin typeface="Arial" panose="020B0604020202020204" pitchFamily="34" charset="0"/>
                <a:cs typeface="Arial" panose="020B0604020202020204" pitchFamily="34" charset="0"/>
              </a:rPr>
              <a:t> </a:t>
            </a:r>
            <a:r>
              <a:rPr lang="en-GB" sz="2400" b="1" dirty="0" err="1">
                <a:solidFill>
                  <a:prstClr val="black"/>
                </a:solidFill>
                <a:latin typeface="Arial" panose="020B0604020202020204" pitchFamily="34" charset="0"/>
                <a:cs typeface="Arial" panose="020B0604020202020204" pitchFamily="34" charset="0"/>
              </a:rPr>
              <a:t>heute</a:t>
            </a:r>
            <a:r>
              <a:rPr lang="en-GB" sz="2400" b="1" dirty="0">
                <a:solidFill>
                  <a:prstClr val="black"/>
                </a:solidFill>
                <a:latin typeface="Arial" panose="020B0604020202020204" pitchFamily="34" charset="0"/>
                <a:cs typeface="Arial" panose="020B0604020202020204" pitchFamily="34" charset="0"/>
              </a:rPr>
              <a:t>)</a:t>
            </a:r>
          </a:p>
        </p:txBody>
      </p:sp>
      <p:sp>
        <p:nvSpPr>
          <p:cNvPr id="14" name="Line 6"/>
          <p:cNvSpPr>
            <a:spLocks noChangeShapeType="1"/>
          </p:cNvSpPr>
          <p:nvPr/>
        </p:nvSpPr>
        <p:spPr bwMode="auto">
          <a:xfrm>
            <a:off x="1476375" y="5245968"/>
            <a:ext cx="6364288" cy="0"/>
          </a:xfrm>
          <a:prstGeom prst="line">
            <a:avLst/>
          </a:prstGeom>
          <a:noFill/>
          <a:ln w="28575">
            <a:solidFill>
              <a:schemeClr val="tx1"/>
            </a:solidFill>
            <a:prstDash val="dash"/>
            <a:round/>
            <a:headEnd/>
            <a:tailEnd/>
          </a:ln>
        </p:spPr>
        <p:txBody>
          <a:bodyPr/>
          <a:lstStyle/>
          <a:p>
            <a:pPr eaLnBrk="1" hangingPunct="1">
              <a:defRPr/>
            </a:pPr>
            <a:endParaRPr lang="de-DE">
              <a:solidFill>
                <a:prstClr val="black"/>
              </a:solidFill>
              <a:latin typeface="Arial" pitchFamily="34" charset="0"/>
              <a:cs typeface="+mn-cs"/>
            </a:endParaRPr>
          </a:p>
        </p:txBody>
      </p:sp>
      <p:sp>
        <p:nvSpPr>
          <p:cNvPr id="15" name="Line 8"/>
          <p:cNvSpPr>
            <a:spLocks noChangeShapeType="1"/>
          </p:cNvSpPr>
          <p:nvPr/>
        </p:nvSpPr>
        <p:spPr bwMode="auto">
          <a:xfrm>
            <a:off x="1476375" y="764704"/>
            <a:ext cx="6335713" cy="9525"/>
          </a:xfrm>
          <a:prstGeom prst="line">
            <a:avLst/>
          </a:prstGeom>
          <a:noFill/>
          <a:ln w="28575">
            <a:solidFill>
              <a:srgbClr val="FF0000"/>
            </a:solidFill>
            <a:prstDash val="dash"/>
            <a:round/>
            <a:headEnd/>
            <a:tailEnd/>
          </a:ln>
        </p:spPr>
        <p:txBody>
          <a:bodyPr/>
          <a:lstStyle/>
          <a:p>
            <a:pPr eaLnBrk="1" hangingPunct="1">
              <a:defRPr/>
            </a:pPr>
            <a:endParaRPr lang="de-DE">
              <a:solidFill>
                <a:prstClr val="black"/>
              </a:solidFill>
              <a:latin typeface="Arial" pitchFamily="34" charset="0"/>
              <a:cs typeface="+mn-cs"/>
            </a:endParaRPr>
          </a:p>
        </p:txBody>
      </p:sp>
      <p:sp>
        <p:nvSpPr>
          <p:cNvPr id="16" name="Text Box 9"/>
          <p:cNvSpPr txBox="1">
            <a:spLocks noChangeArrowheads="1"/>
          </p:cNvSpPr>
          <p:nvPr/>
        </p:nvSpPr>
        <p:spPr bwMode="auto">
          <a:xfrm>
            <a:off x="5652120" y="944374"/>
            <a:ext cx="2071401" cy="584775"/>
          </a:xfrm>
          <a:prstGeom prst="rect">
            <a:avLst/>
          </a:prstGeom>
          <a:noFill/>
          <a:ln w="9525">
            <a:noFill/>
            <a:miter lim="800000"/>
            <a:headEnd/>
            <a:tailEnd/>
          </a:ln>
        </p:spPr>
        <p:txBody>
          <a:bodyPr wrap="none">
            <a:spAutoFit/>
          </a:bodyPr>
          <a:lstStyle/>
          <a:p>
            <a:pPr eaLnBrk="1" hangingPunct="1">
              <a:defRPr/>
            </a:pPr>
            <a:r>
              <a:rPr lang="en-GB" sz="3200" b="1" dirty="0">
                <a:solidFill>
                  <a:srgbClr val="FF0000"/>
                </a:solidFill>
                <a:latin typeface="Comic Sans MS" pitchFamily="66" charset="0"/>
                <a:cs typeface="+mn-cs"/>
              </a:rPr>
              <a:t>407 </a:t>
            </a:r>
            <a:r>
              <a:rPr lang="en-GB" sz="3200" b="1" dirty="0" err="1">
                <a:solidFill>
                  <a:srgbClr val="FF0000"/>
                </a:solidFill>
                <a:latin typeface="Comic Sans MS" pitchFamily="66" charset="0"/>
                <a:cs typeface="+mn-cs"/>
              </a:rPr>
              <a:t>ppmv</a:t>
            </a:r>
            <a:endParaRPr lang="en-GB" sz="3200" b="1" dirty="0">
              <a:solidFill>
                <a:srgbClr val="FF0000"/>
              </a:solidFill>
              <a:latin typeface="Comic Sans MS" pitchFamily="66" charset="0"/>
              <a:cs typeface="+mn-cs"/>
            </a:endParaRPr>
          </a:p>
        </p:txBody>
      </p:sp>
      <p:sp>
        <p:nvSpPr>
          <p:cNvPr id="17" name="Line 6"/>
          <p:cNvSpPr>
            <a:spLocks noChangeShapeType="1"/>
          </p:cNvSpPr>
          <p:nvPr/>
        </p:nvSpPr>
        <p:spPr bwMode="auto">
          <a:xfrm flipV="1">
            <a:off x="1476375" y="3224411"/>
            <a:ext cx="6335713" cy="0"/>
          </a:xfrm>
          <a:prstGeom prst="line">
            <a:avLst/>
          </a:prstGeom>
          <a:noFill/>
          <a:ln w="28575">
            <a:solidFill>
              <a:schemeClr val="tx1"/>
            </a:solidFill>
            <a:prstDash val="dash"/>
            <a:round/>
            <a:headEnd/>
            <a:tailEnd/>
          </a:ln>
        </p:spPr>
        <p:txBody>
          <a:bodyPr/>
          <a:lstStyle/>
          <a:p>
            <a:pPr eaLnBrk="1" hangingPunct="1">
              <a:defRPr/>
            </a:pPr>
            <a:endParaRPr lang="de-DE">
              <a:solidFill>
                <a:prstClr val="black"/>
              </a:solidFill>
              <a:latin typeface="Arial" pitchFamily="34" charset="0"/>
              <a:cs typeface="+mn-cs"/>
            </a:endParaRPr>
          </a:p>
        </p:txBody>
      </p:sp>
      <p:sp>
        <p:nvSpPr>
          <p:cNvPr id="18" name="Text Box 18"/>
          <p:cNvSpPr txBox="1">
            <a:spLocks noChangeArrowheads="1"/>
          </p:cNvSpPr>
          <p:nvPr/>
        </p:nvSpPr>
        <p:spPr bwMode="auto">
          <a:xfrm>
            <a:off x="2953891" y="4941168"/>
            <a:ext cx="183575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de-DE" sz="1400" b="1" dirty="0">
                <a:solidFill>
                  <a:schemeClr val="accent2"/>
                </a:solidFill>
                <a:latin typeface="Arial" pitchFamily="34" charset="0"/>
              </a:rPr>
              <a:t>180 </a:t>
            </a:r>
            <a:r>
              <a:rPr lang="en-GB" altLang="de-DE" sz="1400" b="1" dirty="0" err="1">
                <a:solidFill>
                  <a:schemeClr val="accent2"/>
                </a:solidFill>
                <a:latin typeface="Arial" pitchFamily="34" charset="0"/>
              </a:rPr>
              <a:t>ppmv</a:t>
            </a:r>
            <a:r>
              <a:rPr lang="en-GB" altLang="de-DE" sz="1400" b="1" dirty="0">
                <a:solidFill>
                  <a:schemeClr val="accent2"/>
                </a:solidFill>
                <a:latin typeface="Arial" pitchFamily="34" charset="0"/>
              </a:rPr>
              <a:t> </a:t>
            </a:r>
            <a:r>
              <a:rPr lang="en-GB" altLang="de-DE" sz="1400" b="1" dirty="0" err="1">
                <a:solidFill>
                  <a:schemeClr val="accent2"/>
                </a:solidFill>
                <a:latin typeface="Arial" pitchFamily="34" charset="0"/>
              </a:rPr>
              <a:t>Eiszeiten</a:t>
            </a:r>
            <a:endParaRPr lang="en-GB" altLang="de-DE" sz="1400" b="1" dirty="0">
              <a:solidFill>
                <a:schemeClr val="accent2"/>
              </a:solidFill>
              <a:latin typeface="Arial" pitchFamily="34" charset="0"/>
            </a:endParaRPr>
          </a:p>
        </p:txBody>
      </p:sp>
      <p:sp>
        <p:nvSpPr>
          <p:cNvPr id="19" name="Text Box 19"/>
          <p:cNvSpPr txBox="1">
            <a:spLocks noChangeArrowheads="1"/>
          </p:cNvSpPr>
          <p:nvPr/>
        </p:nvSpPr>
        <p:spPr bwMode="auto">
          <a:xfrm>
            <a:off x="1430338" y="2852936"/>
            <a:ext cx="32861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de-DE" sz="1400" b="1" dirty="0">
                <a:solidFill>
                  <a:schemeClr val="accent2"/>
                </a:solidFill>
                <a:latin typeface="Arial" pitchFamily="34" charset="0"/>
              </a:rPr>
              <a:t>280 </a:t>
            </a:r>
            <a:r>
              <a:rPr lang="en-GB" altLang="de-DE" sz="1400" b="1" dirty="0" err="1">
                <a:solidFill>
                  <a:schemeClr val="accent2"/>
                </a:solidFill>
                <a:latin typeface="Arial" pitchFamily="34" charset="0"/>
              </a:rPr>
              <a:t>ppmv</a:t>
            </a:r>
            <a:r>
              <a:rPr lang="en-GB" altLang="de-DE" sz="1400" b="1" dirty="0">
                <a:solidFill>
                  <a:schemeClr val="accent2"/>
                </a:solidFill>
                <a:latin typeface="Arial" pitchFamily="34" charset="0"/>
              </a:rPr>
              <a:t> </a:t>
            </a:r>
            <a:r>
              <a:rPr lang="en-GB" altLang="de-DE" sz="1400" b="1" dirty="0" err="1">
                <a:solidFill>
                  <a:schemeClr val="accent2"/>
                </a:solidFill>
                <a:latin typeface="Arial" pitchFamily="34" charset="0"/>
              </a:rPr>
              <a:t>Warmzeiten</a:t>
            </a:r>
            <a:r>
              <a:rPr lang="en-GB" altLang="de-DE" sz="1400" b="1" dirty="0">
                <a:solidFill>
                  <a:schemeClr val="accent2"/>
                </a:solidFill>
                <a:latin typeface="Arial" pitchFamily="34" charset="0"/>
              </a:rPr>
              <a:t>, </a:t>
            </a:r>
            <a:r>
              <a:rPr lang="en-GB" altLang="de-DE" sz="1400" b="1" dirty="0" err="1">
                <a:solidFill>
                  <a:schemeClr val="accent2"/>
                </a:solidFill>
                <a:latin typeface="Arial" pitchFamily="34" charset="0"/>
              </a:rPr>
              <a:t>vorindustriell</a:t>
            </a:r>
            <a:endParaRPr lang="en-GB" altLang="de-DE" sz="1400" b="1" dirty="0">
              <a:solidFill>
                <a:schemeClr val="accent2"/>
              </a:solidFill>
              <a:latin typeface="Arial" pitchFamily="34" charset="0"/>
            </a:endParaRPr>
          </a:p>
        </p:txBody>
      </p:sp>
      <p:sp>
        <p:nvSpPr>
          <p:cNvPr id="20" name="Geschweifte Klammer rechts 19"/>
          <p:cNvSpPr/>
          <p:nvPr/>
        </p:nvSpPr>
        <p:spPr bwMode="auto">
          <a:xfrm>
            <a:off x="7885113" y="3225775"/>
            <a:ext cx="360362" cy="2003425"/>
          </a:xfrm>
          <a:prstGeom prst="rightBrace">
            <a:avLst/>
          </a:prstGeom>
          <a:noFill/>
          <a:ln w="9525" cap="flat" cmpd="sng" algn="ctr">
            <a:solidFill>
              <a:schemeClr val="accent2">
                <a:lumMod val="75000"/>
              </a:schemeClr>
            </a:solidFill>
            <a:prstDash val="solid"/>
            <a:round/>
            <a:headEnd type="none" w="med" len="med"/>
            <a:tailEnd type="none" w="med" len="med"/>
          </a:ln>
          <a:effectLst/>
          <a:extLst/>
        </p:spPr>
        <p:txBody>
          <a:bodyPr/>
          <a:lstStyle/>
          <a:p>
            <a:pPr>
              <a:defRPr/>
            </a:pPr>
            <a:endParaRPr lang="de-DE"/>
          </a:p>
        </p:txBody>
      </p:sp>
      <p:sp>
        <p:nvSpPr>
          <p:cNvPr id="21" name="Geschweifte Klammer rechts 20"/>
          <p:cNvSpPr>
            <a:spLocks/>
          </p:cNvSpPr>
          <p:nvPr/>
        </p:nvSpPr>
        <p:spPr bwMode="auto">
          <a:xfrm>
            <a:off x="7883525" y="764704"/>
            <a:ext cx="360363" cy="2438400"/>
          </a:xfrm>
          <a:prstGeom prst="rightBrace">
            <a:avLst>
              <a:gd name="adj1" fmla="val 11967"/>
              <a:gd name="adj2" fmla="val 50000"/>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de-DE" altLang="de-DE" sz="2400">
              <a:latin typeface="Times New Roman" pitchFamily="18" charset="0"/>
            </a:endParaRPr>
          </a:p>
        </p:txBody>
      </p:sp>
      <p:sp>
        <p:nvSpPr>
          <p:cNvPr id="22" name="Textfeld 21"/>
          <p:cNvSpPr txBox="1"/>
          <p:nvPr/>
        </p:nvSpPr>
        <p:spPr>
          <a:xfrm>
            <a:off x="8243888" y="4005064"/>
            <a:ext cx="792162" cy="769938"/>
          </a:xfrm>
          <a:prstGeom prst="rect">
            <a:avLst/>
          </a:prstGeom>
          <a:noFill/>
        </p:spPr>
        <p:txBody>
          <a:bodyPr>
            <a:spAutoFit/>
          </a:bodyPr>
          <a:lstStyle/>
          <a:p>
            <a:pPr algn="ctr">
              <a:defRPr/>
            </a:pPr>
            <a:r>
              <a:rPr lang="de-DE" sz="2800" b="1" dirty="0">
                <a:solidFill>
                  <a:schemeClr val="accent2">
                    <a:lumMod val="75000"/>
                  </a:schemeClr>
                </a:solidFill>
                <a:latin typeface="Arial" panose="020B0604020202020204" pitchFamily="34" charset="0"/>
              </a:rPr>
              <a:t>100</a:t>
            </a:r>
          </a:p>
          <a:p>
            <a:pPr algn="ctr">
              <a:defRPr/>
            </a:pPr>
            <a:r>
              <a:rPr lang="de-DE" sz="1600" b="1" dirty="0" err="1">
                <a:solidFill>
                  <a:schemeClr val="accent2">
                    <a:lumMod val="75000"/>
                  </a:schemeClr>
                </a:solidFill>
                <a:latin typeface="Arial" panose="020B0604020202020204" pitchFamily="34" charset="0"/>
              </a:rPr>
              <a:t>ppmv</a:t>
            </a:r>
            <a:endParaRPr lang="de-DE" sz="1600" b="1" dirty="0">
              <a:solidFill>
                <a:schemeClr val="accent2">
                  <a:lumMod val="75000"/>
                </a:schemeClr>
              </a:solidFill>
              <a:latin typeface="Arial" panose="020B0604020202020204" pitchFamily="34" charset="0"/>
            </a:endParaRPr>
          </a:p>
        </p:txBody>
      </p:sp>
      <p:sp>
        <p:nvSpPr>
          <p:cNvPr id="23" name="Textfeld 22"/>
          <p:cNvSpPr txBox="1">
            <a:spLocks noChangeArrowheads="1"/>
          </p:cNvSpPr>
          <p:nvPr/>
        </p:nvSpPr>
        <p:spPr bwMode="auto">
          <a:xfrm>
            <a:off x="8243888" y="1661046"/>
            <a:ext cx="863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b="1" dirty="0">
                <a:solidFill>
                  <a:srgbClr val="FF0000"/>
                </a:solidFill>
                <a:latin typeface="Arial" pitchFamily="34" charset="0"/>
              </a:rPr>
              <a:t>127</a:t>
            </a:r>
          </a:p>
          <a:p>
            <a:pPr algn="ctr">
              <a:spcBef>
                <a:spcPct val="0"/>
              </a:spcBef>
              <a:buFontTx/>
              <a:buNone/>
            </a:pPr>
            <a:r>
              <a:rPr lang="de-DE" altLang="de-DE" sz="1600" b="1" dirty="0" err="1">
                <a:solidFill>
                  <a:srgbClr val="FF0000"/>
                </a:solidFill>
                <a:latin typeface="Arial" pitchFamily="34" charset="0"/>
              </a:rPr>
              <a:t>ppmv</a:t>
            </a:r>
            <a:endParaRPr lang="de-DE" altLang="de-DE" sz="1600" b="1" dirty="0">
              <a:solidFill>
                <a:srgbClr val="FF0000"/>
              </a:solidFill>
              <a:latin typeface="Arial" pitchFamily="34" charset="0"/>
            </a:endParaRPr>
          </a:p>
        </p:txBody>
      </p:sp>
      <p:sp>
        <p:nvSpPr>
          <p:cNvPr id="24" name="Text Box 19"/>
          <p:cNvSpPr txBox="1">
            <a:spLocks noChangeArrowheads="1"/>
          </p:cNvSpPr>
          <p:nvPr/>
        </p:nvSpPr>
        <p:spPr bwMode="auto">
          <a:xfrm>
            <a:off x="4111625" y="1664990"/>
            <a:ext cx="35560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de-DE" sz="1800" b="1">
                <a:solidFill>
                  <a:srgbClr val="FF0000"/>
                </a:solidFill>
                <a:latin typeface="Arial" pitchFamily="34" charset="0"/>
              </a:rPr>
              <a:t>In nur ca. 150 Jahren bis heute</a:t>
            </a:r>
          </a:p>
        </p:txBody>
      </p:sp>
      <p:sp>
        <p:nvSpPr>
          <p:cNvPr id="25" name="Geschweifte Klammer rechts 24"/>
          <p:cNvSpPr/>
          <p:nvPr/>
        </p:nvSpPr>
        <p:spPr bwMode="auto">
          <a:xfrm rot="5400000">
            <a:off x="6857206" y="5342435"/>
            <a:ext cx="358775" cy="830262"/>
          </a:xfrm>
          <a:prstGeom prst="rightBrace">
            <a:avLst/>
          </a:prstGeom>
          <a:noFill/>
          <a:ln w="9525" cap="flat" cmpd="sng" algn="ctr">
            <a:solidFill>
              <a:schemeClr val="accent2">
                <a:lumMod val="75000"/>
              </a:schemeClr>
            </a:solidFill>
            <a:prstDash val="solid"/>
            <a:round/>
            <a:headEnd type="none" w="med" len="med"/>
            <a:tailEnd type="none" w="med" len="med"/>
          </a:ln>
          <a:effectLst/>
          <a:extLst/>
        </p:spPr>
        <p:txBody>
          <a:bodyPr/>
          <a:lstStyle/>
          <a:p>
            <a:pPr>
              <a:defRPr/>
            </a:pPr>
            <a:endParaRPr lang="de-DE"/>
          </a:p>
        </p:txBody>
      </p:sp>
      <p:sp>
        <p:nvSpPr>
          <p:cNvPr id="26" name="Textfeld 25"/>
          <p:cNvSpPr txBox="1"/>
          <p:nvPr/>
        </p:nvSpPr>
        <p:spPr>
          <a:xfrm>
            <a:off x="6443663" y="5867103"/>
            <a:ext cx="1728787" cy="369887"/>
          </a:xfrm>
          <a:prstGeom prst="rect">
            <a:avLst/>
          </a:prstGeom>
          <a:solidFill>
            <a:schemeClr val="bg1"/>
          </a:solidFill>
        </p:spPr>
        <p:txBody>
          <a:bodyPr>
            <a:spAutoFit/>
          </a:bodyPr>
          <a:lstStyle/>
          <a:p>
            <a:pPr algn="ctr">
              <a:defRPr/>
            </a:pPr>
            <a:r>
              <a:rPr lang="de-DE" b="1" dirty="0">
                <a:solidFill>
                  <a:schemeClr val="accent2">
                    <a:lumMod val="75000"/>
                  </a:schemeClr>
                </a:solidFill>
                <a:latin typeface="Arial" panose="020B0604020202020204" pitchFamily="34" charset="0"/>
              </a:rPr>
              <a:t>100.000 Jahre</a:t>
            </a:r>
            <a:endParaRPr lang="de-DE" sz="1400" b="1" dirty="0">
              <a:solidFill>
                <a:schemeClr val="accent2">
                  <a:lumMod val="75000"/>
                </a:schemeClr>
              </a:solidFill>
              <a:latin typeface="Arial" panose="020B0604020202020204" pitchFamily="34" charset="0"/>
            </a:endParaRPr>
          </a:p>
        </p:txBody>
      </p:sp>
      <p:sp>
        <p:nvSpPr>
          <p:cNvPr id="27" name="Geschweifte Klammer rechts 26"/>
          <p:cNvSpPr>
            <a:spLocks/>
          </p:cNvSpPr>
          <p:nvPr/>
        </p:nvSpPr>
        <p:spPr bwMode="auto">
          <a:xfrm rot="5400000">
            <a:off x="7419975" y="5646440"/>
            <a:ext cx="307975" cy="187325"/>
          </a:xfrm>
          <a:prstGeom prst="rightBrace">
            <a:avLst>
              <a:gd name="adj1" fmla="val 8333"/>
              <a:gd name="adj2" fmla="val 50000"/>
            </a:avLst>
          </a:prstGeom>
          <a:noFill/>
          <a:ln w="9525" algn="ctr">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endParaRPr lang="de-DE" altLang="de-DE" sz="2400">
              <a:latin typeface="Times New Roman" pitchFamily="18" charset="0"/>
            </a:endParaRPr>
          </a:p>
        </p:txBody>
      </p:sp>
      <p:sp>
        <p:nvSpPr>
          <p:cNvPr id="28" name="Textfeld 27"/>
          <p:cNvSpPr txBox="1">
            <a:spLocks noChangeArrowheads="1"/>
          </p:cNvSpPr>
          <p:nvPr/>
        </p:nvSpPr>
        <p:spPr bwMode="auto">
          <a:xfrm>
            <a:off x="6875463" y="6162580"/>
            <a:ext cx="22685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de-DE" altLang="de-DE" sz="1800" b="1" dirty="0">
                <a:solidFill>
                  <a:schemeClr val="accent2">
                    <a:lumMod val="75000"/>
                  </a:schemeClr>
                </a:solidFill>
                <a:latin typeface="Arial" pitchFamily="34" charset="0"/>
              </a:rPr>
              <a:t>15.000 Jahre</a:t>
            </a:r>
            <a:endParaRPr lang="de-DE" altLang="de-DE" sz="1100" b="1" dirty="0">
              <a:solidFill>
                <a:schemeClr val="accent2">
                  <a:lumMod val="75000"/>
                </a:schemeClr>
              </a:solidFill>
              <a:latin typeface="Arial" pitchFamily="34" charset="0"/>
            </a:endParaRPr>
          </a:p>
        </p:txBody>
      </p:sp>
      <p:sp>
        <p:nvSpPr>
          <p:cNvPr id="52227" name="Text Box 3"/>
          <p:cNvSpPr txBox="1">
            <a:spLocks noChangeArrowheads="1"/>
          </p:cNvSpPr>
          <p:nvPr/>
        </p:nvSpPr>
        <p:spPr bwMode="auto">
          <a:xfrm>
            <a:off x="249238" y="836712"/>
            <a:ext cx="66262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pitchFamily="18" charset="0"/>
              </a:defRPr>
            </a:lvl1pPr>
            <a:lvl2pPr marL="742950" indent="-285750">
              <a:spcBef>
                <a:spcPct val="20000"/>
              </a:spcBef>
              <a:buChar char="–"/>
              <a:defRPr sz="2800">
                <a:solidFill>
                  <a:schemeClr val="tx1"/>
                </a:solidFill>
                <a:latin typeface="Times" pitchFamily="18" charset="0"/>
              </a:defRPr>
            </a:lvl2pPr>
            <a:lvl3pPr marL="1143000" indent="-228600">
              <a:spcBef>
                <a:spcPct val="20000"/>
              </a:spcBef>
              <a:buChar char="•"/>
              <a:defRPr sz="2400">
                <a:solidFill>
                  <a:schemeClr val="tx1"/>
                </a:solidFill>
                <a:latin typeface="Times" pitchFamily="18" charset="0"/>
              </a:defRPr>
            </a:lvl3pPr>
            <a:lvl4pPr marL="1600200" indent="-228600">
              <a:spcBef>
                <a:spcPct val="20000"/>
              </a:spcBef>
              <a:buChar char="–"/>
              <a:defRPr sz="2000">
                <a:solidFill>
                  <a:schemeClr val="tx1"/>
                </a:solidFill>
                <a:latin typeface="Times" pitchFamily="18" charset="0"/>
              </a:defRPr>
            </a:lvl4pPr>
            <a:lvl5pPr marL="2057400" indent="-228600">
              <a:spcBef>
                <a:spcPct val="20000"/>
              </a:spcBef>
              <a:buChar char="»"/>
              <a:defRPr sz="2000">
                <a:solidFill>
                  <a:schemeClr val="tx1"/>
                </a:solidFill>
                <a:latin typeface="Times" pitchFamily="18" charset="0"/>
              </a:defRPr>
            </a:lvl5pPr>
            <a:lvl6pPr marL="2514600" indent="-228600" eaLnBrk="0" fontAlgn="base" hangingPunct="0">
              <a:spcBef>
                <a:spcPct val="20000"/>
              </a:spcBef>
              <a:spcAft>
                <a:spcPct val="0"/>
              </a:spcAft>
              <a:buChar char="»"/>
              <a:defRPr sz="2000">
                <a:solidFill>
                  <a:schemeClr val="tx1"/>
                </a:solidFill>
                <a:latin typeface="Times" pitchFamily="18" charset="0"/>
              </a:defRPr>
            </a:lvl6pPr>
            <a:lvl7pPr marL="2971800" indent="-228600" eaLnBrk="0" fontAlgn="base" hangingPunct="0">
              <a:spcBef>
                <a:spcPct val="20000"/>
              </a:spcBef>
              <a:spcAft>
                <a:spcPct val="0"/>
              </a:spcAft>
              <a:buChar char="»"/>
              <a:defRPr sz="2000">
                <a:solidFill>
                  <a:schemeClr val="tx1"/>
                </a:solidFill>
                <a:latin typeface="Times" pitchFamily="18" charset="0"/>
              </a:defRPr>
            </a:lvl7pPr>
            <a:lvl8pPr marL="3429000" indent="-228600" eaLnBrk="0" fontAlgn="base" hangingPunct="0">
              <a:spcBef>
                <a:spcPct val="20000"/>
              </a:spcBef>
              <a:spcAft>
                <a:spcPct val="0"/>
              </a:spcAft>
              <a:buChar char="»"/>
              <a:defRPr sz="2000">
                <a:solidFill>
                  <a:schemeClr val="tx1"/>
                </a:solidFill>
                <a:latin typeface="Times" pitchFamily="18" charset="0"/>
              </a:defRPr>
            </a:lvl8pPr>
            <a:lvl9pPr marL="3886200" indent="-228600" eaLnBrk="0" fontAlgn="base" hangingPunct="0">
              <a:spcBef>
                <a:spcPct val="20000"/>
              </a:spcBef>
              <a:spcAft>
                <a:spcPct val="0"/>
              </a:spcAft>
              <a:buChar char="»"/>
              <a:defRPr sz="2000">
                <a:solidFill>
                  <a:schemeClr val="tx1"/>
                </a:solidFill>
                <a:latin typeface="Times" pitchFamily="18" charset="0"/>
              </a:defRPr>
            </a:lvl9pPr>
          </a:lstStyle>
          <a:p>
            <a:pPr algn="ctr">
              <a:spcBef>
                <a:spcPct val="0"/>
              </a:spcBef>
              <a:buFontTx/>
              <a:buNone/>
            </a:pPr>
            <a:r>
              <a:rPr lang="de-DE" altLang="de-DE" sz="2000" b="1" dirty="0">
                <a:latin typeface="Arial" charset="0"/>
                <a:cs typeface="Arial" charset="0"/>
              </a:rPr>
              <a:t>Atmosphärischer CO</a:t>
            </a:r>
            <a:r>
              <a:rPr lang="de-DE" altLang="de-DE" sz="2000" b="1" baseline="-25000" dirty="0">
                <a:latin typeface="Arial" charset="0"/>
                <a:cs typeface="Arial" charset="0"/>
              </a:rPr>
              <a:t>2</a:t>
            </a:r>
            <a:r>
              <a:rPr lang="de-DE" altLang="de-DE" sz="2000" b="1" dirty="0">
                <a:latin typeface="Arial" charset="0"/>
                <a:cs typeface="Arial" charset="0"/>
              </a:rPr>
              <a:t>-Gehalt</a:t>
            </a:r>
            <a:endParaRPr lang="de-DE" altLang="de-DE" sz="2000" b="1" dirty="0">
              <a:latin typeface="Arial" charset="0"/>
            </a:endParaRPr>
          </a:p>
        </p:txBody>
      </p:sp>
    </p:spTree>
    <p:extLst>
      <p:ext uri="{BB962C8B-B14F-4D97-AF65-F5344CB8AC3E}">
        <p14:creationId xmlns:p14="http://schemas.microsoft.com/office/powerpoint/2010/main" val="16322826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1000" fill="hold"/>
                                        <p:tgtEl>
                                          <p:spTgt spid="17"/>
                                        </p:tgtEl>
                                        <p:attrNameLst>
                                          <p:attrName>ppt_w</p:attrName>
                                        </p:attrNameLst>
                                      </p:cBhvr>
                                      <p:tavLst>
                                        <p:tav tm="0">
                                          <p:val>
                                            <p:strVal val="#ppt_w*0.70"/>
                                          </p:val>
                                        </p:tav>
                                        <p:tav tm="100000">
                                          <p:val>
                                            <p:strVal val="#ppt_w"/>
                                          </p:val>
                                        </p:tav>
                                      </p:tavLst>
                                    </p:anim>
                                    <p:anim calcmode="lin" valueType="num">
                                      <p:cBhvr>
                                        <p:cTn id="18" dur="1000" fill="hold"/>
                                        <p:tgtEl>
                                          <p:spTgt spid="17"/>
                                        </p:tgtEl>
                                        <p:attrNameLst>
                                          <p:attrName>ppt_h</p:attrName>
                                        </p:attrNameLst>
                                      </p:cBhvr>
                                      <p:tavLst>
                                        <p:tav tm="0">
                                          <p:val>
                                            <p:strVal val="#ppt_h"/>
                                          </p:val>
                                        </p:tav>
                                        <p:tav tm="100000">
                                          <p:val>
                                            <p:strVal val="#ppt_h"/>
                                          </p:val>
                                        </p:tav>
                                      </p:tavLst>
                                    </p:anim>
                                    <p:animEffect transition="in" filter="fade">
                                      <p:cBhvr>
                                        <p:cTn id="19" dur="1000"/>
                                        <p:tgtEl>
                                          <p:spTgt spid="1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strVal val="#ppt_w*0.70"/>
                                          </p:val>
                                        </p:tav>
                                        <p:tav tm="100000">
                                          <p:val>
                                            <p:strVal val="#ppt_w"/>
                                          </p:val>
                                        </p:tav>
                                      </p:tavLst>
                                    </p:anim>
                                    <p:anim calcmode="lin" valueType="num">
                                      <p:cBhvr>
                                        <p:cTn id="28" dur="1000" fill="hold"/>
                                        <p:tgtEl>
                                          <p:spTgt spid="15"/>
                                        </p:tgtEl>
                                        <p:attrNameLst>
                                          <p:attrName>ppt_h</p:attrName>
                                        </p:attrNameLst>
                                      </p:cBhvr>
                                      <p:tavLst>
                                        <p:tav tm="0">
                                          <p:val>
                                            <p:strVal val="#ppt_h"/>
                                          </p:val>
                                        </p:tav>
                                        <p:tav tm="100000">
                                          <p:val>
                                            <p:strVal val="#ppt_h"/>
                                          </p:val>
                                        </p:tav>
                                      </p:tavLst>
                                    </p:anim>
                                    <p:animEffect transition="in" filter="fade">
                                      <p:cBhvr>
                                        <p:cTn id="29" dur="1000"/>
                                        <p:tgtEl>
                                          <p:spTgt spid="15"/>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childTnLst>
                          </p:cTn>
                        </p:par>
                        <p:par>
                          <p:cTn id="50" fill="hold">
                            <p:stCondLst>
                              <p:cond delay="500"/>
                            </p:stCondLst>
                            <p:childTnLst>
                              <p:par>
                                <p:cTn id="51" presetID="2" presetClass="entr" presetSubtype="4"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fill="hold"/>
                                        <p:tgtEl>
                                          <p:spTgt spid="27"/>
                                        </p:tgtEl>
                                        <p:attrNameLst>
                                          <p:attrName>ppt_x</p:attrName>
                                        </p:attrNameLst>
                                      </p:cBhvr>
                                      <p:tavLst>
                                        <p:tav tm="0">
                                          <p:val>
                                            <p:strVal val="#ppt_x"/>
                                          </p:val>
                                        </p:tav>
                                        <p:tav tm="100000">
                                          <p:val>
                                            <p:strVal val="#ppt_x"/>
                                          </p:val>
                                        </p:tav>
                                      </p:tavLst>
                                    </p:anim>
                                    <p:anim calcmode="lin" valueType="num">
                                      <p:cBhvr additive="base">
                                        <p:cTn id="54" dur="500" fill="hold"/>
                                        <p:tgtEl>
                                          <p:spTgt spid="27"/>
                                        </p:tgtEl>
                                        <p:attrNameLst>
                                          <p:attrName>ppt_y</p:attrName>
                                        </p:attrNameLst>
                                      </p:cBhvr>
                                      <p:tavLst>
                                        <p:tav tm="0">
                                          <p:val>
                                            <p:strVal val="1+#ppt_h/2"/>
                                          </p:val>
                                        </p:tav>
                                        <p:tav tm="100000">
                                          <p:val>
                                            <p:strVal val="#ppt_y"/>
                                          </p:val>
                                        </p:tav>
                                      </p:tavLst>
                                    </p:anim>
                                  </p:childTnLst>
                                </p:cTn>
                              </p:par>
                            </p:childTnLst>
                          </p:cTn>
                        </p:par>
                        <p:par>
                          <p:cTn id="55" fill="hold">
                            <p:stCondLst>
                              <p:cond delay="1000"/>
                            </p:stCondLst>
                            <p:childTnLst>
                              <p:par>
                                <p:cTn id="56" presetID="2" presetClass="entr" presetSubtype="4"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500" fill="hold"/>
                                        <p:tgtEl>
                                          <p:spTgt spid="28"/>
                                        </p:tgtEl>
                                        <p:attrNameLst>
                                          <p:attrName>ppt_x</p:attrName>
                                        </p:attrNameLst>
                                      </p:cBhvr>
                                      <p:tavLst>
                                        <p:tav tm="0">
                                          <p:val>
                                            <p:strVal val="#ppt_x"/>
                                          </p:val>
                                        </p:tav>
                                        <p:tav tm="100000">
                                          <p:val>
                                            <p:strVal val="#ppt_x"/>
                                          </p:val>
                                        </p:tav>
                                      </p:tavLst>
                                    </p:anim>
                                    <p:anim calcmode="lin" valueType="num">
                                      <p:cBhvr additive="base">
                                        <p:cTn id="5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fade">
                                      <p:cBhvr>
                                        <p:cTn id="64" dur="1000"/>
                                        <p:tgtEl>
                                          <p:spTgt spid="21"/>
                                        </p:tgtEl>
                                      </p:cBhvr>
                                    </p:animEffect>
                                    <p:anim calcmode="lin" valueType="num">
                                      <p:cBhvr>
                                        <p:cTn id="65" dur="1000" fill="hold"/>
                                        <p:tgtEl>
                                          <p:spTgt spid="21"/>
                                        </p:tgtEl>
                                        <p:attrNameLst>
                                          <p:attrName>ppt_x</p:attrName>
                                        </p:attrNameLst>
                                      </p:cBhvr>
                                      <p:tavLst>
                                        <p:tav tm="0">
                                          <p:val>
                                            <p:strVal val="#ppt_x"/>
                                          </p:val>
                                        </p:tav>
                                        <p:tav tm="100000">
                                          <p:val>
                                            <p:strVal val="#ppt_x"/>
                                          </p:val>
                                        </p:tav>
                                      </p:tavLst>
                                    </p:anim>
                                    <p:anim calcmode="lin" valueType="num">
                                      <p:cBhvr>
                                        <p:cTn id="66" dur="1000" fill="hold"/>
                                        <p:tgtEl>
                                          <p:spTgt spid="21"/>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fade">
                                      <p:cBhvr>
                                        <p:cTn id="74" dur="1000"/>
                                        <p:tgtEl>
                                          <p:spTgt spid="24"/>
                                        </p:tgtEl>
                                      </p:cBhvr>
                                    </p:animEffect>
                                    <p:anim calcmode="lin" valueType="num">
                                      <p:cBhvr>
                                        <p:cTn id="75" dur="1000" fill="hold"/>
                                        <p:tgtEl>
                                          <p:spTgt spid="24"/>
                                        </p:tgtEl>
                                        <p:attrNameLst>
                                          <p:attrName>ppt_x</p:attrName>
                                        </p:attrNameLst>
                                      </p:cBhvr>
                                      <p:tavLst>
                                        <p:tav tm="0">
                                          <p:val>
                                            <p:strVal val="#ppt_x"/>
                                          </p:val>
                                        </p:tav>
                                        <p:tav tm="100000">
                                          <p:val>
                                            <p:strVal val="#ppt_x"/>
                                          </p:val>
                                        </p:tav>
                                      </p:tavLst>
                                    </p:anim>
                                    <p:anim calcmode="lin" valueType="num">
                                      <p:cBhvr>
                                        <p:cTn id="7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animBg="1"/>
      <p:bldP spid="21" grpId="0" animBg="1"/>
      <p:bldP spid="22" grpId="0"/>
      <p:bldP spid="23" grpId="0"/>
      <p:bldP spid="24" grpId="0"/>
      <p:bldP spid="25" grpId="0" animBg="1"/>
      <p:bldP spid="26" grpId="0" animBg="1"/>
      <p:bldP spid="27" grpId="0"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6A187B-8A7F-4541-987E-ADE33327DB69}"/>
              </a:ext>
            </a:extLst>
          </p:cNvPr>
          <p:cNvPicPr>
            <a:picLocks noChangeAspect="1"/>
          </p:cNvPicPr>
          <p:nvPr/>
        </p:nvPicPr>
        <p:blipFill>
          <a:blip r:embed="rId2"/>
          <a:stretch>
            <a:fillRect/>
          </a:stretch>
        </p:blipFill>
        <p:spPr>
          <a:xfrm>
            <a:off x="359532" y="1484784"/>
            <a:ext cx="8424936" cy="4212468"/>
          </a:xfrm>
          <a:prstGeom prst="rect">
            <a:avLst/>
          </a:prstGeom>
        </p:spPr>
      </p:pic>
      <p:sp>
        <p:nvSpPr>
          <p:cNvPr id="3" name="TextBox 2">
            <a:extLst>
              <a:ext uri="{FF2B5EF4-FFF2-40B4-BE49-F238E27FC236}">
                <a16:creationId xmlns:a16="http://schemas.microsoft.com/office/drawing/2014/main" id="{7F7785EE-89D6-9C49-B878-E46A518E2E4B}"/>
              </a:ext>
            </a:extLst>
          </p:cNvPr>
          <p:cNvSpPr txBox="1"/>
          <p:nvPr/>
        </p:nvSpPr>
        <p:spPr>
          <a:xfrm>
            <a:off x="53752" y="653787"/>
            <a:ext cx="9036496" cy="830997"/>
          </a:xfrm>
          <a:prstGeom prst="rect">
            <a:avLst/>
          </a:prstGeom>
          <a:noFill/>
        </p:spPr>
        <p:txBody>
          <a:bodyPr wrap="square" rtlCol="0">
            <a:spAutoFit/>
          </a:bodyPr>
          <a:lstStyle/>
          <a:p>
            <a:r>
              <a:rPr lang="de-DE" sz="2400" dirty="0"/>
              <a:t>Erdsystemforschung: </a:t>
            </a:r>
            <a:br>
              <a:rPr lang="de-DE" sz="2400" dirty="0"/>
            </a:br>
            <a:r>
              <a:rPr lang="de-DE" sz="2400" dirty="0"/>
              <a:t>2°+ Temperatur erzeugen 100 ppm CO2 </a:t>
            </a:r>
            <a:r>
              <a:rPr lang="de-DE" sz="2400" dirty="0" err="1"/>
              <a:t>Ausstoss</a:t>
            </a:r>
            <a:r>
              <a:rPr lang="de-DE" sz="2400" dirty="0"/>
              <a:t> der Erde ? </a:t>
            </a:r>
          </a:p>
        </p:txBody>
      </p:sp>
    </p:spTree>
    <p:extLst>
      <p:ext uri="{BB962C8B-B14F-4D97-AF65-F5344CB8AC3E}">
        <p14:creationId xmlns:p14="http://schemas.microsoft.com/office/powerpoint/2010/main" val="2862249112"/>
      </p:ext>
    </p:extLst>
  </p:cSld>
  <p:clrMapOvr>
    <a:masterClrMapping/>
  </p:clrMapOvr>
  <p:transition spd="slow"/>
</p:sld>
</file>

<file path=ppt/theme/theme1.xml><?xml version="1.0" encoding="utf-8"?>
<a:theme xmlns:a="http://schemas.openxmlformats.org/drawingml/2006/main" name="Larissa">
  <a:themeElements>
    <a:clrScheme name="Graustuf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CP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1131</TotalTime>
  <Words>1324</Words>
  <Application>Microsoft Macintosh PowerPoint</Application>
  <PresentationFormat>On-screen Show (4:3)</PresentationFormat>
  <Paragraphs>219</Paragraphs>
  <Slides>29</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Calibri</vt:lpstr>
      <vt:lpstr>Comic Sans MS</vt:lpstr>
      <vt:lpstr>Helvetica</vt:lpstr>
      <vt:lpstr>Open Sans</vt:lpstr>
      <vt:lpstr>Times New Roman</vt:lpstr>
      <vt:lpstr>Larissa</vt:lpstr>
      <vt:lpstr>GCP slide</vt:lpstr>
      <vt:lpstr>Rettet Natur den Menschen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carbon budget</vt:lpstr>
      <vt:lpstr>Das Klimaproblem auf einen Blick</vt:lpstr>
      <vt:lpstr>Verbleib anthropogener CO2 Emissions (2008–2017)</vt:lpstr>
      <vt:lpstr>Das Klimaproblem auf einen Blick</vt:lpstr>
      <vt:lpstr>Innovation</vt:lpstr>
      <vt:lpstr>PowerPoint Presentation</vt:lpstr>
      <vt:lpstr>Fossil CO2 emission intensity</vt:lpstr>
      <vt:lpstr>Kohle zehrt CO2-Budget auf</vt:lpstr>
      <vt:lpstr>PowerPoint Presentation</vt:lpstr>
      <vt:lpstr>PowerPoint Presentation</vt:lpstr>
      <vt:lpstr>Klimaschutzpfade für die 1,5oC- und 2oC-Grenzen </vt:lpstr>
      <vt:lpstr>NETs umfassen eine Fülle von verschiedenen Methoden, die sehr unterschiedliche Kosten, Potenziale und Nebenwirkungen haben.</vt:lpstr>
      <vt:lpstr>PowerPoint Presentation</vt:lpstr>
      <vt:lpstr>Emissions Projections  for 2018</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Marietta Weigelt</dc:creator>
  <cp:lastModifiedBy>Antje Boetius</cp:lastModifiedBy>
  <cp:revision>572</cp:revision>
  <cp:lastPrinted>2015-09-21T08:17:21Z</cp:lastPrinted>
  <dcterms:created xsi:type="dcterms:W3CDTF">2014-09-25T09:59:03Z</dcterms:created>
  <dcterms:modified xsi:type="dcterms:W3CDTF">2019-06-21T08:39:37Z</dcterms:modified>
</cp:coreProperties>
</file>