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4" r:id="rId5"/>
    <p:sldId id="316" r:id="rId6"/>
    <p:sldId id="257" r:id="rId7"/>
    <p:sldId id="317" r:id="rId8"/>
    <p:sldId id="319" r:id="rId9"/>
    <p:sldId id="321" r:id="rId10"/>
    <p:sldId id="322" r:id="rId11"/>
    <p:sldId id="323" r:id="rId12"/>
    <p:sldId id="325" r:id="rId13"/>
    <p:sldId id="291" r:id="rId14"/>
  </p:sldIdLst>
  <p:sldSz cx="9144000" cy="5141595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CB0"/>
    <a:srgbClr val="599BA6"/>
    <a:srgbClr val="32878B"/>
    <a:srgbClr val="70BADA"/>
    <a:srgbClr val="8BC7E1"/>
    <a:srgbClr val="595959"/>
    <a:srgbClr val="4B75A5"/>
    <a:srgbClr val="1E655E"/>
    <a:srgbClr val="5EBF5E"/>
    <a:srgbClr val="43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14" d="100"/>
          <a:sy n="114" d="100"/>
        </p:scale>
        <p:origin x="126" y="714"/>
      </p:cViewPr>
      <p:guideLst>
        <p:guide orient="horz" pos="277"/>
        <p:guide pos="5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0D155-6FFF-44D3-B00A-FBC2BAA113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BDE4-701F-4D16-9C33-9FA6D2A570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15"/>
            <a:ext cx="2057400" cy="438729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15"/>
            <a:ext cx="6019800" cy="43872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870-8283-4DD2-9937-AECF23EF6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415" y="-35560"/>
            <a:ext cx="9288145" cy="5212080"/>
            <a:chOff x="796" y="-184"/>
            <a:chExt cx="17386" cy="10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" y="-184"/>
              <a:ext cx="17386" cy="108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52" y="3062"/>
              <a:ext cx="16154" cy="4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" y="3525"/>
              <a:ext cx="2171" cy="2212"/>
            </a:xfrm>
            <a:prstGeom prst="rect">
              <a:avLst/>
            </a:prstGeom>
          </p:spPr>
        </p:pic>
      </p:grpSp>
      <p:sp>
        <p:nvSpPr>
          <p:cNvPr id="46" name="TextBox 143"/>
          <p:cNvSpPr txBox="1"/>
          <p:nvPr/>
        </p:nvSpPr>
        <p:spPr>
          <a:xfrm>
            <a:off x="2102485" y="1746885"/>
            <a:ext cx="60648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      </a:t>
            </a:r>
            <a:r>
              <a:rPr sz="3200" dirty="0" smtClean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China’s Politik und Aktionen </a:t>
            </a:r>
            <a:endParaRPr sz="3200" dirty="0" smtClean="0">
              <a:ln w="6350">
                <a:noFill/>
              </a:ln>
              <a:solidFill>
                <a:srgbClr val="629CB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l"/>
            <a:r>
              <a:rPr sz="3200" dirty="0" smtClean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zur Bewältigung des </a:t>
            </a:r>
            <a:r>
              <a:rPr lang="en-US" sz="3200" dirty="0" smtClean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K</a:t>
            </a:r>
            <a:r>
              <a:rPr sz="3200" dirty="0" smtClean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limawandels</a:t>
            </a:r>
            <a:endParaRPr sz="3200" dirty="0" smtClean="0">
              <a:ln w="6350">
                <a:noFill/>
              </a:ln>
              <a:solidFill>
                <a:srgbClr val="629CB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3610610" y="3697605"/>
            <a:ext cx="163512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629C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21.Juni 2019</a:t>
            </a:r>
            <a:endParaRPr lang="en-US" altLang="zh-CN" sz="2000" dirty="0" smtClean="0">
              <a:solidFill>
                <a:srgbClr val="629C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9"/>
          <p:cNvSpPr>
            <a:spLocks noChangeArrowheads="1"/>
          </p:cNvSpPr>
          <p:nvPr/>
        </p:nvSpPr>
        <p:spPr bwMode="auto">
          <a:xfrm>
            <a:off x="621030" y="1183640"/>
            <a:ext cx="8641715" cy="4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2400" b="1" cap="all" dirty="0">
                <a:solidFill>
                  <a:srgbClr val="629CB0"/>
                </a:solidFill>
                <a:uFillTx/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globa</a:t>
            </a:r>
            <a:r>
              <a:rPr lang="en-US" altLang="zh-CN" sz="2400" b="1" cap="all" dirty="0">
                <a:solidFill>
                  <a:srgbClr val="629CB0"/>
                </a:solidFill>
                <a:uFillTx/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l</a:t>
            </a:r>
            <a:r>
              <a:rPr lang="zh-CN" altLang="en-US" sz="2400" b="1" cap="all" dirty="0">
                <a:solidFill>
                  <a:srgbClr val="629CB0"/>
                </a:solidFill>
                <a:uFillTx/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 </a:t>
            </a:r>
            <a:r>
              <a:rPr lang="de-DE" altLang="zh-CN" sz="2400" b="1" cap="all" dirty="0">
                <a:solidFill>
                  <a:srgbClr val="629CB0"/>
                </a:solidFill>
                <a:uFillTx/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Ö</a:t>
            </a:r>
            <a:r>
              <a:rPr lang="zh-CN" altLang="en-US" sz="2400" b="1" cap="all" dirty="0">
                <a:solidFill>
                  <a:srgbClr val="629CB0"/>
                </a:solidFill>
                <a:uFillTx/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kologische Gemeinschaft schaffen</a:t>
            </a:r>
            <a:endParaRPr lang="zh-CN" altLang="en-US" sz="2400" b="1" cap="all" dirty="0">
              <a:solidFill>
                <a:srgbClr val="629CB0"/>
              </a:solidFill>
              <a:uFillTx/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0890" y="1980565"/>
            <a:ext cx="4443730" cy="39878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Multilateralismus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40890" y="2586990"/>
            <a:ext cx="4443095" cy="39878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zh-CN" sz="20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Pariser Abkommen</a:t>
            </a:r>
            <a:endParaRPr lang="de-DE" altLang="zh-CN" sz="20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0890" y="3239135"/>
            <a:ext cx="4443095" cy="39878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Süd-Süd Kooperationen</a:t>
            </a:r>
            <a:endParaRPr lang="de-DE" altLang="zh-CN" sz="20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40890" y="3862070"/>
            <a:ext cx="4443095" cy="39878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grüne Neuseidenstraße</a:t>
            </a:r>
            <a:endParaRPr lang="de-DE" altLang="zh-CN" sz="20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4" name="文本框 3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143"/>
          <p:cNvSpPr txBox="1"/>
          <p:nvPr/>
        </p:nvSpPr>
        <p:spPr>
          <a:xfrm>
            <a:off x="2719705" y="2048510"/>
            <a:ext cx="322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28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 </a:t>
            </a:r>
            <a:r>
              <a:rPr lang="en-US" altLang="de-DE" sz="2800" dirty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lang="en-US" altLang="de-DE" sz="3600" dirty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lang="de-DE" altLang="zh-CN" sz="3600" dirty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Vielen  Dank </a:t>
            </a:r>
            <a:r>
              <a:rPr lang="en-US" altLang="de-DE" sz="3600" dirty="0">
                <a:ln w="6350">
                  <a:noFill/>
                </a:ln>
                <a:solidFill>
                  <a:srgbClr val="629CB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!</a:t>
            </a:r>
            <a:endParaRPr lang="en-US" altLang="de-DE" sz="3600" dirty="0">
              <a:ln w="6350">
                <a:noFill/>
              </a:ln>
              <a:solidFill>
                <a:srgbClr val="629CB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5" name="文本框 4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9095" y="1616075"/>
            <a:ext cx="8630285" cy="2404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1E655E"/>
              </a:solidFill>
            </a:endParaRPr>
          </a:p>
        </p:txBody>
      </p:sp>
      <p:sp>
        <p:nvSpPr>
          <p:cNvPr id="91" name="Freeform 103"/>
          <p:cNvSpPr>
            <a:spLocks noEditPoints="1"/>
          </p:cNvSpPr>
          <p:nvPr/>
        </p:nvSpPr>
        <p:spPr bwMode="auto">
          <a:xfrm>
            <a:off x="3763322" y="1616287"/>
            <a:ext cx="342115" cy="280356"/>
          </a:xfrm>
          <a:custGeom>
            <a:avLst/>
            <a:gdLst>
              <a:gd name="T0" fmla="*/ 317 w 332"/>
              <a:gd name="T1" fmla="*/ 227 h 272"/>
              <a:gd name="T2" fmla="*/ 198 w 332"/>
              <a:gd name="T3" fmla="*/ 227 h 272"/>
              <a:gd name="T4" fmla="*/ 294 w 332"/>
              <a:gd name="T5" fmla="*/ 212 h 272"/>
              <a:gd name="T6" fmla="*/ 302 w 332"/>
              <a:gd name="T7" fmla="*/ 204 h 272"/>
              <a:gd name="T8" fmla="*/ 302 w 332"/>
              <a:gd name="T9" fmla="*/ 53 h 272"/>
              <a:gd name="T10" fmla="*/ 317 w 332"/>
              <a:gd name="T11" fmla="*/ 53 h 272"/>
              <a:gd name="T12" fmla="*/ 317 w 332"/>
              <a:gd name="T13" fmla="*/ 227 h 272"/>
              <a:gd name="T14" fmla="*/ 174 w 332"/>
              <a:gd name="T15" fmla="*/ 224 h 272"/>
              <a:gd name="T16" fmla="*/ 174 w 332"/>
              <a:gd name="T17" fmla="*/ 48 h 272"/>
              <a:gd name="T18" fmla="*/ 287 w 332"/>
              <a:gd name="T19" fmla="*/ 15 h 272"/>
              <a:gd name="T20" fmla="*/ 287 w 332"/>
              <a:gd name="T21" fmla="*/ 197 h 272"/>
              <a:gd name="T22" fmla="*/ 174 w 332"/>
              <a:gd name="T23" fmla="*/ 224 h 272"/>
              <a:gd name="T24" fmla="*/ 158 w 332"/>
              <a:gd name="T25" fmla="*/ 224 h 272"/>
              <a:gd name="T26" fmla="*/ 45 w 332"/>
              <a:gd name="T27" fmla="*/ 197 h 272"/>
              <a:gd name="T28" fmla="*/ 45 w 332"/>
              <a:gd name="T29" fmla="*/ 15 h 272"/>
              <a:gd name="T30" fmla="*/ 158 w 332"/>
              <a:gd name="T31" fmla="*/ 48 h 272"/>
              <a:gd name="T32" fmla="*/ 158 w 332"/>
              <a:gd name="T33" fmla="*/ 224 h 272"/>
              <a:gd name="T34" fmla="*/ 15 w 332"/>
              <a:gd name="T35" fmla="*/ 227 h 272"/>
              <a:gd name="T36" fmla="*/ 15 w 332"/>
              <a:gd name="T37" fmla="*/ 53 h 272"/>
              <a:gd name="T38" fmla="*/ 30 w 332"/>
              <a:gd name="T39" fmla="*/ 53 h 272"/>
              <a:gd name="T40" fmla="*/ 30 w 332"/>
              <a:gd name="T41" fmla="*/ 204 h 272"/>
              <a:gd name="T42" fmla="*/ 37 w 332"/>
              <a:gd name="T43" fmla="*/ 212 h 272"/>
              <a:gd name="T44" fmla="*/ 134 w 332"/>
              <a:gd name="T45" fmla="*/ 227 h 272"/>
              <a:gd name="T46" fmla="*/ 15 w 332"/>
              <a:gd name="T47" fmla="*/ 227 h 272"/>
              <a:gd name="T48" fmla="*/ 317 w 332"/>
              <a:gd name="T49" fmla="*/ 38 h 272"/>
              <a:gd name="T50" fmla="*/ 302 w 332"/>
              <a:gd name="T51" fmla="*/ 38 h 272"/>
              <a:gd name="T52" fmla="*/ 302 w 332"/>
              <a:gd name="T53" fmla="*/ 7 h 272"/>
              <a:gd name="T54" fmla="*/ 294 w 332"/>
              <a:gd name="T55" fmla="*/ 0 h 272"/>
              <a:gd name="T56" fmla="*/ 166 w 332"/>
              <a:gd name="T57" fmla="*/ 34 h 272"/>
              <a:gd name="T58" fmla="*/ 37 w 332"/>
              <a:gd name="T59" fmla="*/ 0 h 272"/>
              <a:gd name="T60" fmla="*/ 30 w 332"/>
              <a:gd name="T61" fmla="*/ 7 h 272"/>
              <a:gd name="T62" fmla="*/ 30 w 332"/>
              <a:gd name="T63" fmla="*/ 38 h 272"/>
              <a:gd name="T64" fmla="*/ 15 w 332"/>
              <a:gd name="T65" fmla="*/ 38 h 272"/>
              <a:gd name="T66" fmla="*/ 0 w 332"/>
              <a:gd name="T67" fmla="*/ 53 h 272"/>
              <a:gd name="T68" fmla="*/ 0 w 332"/>
              <a:gd name="T69" fmla="*/ 242 h 272"/>
              <a:gd name="T70" fmla="*/ 15 w 332"/>
              <a:gd name="T71" fmla="*/ 257 h 272"/>
              <a:gd name="T72" fmla="*/ 143 w 332"/>
              <a:gd name="T73" fmla="*/ 257 h 272"/>
              <a:gd name="T74" fmla="*/ 158 w 332"/>
              <a:gd name="T75" fmla="*/ 272 h 272"/>
              <a:gd name="T76" fmla="*/ 174 w 332"/>
              <a:gd name="T77" fmla="*/ 272 h 272"/>
              <a:gd name="T78" fmla="*/ 189 w 332"/>
              <a:gd name="T79" fmla="*/ 257 h 272"/>
              <a:gd name="T80" fmla="*/ 317 w 332"/>
              <a:gd name="T81" fmla="*/ 257 h 272"/>
              <a:gd name="T82" fmla="*/ 332 w 332"/>
              <a:gd name="T83" fmla="*/ 242 h 272"/>
              <a:gd name="T84" fmla="*/ 332 w 332"/>
              <a:gd name="T85" fmla="*/ 53 h 272"/>
              <a:gd name="T86" fmla="*/ 317 w 332"/>
              <a:gd name="T87" fmla="*/ 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2" h="272">
                <a:moveTo>
                  <a:pt x="317" y="227"/>
                </a:moveTo>
                <a:cubicBezTo>
                  <a:pt x="198" y="227"/>
                  <a:pt x="198" y="227"/>
                  <a:pt x="198" y="227"/>
                </a:cubicBezTo>
                <a:cubicBezTo>
                  <a:pt x="230" y="212"/>
                  <a:pt x="273" y="212"/>
                  <a:pt x="294" y="212"/>
                </a:cubicBezTo>
                <a:cubicBezTo>
                  <a:pt x="299" y="212"/>
                  <a:pt x="302" y="208"/>
                  <a:pt x="302" y="20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7" y="227"/>
                  <a:pt x="317" y="227"/>
                  <a:pt x="317" y="227"/>
                </a:cubicBezTo>
                <a:close/>
                <a:moveTo>
                  <a:pt x="174" y="224"/>
                </a:moveTo>
                <a:cubicBezTo>
                  <a:pt x="174" y="48"/>
                  <a:pt x="174" y="48"/>
                  <a:pt x="174" y="48"/>
                </a:cubicBezTo>
                <a:cubicBezTo>
                  <a:pt x="200" y="18"/>
                  <a:pt x="256" y="15"/>
                  <a:pt x="287" y="15"/>
                </a:cubicBezTo>
                <a:cubicBezTo>
                  <a:pt x="287" y="197"/>
                  <a:pt x="287" y="197"/>
                  <a:pt x="287" y="197"/>
                </a:cubicBezTo>
                <a:cubicBezTo>
                  <a:pt x="258" y="197"/>
                  <a:pt x="206" y="199"/>
                  <a:pt x="174" y="224"/>
                </a:cubicBezTo>
                <a:close/>
                <a:moveTo>
                  <a:pt x="158" y="224"/>
                </a:moveTo>
                <a:cubicBezTo>
                  <a:pt x="126" y="199"/>
                  <a:pt x="74" y="197"/>
                  <a:pt x="45" y="197"/>
                </a:cubicBezTo>
                <a:cubicBezTo>
                  <a:pt x="45" y="15"/>
                  <a:pt x="45" y="15"/>
                  <a:pt x="45" y="15"/>
                </a:cubicBezTo>
                <a:cubicBezTo>
                  <a:pt x="76" y="15"/>
                  <a:pt x="132" y="18"/>
                  <a:pt x="158" y="48"/>
                </a:cubicBezTo>
                <a:cubicBezTo>
                  <a:pt x="158" y="224"/>
                  <a:pt x="158" y="224"/>
                  <a:pt x="158" y="224"/>
                </a:cubicBezTo>
                <a:close/>
                <a:moveTo>
                  <a:pt x="15" y="227"/>
                </a:moveTo>
                <a:cubicBezTo>
                  <a:pt x="15" y="53"/>
                  <a:pt x="15" y="53"/>
                  <a:pt x="15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204"/>
                  <a:pt x="30" y="204"/>
                  <a:pt x="30" y="204"/>
                </a:cubicBezTo>
                <a:cubicBezTo>
                  <a:pt x="30" y="208"/>
                  <a:pt x="33" y="212"/>
                  <a:pt x="37" y="212"/>
                </a:cubicBezTo>
                <a:cubicBezTo>
                  <a:pt x="59" y="212"/>
                  <a:pt x="102" y="212"/>
                  <a:pt x="134" y="227"/>
                </a:cubicBezTo>
                <a:cubicBezTo>
                  <a:pt x="15" y="227"/>
                  <a:pt x="15" y="227"/>
                  <a:pt x="15" y="227"/>
                </a:cubicBezTo>
                <a:close/>
                <a:moveTo>
                  <a:pt x="317" y="38"/>
                </a:moveTo>
                <a:cubicBezTo>
                  <a:pt x="302" y="38"/>
                  <a:pt x="302" y="38"/>
                  <a:pt x="302" y="3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3"/>
                  <a:pt x="299" y="0"/>
                  <a:pt x="294" y="0"/>
                </a:cubicBezTo>
                <a:cubicBezTo>
                  <a:pt x="266" y="0"/>
                  <a:pt x="201" y="0"/>
                  <a:pt x="166" y="34"/>
                </a:cubicBezTo>
                <a:cubicBezTo>
                  <a:pt x="131" y="0"/>
                  <a:pt x="66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38"/>
                  <a:pt x="30" y="38"/>
                  <a:pt x="30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6" y="38"/>
                  <a:pt x="0" y="44"/>
                  <a:pt x="0" y="53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0"/>
                  <a:pt x="6" y="257"/>
                  <a:pt x="15" y="257"/>
                </a:cubicBezTo>
                <a:cubicBezTo>
                  <a:pt x="143" y="257"/>
                  <a:pt x="143" y="257"/>
                  <a:pt x="143" y="257"/>
                </a:cubicBezTo>
                <a:cubicBezTo>
                  <a:pt x="143" y="265"/>
                  <a:pt x="150" y="272"/>
                  <a:pt x="158" y="272"/>
                </a:cubicBezTo>
                <a:cubicBezTo>
                  <a:pt x="174" y="272"/>
                  <a:pt x="174" y="272"/>
                  <a:pt x="174" y="272"/>
                </a:cubicBezTo>
                <a:cubicBezTo>
                  <a:pt x="182" y="272"/>
                  <a:pt x="189" y="265"/>
                  <a:pt x="189" y="257"/>
                </a:cubicBezTo>
                <a:cubicBezTo>
                  <a:pt x="317" y="257"/>
                  <a:pt x="317" y="257"/>
                  <a:pt x="317" y="257"/>
                </a:cubicBezTo>
                <a:cubicBezTo>
                  <a:pt x="326" y="257"/>
                  <a:pt x="332" y="250"/>
                  <a:pt x="332" y="242"/>
                </a:cubicBezTo>
                <a:cubicBezTo>
                  <a:pt x="332" y="53"/>
                  <a:pt x="332" y="53"/>
                  <a:pt x="332" y="53"/>
                </a:cubicBezTo>
                <a:cubicBezTo>
                  <a:pt x="332" y="44"/>
                  <a:pt x="326" y="38"/>
                  <a:pt x="317" y="38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2160" y="2309495"/>
            <a:ext cx="780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Natur und der Mensch sind eine Einheit</a:t>
            </a:r>
            <a:r>
              <a:rPr lang="en-US" altLang="zh-CN" sz="28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01565" y="3234690"/>
            <a:ext cx="2647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  --</a:t>
            </a: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Zhuangzi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>
              <a:solidFill>
                <a:schemeClr val="bg1"/>
              </a:solidFill>
              <a:latin typeface="Vrinda" panose="01010600010101010101" charset="0"/>
              <a:cs typeface="Vrinda" panose="01010600010101010101" charset="0"/>
            </a:endParaRPr>
          </a:p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5" name="文本框 4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04775" y="-46990"/>
            <a:ext cx="9288145" cy="5212080"/>
            <a:chOff x="796" y="-184"/>
            <a:chExt cx="17386" cy="108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" y="-184"/>
              <a:ext cx="17386" cy="1080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752" y="3062"/>
              <a:ext cx="16154" cy="49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1E655E"/>
                </a:solidFill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808972"/>
            <a:ext cx="2133600" cy="273759"/>
          </a:xfrm>
        </p:spPr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67790" y="1287145"/>
            <a:ext cx="6543675" cy="2717800"/>
            <a:chOff x="2945" y="2027"/>
            <a:chExt cx="10305" cy="4280"/>
          </a:xfrm>
        </p:grpSpPr>
        <p:sp>
          <p:nvSpPr>
            <p:cNvPr id="4" name="文本框 3"/>
            <p:cNvSpPr txBox="1"/>
            <p:nvPr/>
          </p:nvSpPr>
          <p:spPr>
            <a:xfrm>
              <a:off x="3501" y="3044"/>
              <a:ext cx="7893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 bevölkerungsreichste Land </a:t>
              </a:r>
              <a:endParaRPr lang="en-US" altLang="zh-CN" sz="24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 2. größte Volkswirtschaft </a:t>
              </a:r>
              <a:endParaRPr lang="en-US" altLang="zh-CN" sz="24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 größte Entwicklungsland</a:t>
              </a:r>
              <a:endParaRPr lang="en-US" altLang="zh-CN" sz="24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558" name="Group 6"/>
            <p:cNvGrpSpPr/>
            <p:nvPr/>
          </p:nvGrpSpPr>
          <p:grpSpPr bwMode="auto">
            <a:xfrm rot="0">
              <a:off x="2945" y="2209"/>
              <a:ext cx="488" cy="400"/>
              <a:chOff x="0" y="0"/>
              <a:chExt cx="212" cy="174"/>
            </a:xfrm>
            <a:solidFill>
              <a:srgbClr val="629CB0"/>
            </a:solidFill>
          </p:grpSpPr>
          <p:sp>
            <p:nvSpPr>
              <p:cNvPr id="23559" name="Freeform 7"/>
              <p:cNvSpPr>
                <a:spLocks noEditPoints="1"/>
              </p:cNvSpPr>
              <p:nvPr/>
            </p:nvSpPr>
            <p:spPr bwMode="auto">
              <a:xfrm>
                <a:off x="0" y="0"/>
                <a:ext cx="212" cy="174"/>
              </a:xfrm>
              <a:custGeom>
                <a:avLst/>
                <a:gdLst>
                  <a:gd name="T0" fmla="*/ 0 w 212"/>
                  <a:gd name="T1" fmla="*/ 0 h 174"/>
                  <a:gd name="T2" fmla="*/ 0 w 212"/>
                  <a:gd name="T3" fmla="*/ 174 h 174"/>
                  <a:gd name="T4" fmla="*/ 212 w 212"/>
                  <a:gd name="T5" fmla="*/ 174 h 174"/>
                  <a:gd name="T6" fmla="*/ 212 w 212"/>
                  <a:gd name="T7" fmla="*/ 0 h 174"/>
                  <a:gd name="T8" fmla="*/ 0 w 212"/>
                  <a:gd name="T9" fmla="*/ 0 h 174"/>
                  <a:gd name="T10" fmla="*/ 194 w 212"/>
                  <a:gd name="T11" fmla="*/ 19 h 174"/>
                  <a:gd name="T12" fmla="*/ 194 w 212"/>
                  <a:gd name="T13" fmla="*/ 56 h 174"/>
                  <a:gd name="T14" fmla="*/ 129 w 212"/>
                  <a:gd name="T15" fmla="*/ 105 h 174"/>
                  <a:gd name="T16" fmla="*/ 111 w 212"/>
                  <a:gd name="T17" fmla="*/ 91 h 174"/>
                  <a:gd name="T18" fmla="*/ 111 w 212"/>
                  <a:gd name="T19" fmla="*/ 91 h 174"/>
                  <a:gd name="T20" fmla="*/ 86 w 212"/>
                  <a:gd name="T21" fmla="*/ 71 h 174"/>
                  <a:gd name="T22" fmla="*/ 18 w 212"/>
                  <a:gd name="T23" fmla="*/ 108 h 174"/>
                  <a:gd name="T24" fmla="*/ 18 w 212"/>
                  <a:gd name="T25" fmla="*/ 19 h 174"/>
                  <a:gd name="T26" fmla="*/ 194 w 212"/>
                  <a:gd name="T27" fmla="*/ 19 h 174"/>
                  <a:gd name="T28" fmla="*/ 18 w 212"/>
                  <a:gd name="T29" fmla="*/ 154 h 174"/>
                  <a:gd name="T30" fmla="*/ 18 w 212"/>
                  <a:gd name="T31" fmla="*/ 128 h 174"/>
                  <a:gd name="T32" fmla="*/ 84 w 212"/>
                  <a:gd name="T33" fmla="*/ 92 h 174"/>
                  <a:gd name="T34" fmla="*/ 128 w 212"/>
                  <a:gd name="T35" fmla="*/ 128 h 174"/>
                  <a:gd name="T36" fmla="*/ 128 w 212"/>
                  <a:gd name="T37" fmla="*/ 128 h 174"/>
                  <a:gd name="T38" fmla="*/ 142 w 212"/>
                  <a:gd name="T39" fmla="*/ 140 h 174"/>
                  <a:gd name="T40" fmla="*/ 154 w 212"/>
                  <a:gd name="T41" fmla="*/ 126 h 174"/>
                  <a:gd name="T42" fmla="*/ 143 w 212"/>
                  <a:gd name="T43" fmla="*/ 117 h 174"/>
                  <a:gd name="T44" fmla="*/ 194 w 212"/>
                  <a:gd name="T45" fmla="*/ 79 h 174"/>
                  <a:gd name="T46" fmla="*/ 194 w 212"/>
                  <a:gd name="T47" fmla="*/ 154 h 174"/>
                  <a:gd name="T48" fmla="*/ 18 w 212"/>
                  <a:gd name="T49" fmla="*/ 15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2" h="174">
                    <a:moveTo>
                      <a:pt x="0" y="0"/>
                    </a:moveTo>
                    <a:lnTo>
                      <a:pt x="0" y="174"/>
                    </a:lnTo>
                    <a:lnTo>
                      <a:pt x="212" y="174"/>
                    </a:lnTo>
                    <a:lnTo>
                      <a:pt x="212" y="0"/>
                    </a:lnTo>
                    <a:lnTo>
                      <a:pt x="0" y="0"/>
                    </a:lnTo>
                    <a:close/>
                    <a:moveTo>
                      <a:pt x="194" y="19"/>
                    </a:moveTo>
                    <a:lnTo>
                      <a:pt x="194" y="56"/>
                    </a:lnTo>
                    <a:lnTo>
                      <a:pt x="129" y="105"/>
                    </a:lnTo>
                    <a:lnTo>
                      <a:pt x="111" y="91"/>
                    </a:lnTo>
                    <a:lnTo>
                      <a:pt x="111" y="91"/>
                    </a:lnTo>
                    <a:lnTo>
                      <a:pt x="86" y="71"/>
                    </a:lnTo>
                    <a:lnTo>
                      <a:pt x="18" y="108"/>
                    </a:lnTo>
                    <a:lnTo>
                      <a:pt x="18" y="19"/>
                    </a:lnTo>
                    <a:lnTo>
                      <a:pt x="194" y="19"/>
                    </a:lnTo>
                    <a:close/>
                    <a:moveTo>
                      <a:pt x="18" y="154"/>
                    </a:moveTo>
                    <a:lnTo>
                      <a:pt x="18" y="128"/>
                    </a:lnTo>
                    <a:lnTo>
                      <a:pt x="84" y="92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42" y="140"/>
                    </a:lnTo>
                    <a:lnTo>
                      <a:pt x="154" y="126"/>
                    </a:lnTo>
                    <a:lnTo>
                      <a:pt x="143" y="117"/>
                    </a:lnTo>
                    <a:lnTo>
                      <a:pt x="194" y="79"/>
                    </a:lnTo>
                    <a:lnTo>
                      <a:pt x="194" y="154"/>
                    </a:lnTo>
                    <a:lnTo>
                      <a:pt x="18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华文细黑" panose="02010600040101010101" pitchFamily="2" charset="-122"/>
                </a:endParaRPr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auto">
              <a:xfrm>
                <a:off x="123" y="36"/>
                <a:ext cx="34" cy="3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948" y="2027"/>
              <a:ext cx="32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  <a:endParaRPr lang="en-US" altLang="zh-CN" sz="28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01" y="5000"/>
              <a:ext cx="974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de-DE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Chinas eigene </a:t>
              </a:r>
              <a:r>
                <a:rPr lang="de-DE" altLang="zh-CN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Entwicklungsbedürfnisse </a:t>
              </a:r>
              <a:endParaRPr lang="de-DE" altLang="zh-CN" sz="24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de-DE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Chinas </a:t>
              </a:r>
              <a:r>
                <a:rPr lang="de-DE" altLang="zh-CN" sz="24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Verantworung für die Welt</a:t>
              </a:r>
              <a:endParaRPr lang="de-DE" altLang="zh-CN" sz="24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727" y="2192"/>
              <a:ext cx="0" cy="492"/>
            </a:xfrm>
            <a:prstGeom prst="line">
              <a:avLst/>
            </a:prstGeom>
            <a:noFill/>
            <a:ln w="28575" cmpd="sng">
              <a:solidFill>
                <a:srgbClr val="629CB0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27" name="文本框 26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506855" y="2183765"/>
            <a:ext cx="387985" cy="387985"/>
          </a:xfrm>
          <a:prstGeom prst="ellipse">
            <a:avLst/>
          </a:prstGeom>
          <a:solidFill>
            <a:srgbClr val="629CB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12"/>
          <p:cNvSpPr>
            <a:spLocks noEditPoints="1"/>
          </p:cNvSpPr>
          <p:nvPr/>
        </p:nvSpPr>
        <p:spPr bwMode="auto">
          <a:xfrm>
            <a:off x="1628140" y="2278380"/>
            <a:ext cx="140970" cy="201930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2059940" y="2248535"/>
            <a:ext cx="0" cy="276860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 rot="0">
            <a:off x="1506855" y="1091565"/>
            <a:ext cx="5182870" cy="706755"/>
            <a:chOff x="5763" y="1493"/>
            <a:chExt cx="8162" cy="1113"/>
          </a:xfrm>
        </p:grpSpPr>
        <p:sp>
          <p:nvSpPr>
            <p:cNvPr id="46" name="椭圆 45"/>
            <p:cNvSpPr/>
            <p:nvPr/>
          </p:nvSpPr>
          <p:spPr>
            <a:xfrm>
              <a:off x="5763" y="1525"/>
              <a:ext cx="611" cy="611"/>
            </a:xfrm>
            <a:prstGeom prst="ellipse">
              <a:avLst/>
            </a:prstGeom>
            <a:solidFill>
              <a:srgbClr val="629CB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5890" y="1680"/>
              <a:ext cx="361" cy="300"/>
            </a:xfrm>
            <a:custGeom>
              <a:avLst/>
              <a:gdLst>
                <a:gd name="T0" fmla="*/ 111 w 197"/>
                <a:gd name="T1" fmla="*/ 11 h 164"/>
                <a:gd name="T2" fmla="*/ 0 w 197"/>
                <a:gd name="T3" fmla="*/ 15 h 164"/>
                <a:gd name="T4" fmla="*/ 105 w 197"/>
                <a:gd name="T5" fmla="*/ 164 h 164"/>
                <a:gd name="T6" fmla="*/ 136 w 197"/>
                <a:gd name="T7" fmla="*/ 159 h 164"/>
                <a:gd name="T8" fmla="*/ 196 w 197"/>
                <a:gd name="T9" fmla="*/ 142 h 164"/>
                <a:gd name="T10" fmla="*/ 52 w 197"/>
                <a:gd name="T11" fmla="*/ 150 h 164"/>
                <a:gd name="T12" fmla="*/ 52 w 197"/>
                <a:gd name="T13" fmla="*/ 22 h 164"/>
                <a:gd name="T14" fmla="*/ 99 w 197"/>
                <a:gd name="T15" fmla="*/ 150 h 164"/>
                <a:gd name="T16" fmla="*/ 99 w 197"/>
                <a:gd name="T17" fmla="*/ 22 h 164"/>
                <a:gd name="T18" fmla="*/ 147 w 197"/>
                <a:gd name="T19" fmla="*/ 149 h 164"/>
                <a:gd name="T20" fmla="*/ 181 w 197"/>
                <a:gd name="T21" fmla="*/ 139 h 164"/>
                <a:gd name="T22" fmla="*/ 23 w 197"/>
                <a:gd name="T23" fmla="*/ 133 h 164"/>
                <a:gd name="T24" fmla="*/ 42 w 197"/>
                <a:gd name="T25" fmla="*/ 134 h 164"/>
                <a:gd name="T26" fmla="*/ 43 w 197"/>
                <a:gd name="T27" fmla="*/ 114 h 164"/>
                <a:gd name="T28" fmla="*/ 23 w 197"/>
                <a:gd name="T29" fmla="*/ 114 h 164"/>
                <a:gd name="T30" fmla="*/ 29 w 197"/>
                <a:gd name="T31" fmla="*/ 120 h 164"/>
                <a:gd name="T32" fmla="*/ 37 w 197"/>
                <a:gd name="T33" fmla="*/ 120 h 164"/>
                <a:gd name="T34" fmla="*/ 37 w 197"/>
                <a:gd name="T35" fmla="*/ 128 h 164"/>
                <a:gd name="T36" fmla="*/ 29 w 197"/>
                <a:gd name="T37" fmla="*/ 127 h 164"/>
                <a:gd name="T38" fmla="*/ 32 w 197"/>
                <a:gd name="T39" fmla="*/ 91 h 164"/>
                <a:gd name="T40" fmla="*/ 36 w 197"/>
                <a:gd name="T41" fmla="*/ 38 h 164"/>
                <a:gd name="T42" fmla="*/ 28 w 197"/>
                <a:gd name="T43" fmla="*/ 87 h 164"/>
                <a:gd name="T44" fmla="*/ 134 w 197"/>
                <a:gd name="T45" fmla="*/ 31 h 164"/>
                <a:gd name="T46" fmla="*/ 149 w 197"/>
                <a:gd name="T47" fmla="*/ 86 h 164"/>
                <a:gd name="T48" fmla="*/ 134 w 197"/>
                <a:gd name="T49" fmla="*/ 31 h 164"/>
                <a:gd name="T50" fmla="*/ 69 w 197"/>
                <a:gd name="T51" fmla="*/ 133 h 164"/>
                <a:gd name="T52" fmla="*/ 88 w 197"/>
                <a:gd name="T53" fmla="*/ 133 h 164"/>
                <a:gd name="T54" fmla="*/ 79 w 197"/>
                <a:gd name="T55" fmla="*/ 110 h 164"/>
                <a:gd name="T56" fmla="*/ 65 w 197"/>
                <a:gd name="T57" fmla="*/ 124 h 164"/>
                <a:gd name="T58" fmla="*/ 75 w 197"/>
                <a:gd name="T59" fmla="*/ 120 h 164"/>
                <a:gd name="T60" fmla="*/ 82 w 197"/>
                <a:gd name="T61" fmla="*/ 120 h 164"/>
                <a:gd name="T62" fmla="*/ 82 w 197"/>
                <a:gd name="T63" fmla="*/ 128 h 164"/>
                <a:gd name="T64" fmla="*/ 74 w 197"/>
                <a:gd name="T65" fmla="*/ 127 h 164"/>
                <a:gd name="T66" fmla="*/ 81 w 197"/>
                <a:gd name="T67" fmla="*/ 91 h 164"/>
                <a:gd name="T68" fmla="*/ 85 w 197"/>
                <a:gd name="T69" fmla="*/ 38 h 164"/>
                <a:gd name="T70" fmla="*/ 77 w 197"/>
                <a:gd name="T71" fmla="*/ 87 h 164"/>
                <a:gd name="T72" fmla="*/ 148 w 197"/>
                <a:gd name="T73" fmla="*/ 109 h 164"/>
                <a:gd name="T74" fmla="*/ 148 w 197"/>
                <a:gd name="T75" fmla="*/ 128 h 164"/>
                <a:gd name="T76" fmla="*/ 167 w 197"/>
                <a:gd name="T77" fmla="*/ 128 h 164"/>
                <a:gd name="T78" fmla="*/ 168 w 197"/>
                <a:gd name="T79" fmla="*/ 109 h 164"/>
                <a:gd name="T80" fmla="*/ 158 w 197"/>
                <a:gd name="T81" fmla="*/ 105 h 164"/>
                <a:gd name="T82" fmla="*/ 154 w 197"/>
                <a:gd name="T83" fmla="*/ 114 h 164"/>
                <a:gd name="T84" fmla="*/ 163 w 197"/>
                <a:gd name="T85" fmla="*/ 118 h 164"/>
                <a:gd name="T86" fmla="*/ 154 w 197"/>
                <a:gd name="T87" fmla="*/ 122 h 164"/>
                <a:gd name="T88" fmla="*/ 154 w 197"/>
                <a:gd name="T89" fmla="*/ 1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164">
                  <a:moveTo>
                    <a:pt x="159" y="6"/>
                  </a:moveTo>
                  <a:cubicBezTo>
                    <a:pt x="158" y="2"/>
                    <a:pt x="155" y="0"/>
                    <a:pt x="151" y="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0"/>
                    <a:pt x="108" y="8"/>
                    <a:pt x="10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8"/>
                    <a:pt x="0" y="11"/>
                    <a:pt x="0" y="1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1"/>
                    <a:pt x="3" y="164"/>
                    <a:pt x="7" y="164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9" y="164"/>
                    <a:pt x="112" y="161"/>
                    <a:pt x="112" y="157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2"/>
                    <a:pt x="140" y="164"/>
                    <a:pt x="144" y="163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95" y="150"/>
                    <a:pt x="197" y="146"/>
                    <a:pt x="196" y="142"/>
                  </a:cubicBezTo>
                  <a:cubicBezTo>
                    <a:pt x="159" y="6"/>
                    <a:pt x="159" y="6"/>
                    <a:pt x="159" y="6"/>
                  </a:cubicBezTo>
                  <a:close/>
                  <a:moveTo>
                    <a:pt x="52" y="150"/>
                  </a:moveTo>
                  <a:cubicBezTo>
                    <a:pt x="52" y="150"/>
                    <a:pt x="52" y="150"/>
                    <a:pt x="52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150"/>
                    <a:pt x="52" y="150"/>
                    <a:pt x="52" y="150"/>
                  </a:cubicBezTo>
                  <a:close/>
                  <a:moveTo>
                    <a:pt x="99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150"/>
                    <a:pt x="99" y="150"/>
                    <a:pt x="99" y="150"/>
                  </a:cubicBezTo>
                  <a:close/>
                  <a:moveTo>
                    <a:pt x="147" y="149"/>
                  </a:moveTo>
                  <a:cubicBezTo>
                    <a:pt x="147" y="149"/>
                    <a:pt x="147" y="149"/>
                    <a:pt x="147" y="149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47" y="149"/>
                    <a:pt x="147" y="149"/>
                    <a:pt x="147" y="149"/>
                  </a:cubicBezTo>
                  <a:close/>
                  <a:moveTo>
                    <a:pt x="23" y="133"/>
                  </a:moveTo>
                  <a:cubicBezTo>
                    <a:pt x="23" y="133"/>
                    <a:pt x="23" y="133"/>
                    <a:pt x="23" y="13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6" y="136"/>
                    <a:pt x="29" y="137"/>
                    <a:pt x="33" y="137"/>
                  </a:cubicBezTo>
                  <a:cubicBezTo>
                    <a:pt x="37" y="137"/>
                    <a:pt x="40" y="136"/>
                    <a:pt x="42" y="134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5" y="131"/>
                    <a:pt x="47" y="127"/>
                    <a:pt x="47" y="124"/>
                  </a:cubicBezTo>
                  <a:cubicBezTo>
                    <a:pt x="47" y="120"/>
                    <a:pt x="45" y="116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0" y="112"/>
                    <a:pt x="37" y="110"/>
                    <a:pt x="33" y="110"/>
                  </a:cubicBezTo>
                  <a:cubicBezTo>
                    <a:pt x="29" y="110"/>
                    <a:pt x="26" y="112"/>
                    <a:pt x="23" y="114"/>
                  </a:cubicBezTo>
                  <a:cubicBezTo>
                    <a:pt x="21" y="116"/>
                    <a:pt x="19" y="120"/>
                    <a:pt x="19" y="124"/>
                  </a:cubicBezTo>
                  <a:cubicBezTo>
                    <a:pt x="19" y="127"/>
                    <a:pt x="21" y="131"/>
                    <a:pt x="23" y="133"/>
                  </a:cubicBezTo>
                  <a:close/>
                  <a:moveTo>
                    <a:pt x="29" y="120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30" y="119"/>
                    <a:pt x="31" y="118"/>
                    <a:pt x="33" y="118"/>
                  </a:cubicBezTo>
                  <a:cubicBezTo>
                    <a:pt x="34" y="118"/>
                    <a:pt x="36" y="119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21"/>
                    <a:pt x="38" y="122"/>
                    <a:pt x="38" y="124"/>
                  </a:cubicBezTo>
                  <a:cubicBezTo>
                    <a:pt x="38" y="125"/>
                    <a:pt x="38" y="127"/>
                    <a:pt x="37" y="128"/>
                  </a:cubicBezTo>
                  <a:cubicBezTo>
                    <a:pt x="36" y="129"/>
                    <a:pt x="34" y="129"/>
                    <a:pt x="33" y="129"/>
                  </a:cubicBezTo>
                  <a:cubicBezTo>
                    <a:pt x="31" y="129"/>
                    <a:pt x="30" y="129"/>
                    <a:pt x="29" y="128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8" y="126"/>
                    <a:pt x="27" y="125"/>
                    <a:pt x="27" y="124"/>
                  </a:cubicBezTo>
                  <a:cubicBezTo>
                    <a:pt x="27" y="122"/>
                    <a:pt x="28" y="121"/>
                    <a:pt x="29" y="120"/>
                  </a:cubicBezTo>
                  <a:close/>
                  <a:moveTo>
                    <a:pt x="32" y="91"/>
                  </a:moveTo>
                  <a:cubicBezTo>
                    <a:pt x="32" y="91"/>
                    <a:pt x="32" y="91"/>
                    <a:pt x="32" y="91"/>
                  </a:cubicBezTo>
                  <a:cubicBezTo>
                    <a:pt x="34" y="91"/>
                    <a:pt x="36" y="89"/>
                    <a:pt x="36" y="8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5"/>
                    <a:pt x="34" y="34"/>
                    <a:pt x="32" y="34"/>
                  </a:cubicBezTo>
                  <a:cubicBezTo>
                    <a:pt x="29" y="34"/>
                    <a:pt x="28" y="35"/>
                    <a:pt x="28" y="3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9"/>
                    <a:pt x="29" y="91"/>
                    <a:pt x="32" y="91"/>
                  </a:cubicBezTo>
                  <a:close/>
                  <a:moveTo>
                    <a:pt x="134" y="31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2" y="32"/>
                    <a:pt x="131" y="34"/>
                    <a:pt x="131" y="36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4" y="86"/>
                    <a:pt x="146" y="87"/>
                    <a:pt x="149" y="86"/>
                  </a:cubicBezTo>
                  <a:cubicBezTo>
                    <a:pt x="151" y="86"/>
                    <a:pt x="152" y="84"/>
                    <a:pt x="152" y="82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38" y="32"/>
                    <a:pt x="136" y="31"/>
                    <a:pt x="134" y="31"/>
                  </a:cubicBezTo>
                  <a:close/>
                  <a:moveTo>
                    <a:pt x="69" y="133"/>
                  </a:moveTo>
                  <a:cubicBezTo>
                    <a:pt x="69" y="133"/>
                    <a:pt x="69" y="133"/>
                    <a:pt x="69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1" y="136"/>
                    <a:pt x="75" y="137"/>
                    <a:pt x="79" y="137"/>
                  </a:cubicBezTo>
                  <a:cubicBezTo>
                    <a:pt x="82" y="137"/>
                    <a:pt x="86" y="136"/>
                    <a:pt x="88" y="134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91" y="131"/>
                    <a:pt x="92" y="127"/>
                    <a:pt x="92" y="124"/>
                  </a:cubicBezTo>
                  <a:cubicBezTo>
                    <a:pt x="92" y="120"/>
                    <a:pt x="91" y="116"/>
                    <a:pt x="88" y="114"/>
                  </a:cubicBezTo>
                  <a:cubicBezTo>
                    <a:pt x="86" y="112"/>
                    <a:pt x="82" y="110"/>
                    <a:pt x="79" y="110"/>
                  </a:cubicBezTo>
                  <a:cubicBezTo>
                    <a:pt x="75" y="110"/>
                    <a:pt x="71" y="112"/>
                    <a:pt x="69" y="114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66" y="116"/>
                    <a:pt x="65" y="120"/>
                    <a:pt x="65" y="124"/>
                  </a:cubicBezTo>
                  <a:cubicBezTo>
                    <a:pt x="65" y="127"/>
                    <a:pt x="66" y="131"/>
                    <a:pt x="69" y="133"/>
                  </a:cubicBezTo>
                  <a:close/>
                  <a:moveTo>
                    <a:pt x="75" y="120"/>
                  </a:moveTo>
                  <a:cubicBezTo>
                    <a:pt x="75" y="120"/>
                    <a:pt x="75" y="120"/>
                    <a:pt x="75" y="120"/>
                  </a:cubicBezTo>
                  <a:cubicBezTo>
                    <a:pt x="76" y="119"/>
                    <a:pt x="77" y="118"/>
                    <a:pt x="79" y="118"/>
                  </a:cubicBezTo>
                  <a:cubicBezTo>
                    <a:pt x="80" y="118"/>
                    <a:pt x="81" y="119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4" y="121"/>
                    <a:pt x="84" y="122"/>
                    <a:pt x="84" y="124"/>
                  </a:cubicBezTo>
                  <a:cubicBezTo>
                    <a:pt x="84" y="125"/>
                    <a:pt x="84" y="127"/>
                    <a:pt x="83" y="128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1" y="129"/>
                    <a:pt x="80" y="129"/>
                    <a:pt x="79" y="129"/>
                  </a:cubicBezTo>
                  <a:cubicBezTo>
                    <a:pt x="77" y="129"/>
                    <a:pt x="76" y="129"/>
                    <a:pt x="75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4" y="126"/>
                    <a:pt x="73" y="125"/>
                    <a:pt x="73" y="124"/>
                  </a:cubicBezTo>
                  <a:cubicBezTo>
                    <a:pt x="73" y="122"/>
                    <a:pt x="74" y="121"/>
                    <a:pt x="75" y="120"/>
                  </a:cubicBezTo>
                  <a:close/>
                  <a:moveTo>
                    <a:pt x="81" y="91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83" y="91"/>
                    <a:pt x="85" y="89"/>
                    <a:pt x="85" y="87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5"/>
                    <a:pt x="83" y="34"/>
                    <a:pt x="81" y="34"/>
                  </a:cubicBezTo>
                  <a:cubicBezTo>
                    <a:pt x="79" y="34"/>
                    <a:pt x="77" y="35"/>
                    <a:pt x="77" y="3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9"/>
                    <a:pt x="79" y="91"/>
                    <a:pt x="81" y="91"/>
                  </a:cubicBezTo>
                  <a:close/>
                  <a:moveTo>
                    <a:pt x="148" y="109"/>
                  </a:moveTo>
                  <a:cubicBezTo>
                    <a:pt x="148" y="109"/>
                    <a:pt x="148" y="109"/>
                    <a:pt x="148" y="109"/>
                  </a:cubicBezTo>
                  <a:cubicBezTo>
                    <a:pt x="146" y="111"/>
                    <a:pt x="144" y="114"/>
                    <a:pt x="144" y="118"/>
                  </a:cubicBezTo>
                  <a:cubicBezTo>
                    <a:pt x="144" y="122"/>
                    <a:pt x="146" y="125"/>
                    <a:pt x="148" y="128"/>
                  </a:cubicBezTo>
                  <a:cubicBezTo>
                    <a:pt x="148" y="128"/>
                    <a:pt x="148" y="128"/>
                    <a:pt x="148" y="128"/>
                  </a:cubicBezTo>
                  <a:cubicBezTo>
                    <a:pt x="151" y="130"/>
                    <a:pt x="154" y="132"/>
                    <a:pt x="158" y="132"/>
                  </a:cubicBezTo>
                  <a:cubicBezTo>
                    <a:pt x="161" y="132"/>
                    <a:pt x="165" y="131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0" y="126"/>
                    <a:pt x="171" y="122"/>
                    <a:pt x="171" y="118"/>
                  </a:cubicBezTo>
                  <a:cubicBezTo>
                    <a:pt x="171" y="114"/>
                    <a:pt x="170" y="111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5" y="106"/>
                    <a:pt x="162" y="105"/>
                    <a:pt x="158" y="105"/>
                  </a:cubicBezTo>
                  <a:cubicBezTo>
                    <a:pt x="154" y="105"/>
                    <a:pt x="151" y="106"/>
                    <a:pt x="148" y="109"/>
                  </a:cubicBezTo>
                  <a:close/>
                  <a:moveTo>
                    <a:pt x="154" y="114"/>
                  </a:moveTo>
                  <a:cubicBezTo>
                    <a:pt x="154" y="114"/>
                    <a:pt x="154" y="114"/>
                    <a:pt x="154" y="114"/>
                  </a:cubicBezTo>
                  <a:cubicBezTo>
                    <a:pt x="155" y="113"/>
                    <a:pt x="156" y="113"/>
                    <a:pt x="158" y="113"/>
                  </a:cubicBezTo>
                  <a:cubicBezTo>
                    <a:pt x="159" y="113"/>
                    <a:pt x="161" y="113"/>
                    <a:pt x="162" y="114"/>
                  </a:cubicBezTo>
                  <a:cubicBezTo>
                    <a:pt x="163" y="115"/>
                    <a:pt x="163" y="117"/>
                    <a:pt x="163" y="118"/>
                  </a:cubicBezTo>
                  <a:cubicBezTo>
                    <a:pt x="163" y="120"/>
                    <a:pt x="163" y="121"/>
                    <a:pt x="162" y="122"/>
                  </a:cubicBezTo>
                  <a:cubicBezTo>
                    <a:pt x="161" y="123"/>
                    <a:pt x="159" y="124"/>
                    <a:pt x="158" y="124"/>
                  </a:cubicBezTo>
                  <a:cubicBezTo>
                    <a:pt x="156" y="124"/>
                    <a:pt x="155" y="123"/>
                    <a:pt x="154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3" y="121"/>
                    <a:pt x="152" y="120"/>
                    <a:pt x="152" y="118"/>
                  </a:cubicBezTo>
                  <a:cubicBezTo>
                    <a:pt x="152" y="117"/>
                    <a:pt x="153" y="115"/>
                    <a:pt x="154" y="114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6634" y="1612"/>
              <a:ext cx="0" cy="436"/>
            </a:xfrm>
            <a:prstGeom prst="line">
              <a:avLst/>
            </a:prstGeom>
            <a:ln w="63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6883" y="1493"/>
              <a:ext cx="704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de-DE" sz="20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Staatliche Entwicklungsstrategie:</a:t>
              </a:r>
              <a:r>
                <a:rPr lang="de-DE" altLang="zh-CN" sz="20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Konzept der ökologischen Zivilisation</a:t>
              </a:r>
              <a:endPara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74875" y="2140585"/>
            <a:ext cx="452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erste Nationalprogramm </a:t>
            </a:r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Klimawandel (2007)</a:t>
            </a:r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 rot="0">
            <a:off x="1506855" y="3267710"/>
            <a:ext cx="6439535" cy="1025525"/>
            <a:chOff x="5763" y="5372"/>
            <a:chExt cx="10141" cy="1615"/>
          </a:xfrm>
        </p:grpSpPr>
        <p:sp>
          <p:nvSpPr>
            <p:cNvPr id="33" name="椭圆 32"/>
            <p:cNvSpPr/>
            <p:nvPr/>
          </p:nvSpPr>
          <p:spPr>
            <a:xfrm>
              <a:off x="5763" y="5372"/>
              <a:ext cx="611" cy="611"/>
            </a:xfrm>
            <a:prstGeom prst="ellipse">
              <a:avLst/>
            </a:prstGeom>
            <a:solidFill>
              <a:srgbClr val="629CB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9"/>
            <p:cNvSpPr>
              <a:spLocks noEditPoints="1"/>
            </p:cNvSpPr>
            <p:nvPr/>
          </p:nvSpPr>
          <p:spPr bwMode="auto">
            <a:xfrm>
              <a:off x="5875" y="5549"/>
              <a:ext cx="394" cy="256"/>
            </a:xfrm>
            <a:custGeom>
              <a:avLst/>
              <a:gdLst>
                <a:gd name="T0" fmla="*/ 58 w 215"/>
                <a:gd name="T1" fmla="*/ 83 h 140"/>
                <a:gd name="T2" fmla="*/ 58 w 215"/>
                <a:gd name="T3" fmla="*/ 91 h 140"/>
                <a:gd name="T4" fmla="*/ 161 w 215"/>
                <a:gd name="T5" fmla="*/ 87 h 140"/>
                <a:gd name="T6" fmla="*/ 58 w 215"/>
                <a:gd name="T7" fmla="*/ 73 h 140"/>
                <a:gd name="T8" fmla="*/ 98 w 215"/>
                <a:gd name="T9" fmla="*/ 73 h 140"/>
                <a:gd name="T10" fmla="*/ 102 w 215"/>
                <a:gd name="T11" fmla="*/ 34 h 140"/>
                <a:gd name="T12" fmla="*/ 58 w 215"/>
                <a:gd name="T13" fmla="*/ 30 h 140"/>
                <a:gd name="T14" fmla="*/ 54 w 215"/>
                <a:gd name="T15" fmla="*/ 69 h 140"/>
                <a:gd name="T16" fmla="*/ 63 w 215"/>
                <a:gd name="T17" fmla="*/ 38 h 140"/>
                <a:gd name="T18" fmla="*/ 94 w 215"/>
                <a:gd name="T19" fmla="*/ 38 h 140"/>
                <a:gd name="T20" fmla="*/ 63 w 215"/>
                <a:gd name="T21" fmla="*/ 65 h 140"/>
                <a:gd name="T22" fmla="*/ 27 w 215"/>
                <a:gd name="T23" fmla="*/ 121 h 140"/>
                <a:gd name="T24" fmla="*/ 189 w 215"/>
                <a:gd name="T25" fmla="*/ 121 h 140"/>
                <a:gd name="T26" fmla="*/ 196 w 215"/>
                <a:gd name="T27" fmla="*/ 7 h 140"/>
                <a:gd name="T28" fmla="*/ 27 w 215"/>
                <a:gd name="T29" fmla="*/ 0 h 140"/>
                <a:gd name="T30" fmla="*/ 20 w 215"/>
                <a:gd name="T31" fmla="*/ 114 h 140"/>
                <a:gd name="T32" fmla="*/ 33 w 215"/>
                <a:gd name="T33" fmla="*/ 13 h 140"/>
                <a:gd name="T34" fmla="*/ 182 w 215"/>
                <a:gd name="T35" fmla="*/ 13 h 140"/>
                <a:gd name="T36" fmla="*/ 33 w 215"/>
                <a:gd name="T37" fmla="*/ 107 h 140"/>
                <a:gd name="T38" fmla="*/ 157 w 215"/>
                <a:gd name="T39" fmla="*/ 48 h 140"/>
                <a:gd name="T40" fmla="*/ 111 w 215"/>
                <a:gd name="T41" fmla="*/ 48 h 140"/>
                <a:gd name="T42" fmla="*/ 111 w 215"/>
                <a:gd name="T43" fmla="*/ 56 h 140"/>
                <a:gd name="T44" fmla="*/ 161 w 215"/>
                <a:gd name="T45" fmla="*/ 52 h 140"/>
                <a:gd name="T46" fmla="*/ 157 w 215"/>
                <a:gd name="T47" fmla="*/ 65 h 140"/>
                <a:gd name="T48" fmla="*/ 111 w 215"/>
                <a:gd name="T49" fmla="*/ 65 h 140"/>
                <a:gd name="T50" fmla="*/ 111 w 215"/>
                <a:gd name="T51" fmla="*/ 73 h 140"/>
                <a:gd name="T52" fmla="*/ 161 w 215"/>
                <a:gd name="T53" fmla="*/ 69 h 140"/>
                <a:gd name="T54" fmla="*/ 157 w 215"/>
                <a:gd name="T55" fmla="*/ 30 h 140"/>
                <a:gd name="T56" fmla="*/ 111 w 215"/>
                <a:gd name="T57" fmla="*/ 30 h 140"/>
                <a:gd name="T58" fmla="*/ 111 w 215"/>
                <a:gd name="T59" fmla="*/ 38 h 140"/>
                <a:gd name="T60" fmla="*/ 161 w 215"/>
                <a:gd name="T61" fmla="*/ 34 h 140"/>
                <a:gd name="T62" fmla="*/ 209 w 215"/>
                <a:gd name="T63" fmla="*/ 127 h 140"/>
                <a:gd name="T64" fmla="*/ 7 w 215"/>
                <a:gd name="T65" fmla="*/ 127 h 140"/>
                <a:gd name="T66" fmla="*/ 7 w 215"/>
                <a:gd name="T67" fmla="*/ 140 h 140"/>
                <a:gd name="T68" fmla="*/ 215 w 215"/>
                <a:gd name="T69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140">
                  <a:moveTo>
                    <a:pt x="157" y="83"/>
                  </a:moveTo>
                  <a:cubicBezTo>
                    <a:pt x="58" y="83"/>
                    <a:pt x="58" y="83"/>
                    <a:pt x="58" y="83"/>
                  </a:cubicBezTo>
                  <a:cubicBezTo>
                    <a:pt x="56" y="83"/>
                    <a:pt x="54" y="84"/>
                    <a:pt x="54" y="87"/>
                  </a:cubicBezTo>
                  <a:cubicBezTo>
                    <a:pt x="54" y="89"/>
                    <a:pt x="56" y="91"/>
                    <a:pt x="58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9" y="91"/>
                    <a:pt x="161" y="89"/>
                    <a:pt x="161" y="87"/>
                  </a:cubicBezTo>
                  <a:cubicBezTo>
                    <a:pt x="161" y="84"/>
                    <a:pt x="159" y="83"/>
                    <a:pt x="157" y="83"/>
                  </a:cubicBezTo>
                  <a:close/>
                  <a:moveTo>
                    <a:pt x="58" y="73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00" y="73"/>
                    <a:pt x="102" y="71"/>
                    <a:pt x="102" y="69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2"/>
                    <a:pt x="100" y="30"/>
                    <a:pt x="9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6" y="30"/>
                    <a:pt x="54" y="32"/>
                    <a:pt x="54" y="3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71"/>
                    <a:pt x="56" y="73"/>
                    <a:pt x="58" y="73"/>
                  </a:cubicBezTo>
                  <a:close/>
                  <a:moveTo>
                    <a:pt x="63" y="38"/>
                  </a:moveTo>
                  <a:cubicBezTo>
                    <a:pt x="63" y="38"/>
                    <a:pt x="63" y="38"/>
                    <a:pt x="6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27" y="121"/>
                  </a:moveTo>
                  <a:cubicBezTo>
                    <a:pt x="27" y="121"/>
                    <a:pt x="27" y="121"/>
                    <a:pt x="27" y="121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3" y="121"/>
                    <a:pt x="196" y="118"/>
                    <a:pt x="196" y="114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3"/>
                    <a:pt x="193" y="0"/>
                    <a:pt x="18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20" y="3"/>
                    <a:pt x="20" y="7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8"/>
                    <a:pt x="23" y="121"/>
                    <a:pt x="27" y="121"/>
                  </a:cubicBezTo>
                  <a:close/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157" y="48"/>
                  </a:moveTo>
                  <a:cubicBezTo>
                    <a:pt x="157" y="48"/>
                    <a:pt x="157" y="48"/>
                    <a:pt x="157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8" y="48"/>
                    <a:pt x="107" y="49"/>
                    <a:pt x="107" y="52"/>
                  </a:cubicBezTo>
                  <a:cubicBezTo>
                    <a:pt x="107" y="54"/>
                    <a:pt x="108" y="56"/>
                    <a:pt x="111" y="56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9" y="56"/>
                    <a:pt x="161" y="54"/>
                    <a:pt x="161" y="52"/>
                  </a:cubicBezTo>
                  <a:cubicBezTo>
                    <a:pt x="161" y="49"/>
                    <a:pt x="159" y="48"/>
                    <a:pt x="157" y="48"/>
                  </a:cubicBezTo>
                  <a:close/>
                  <a:moveTo>
                    <a:pt x="157" y="65"/>
                  </a:moveTo>
                  <a:cubicBezTo>
                    <a:pt x="157" y="65"/>
                    <a:pt x="157" y="65"/>
                    <a:pt x="157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08" y="65"/>
                    <a:pt x="107" y="67"/>
                    <a:pt x="107" y="69"/>
                  </a:cubicBezTo>
                  <a:cubicBezTo>
                    <a:pt x="107" y="71"/>
                    <a:pt x="108" y="73"/>
                    <a:pt x="111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9" y="73"/>
                    <a:pt x="161" y="71"/>
                    <a:pt x="161" y="69"/>
                  </a:cubicBezTo>
                  <a:cubicBezTo>
                    <a:pt x="161" y="67"/>
                    <a:pt x="159" y="65"/>
                    <a:pt x="157" y="65"/>
                  </a:cubicBezTo>
                  <a:close/>
                  <a:moveTo>
                    <a:pt x="157" y="30"/>
                  </a:moveTo>
                  <a:cubicBezTo>
                    <a:pt x="157" y="30"/>
                    <a:pt x="157" y="30"/>
                    <a:pt x="157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08" y="30"/>
                    <a:pt x="107" y="32"/>
                    <a:pt x="107" y="34"/>
                  </a:cubicBezTo>
                  <a:cubicBezTo>
                    <a:pt x="107" y="37"/>
                    <a:pt x="108" y="38"/>
                    <a:pt x="111" y="38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59" y="38"/>
                    <a:pt x="161" y="37"/>
                    <a:pt x="161" y="34"/>
                  </a:cubicBezTo>
                  <a:cubicBezTo>
                    <a:pt x="161" y="32"/>
                    <a:pt x="159" y="30"/>
                    <a:pt x="157" y="30"/>
                  </a:cubicBezTo>
                  <a:close/>
                  <a:moveTo>
                    <a:pt x="209" y="127"/>
                  </a:moveTo>
                  <a:cubicBezTo>
                    <a:pt x="209" y="127"/>
                    <a:pt x="209" y="127"/>
                    <a:pt x="209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30"/>
                    <a:pt x="0" y="134"/>
                  </a:cubicBezTo>
                  <a:cubicBezTo>
                    <a:pt x="0" y="137"/>
                    <a:pt x="3" y="140"/>
                    <a:pt x="7" y="140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12" y="140"/>
                    <a:pt x="215" y="137"/>
                    <a:pt x="215" y="134"/>
                  </a:cubicBezTo>
                  <a:cubicBezTo>
                    <a:pt x="215" y="130"/>
                    <a:pt x="212" y="127"/>
                    <a:pt x="20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6634" y="5459"/>
              <a:ext cx="0" cy="436"/>
            </a:xfrm>
            <a:prstGeom prst="line">
              <a:avLst/>
            </a:prstGeom>
            <a:ln w="63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6883" y="5389"/>
              <a:ext cx="902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de-DE" altLang="zh-CN" sz="20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Seit 2007 jährlich ein Bericht über die Politik </a:t>
              </a:r>
              <a:endPara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de-DE" altLang="zh-CN" sz="2000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 Aktionen Chinas zur Anpassung sowie Bewältigung des Klimawandels</a:t>
              </a:r>
              <a:endPara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66535" y="4765792"/>
            <a:ext cx="2133600" cy="273759"/>
          </a:xfrm>
        </p:spPr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14" name="文本框 13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63800" y="1842770"/>
            <a:ext cx="1584325" cy="2234565"/>
            <a:chOff x="7948" y="3015"/>
            <a:chExt cx="2495" cy="3519"/>
          </a:xfrm>
        </p:grpSpPr>
        <p:sp>
          <p:nvSpPr>
            <p:cNvPr id="21507" name="Freeform 3"/>
            <p:cNvSpPr/>
            <p:nvPr/>
          </p:nvSpPr>
          <p:spPr bwMode="auto">
            <a:xfrm rot="1320000">
              <a:off x="9359" y="4968"/>
              <a:ext cx="1085" cy="1093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2" y="0"/>
                    <a:pt x="0" y="0"/>
                  </a:cubicBezTo>
                </a:path>
              </a:pathLst>
            </a:custGeom>
            <a:noFill/>
            <a:ln w="66675" cap="flat" cmpd="sng">
              <a:solidFill>
                <a:srgbClr val="629CB0"/>
              </a:solidFill>
              <a:prstDash val="solid"/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8343" y="5000"/>
              <a:ext cx="1535" cy="1535"/>
            </a:xfrm>
            <a:prstGeom prst="ellipse">
              <a:avLst/>
            </a:prstGeom>
            <a:solidFill>
              <a:srgbClr val="629CB0"/>
            </a:solidFill>
            <a:ln>
              <a:noFill/>
            </a:ln>
          </p:spPr>
          <p:txBody>
            <a:bodyPr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7948" y="3015"/>
              <a:ext cx="2383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lvl="0" algn="ctr"/>
              <a:r>
                <a:rPr lang="zh-CN" altLang="en-US" sz="2400" b="1" dirty="0">
                  <a:solidFill>
                    <a:srgbClr val="629CB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Carbon Intensity </a:t>
              </a:r>
              <a:endParaRPr lang="zh-CN" altLang="en-US" sz="24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  <a:p>
              <a:pPr lvl="0" algn="ctr"/>
              <a:r>
                <a:rPr lang="en-US" altLang="zh-CN" sz="2400" b="1" dirty="0">
                  <a:solidFill>
                    <a:srgbClr val="629CB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- </a:t>
              </a:r>
              <a:r>
                <a:rPr lang="de-DE" altLang="zh-CN" sz="2400" b="1" dirty="0">
                  <a:solidFill>
                    <a:srgbClr val="629CB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48%</a:t>
              </a:r>
              <a:r>
                <a:rPr lang="en-US" altLang="zh-CN" sz="1600" b="1" dirty="0">
                  <a:solidFill>
                    <a:srgbClr val="629CB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 </a:t>
              </a:r>
              <a:endParaRPr lang="en-US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17"/>
            <p:cNvSpPr>
              <a:spLocks noEditPoints="1"/>
            </p:cNvSpPr>
            <p:nvPr/>
          </p:nvSpPr>
          <p:spPr bwMode="auto">
            <a:xfrm>
              <a:off x="8857" y="5505"/>
              <a:ext cx="445" cy="538"/>
            </a:xfrm>
            <a:custGeom>
              <a:avLst/>
              <a:gdLst>
                <a:gd name="T0" fmla="*/ 89 w 104"/>
                <a:gd name="T1" fmla="*/ 15 h 109"/>
                <a:gd name="T2" fmla="*/ 92 w 104"/>
                <a:gd name="T3" fmla="*/ 86 h 109"/>
                <a:gd name="T4" fmla="*/ 96 w 104"/>
                <a:gd name="T5" fmla="*/ 54 h 109"/>
                <a:gd name="T6" fmla="*/ 78 w 104"/>
                <a:gd name="T7" fmla="*/ 73 h 109"/>
                <a:gd name="T8" fmla="*/ 76 w 104"/>
                <a:gd name="T9" fmla="*/ 54 h 109"/>
                <a:gd name="T10" fmla="*/ 31 w 104"/>
                <a:gd name="T11" fmla="*/ 72 h 109"/>
                <a:gd name="T12" fmla="*/ 23 w 104"/>
                <a:gd name="T13" fmla="*/ 54 h 109"/>
                <a:gd name="T14" fmla="*/ 18 w 104"/>
                <a:gd name="T15" fmla="*/ 80 h 109"/>
                <a:gd name="T16" fmla="*/ 0 w 104"/>
                <a:gd name="T17" fmla="*/ 52 h 109"/>
                <a:gd name="T18" fmla="*/ 52 w 104"/>
                <a:gd name="T19" fmla="*/ 0 h 109"/>
                <a:gd name="T20" fmla="*/ 68 w 104"/>
                <a:gd name="T21" fmla="*/ 94 h 109"/>
                <a:gd name="T22" fmla="*/ 64 w 104"/>
                <a:gd name="T23" fmla="*/ 109 h 109"/>
                <a:gd name="T24" fmla="*/ 40 w 104"/>
                <a:gd name="T25" fmla="*/ 109 h 109"/>
                <a:gd name="T26" fmla="*/ 36 w 104"/>
                <a:gd name="T27" fmla="*/ 105 h 109"/>
                <a:gd name="T28" fmla="*/ 24 w 104"/>
                <a:gd name="T29" fmla="*/ 94 h 109"/>
                <a:gd name="T30" fmla="*/ 21 w 104"/>
                <a:gd name="T31" fmla="*/ 87 h 109"/>
                <a:gd name="T32" fmla="*/ 55 w 104"/>
                <a:gd name="T33" fmla="*/ 59 h 109"/>
                <a:gd name="T34" fmla="*/ 83 w 104"/>
                <a:gd name="T35" fmla="*/ 87 h 109"/>
                <a:gd name="T36" fmla="*/ 80 w 104"/>
                <a:gd name="T37" fmla="*/ 94 h 109"/>
                <a:gd name="T38" fmla="*/ 68 w 104"/>
                <a:gd name="T39" fmla="*/ 94 h 109"/>
                <a:gd name="T40" fmla="*/ 60 w 104"/>
                <a:gd name="T41" fmla="*/ 101 h 109"/>
                <a:gd name="T42" fmla="*/ 60 w 104"/>
                <a:gd name="T43" fmla="*/ 90 h 109"/>
                <a:gd name="T44" fmla="*/ 70 w 104"/>
                <a:gd name="T45" fmla="*/ 86 h 109"/>
                <a:gd name="T46" fmla="*/ 34 w 104"/>
                <a:gd name="T47" fmla="*/ 86 h 109"/>
                <a:gd name="T48" fmla="*/ 40 w 104"/>
                <a:gd name="T49" fmla="*/ 86 h 109"/>
                <a:gd name="T50" fmla="*/ 44 w 104"/>
                <a:gd name="T51" fmla="*/ 101 h 109"/>
                <a:gd name="T52" fmla="*/ 83 w 104"/>
                <a:gd name="T53" fmla="*/ 21 h 109"/>
                <a:gd name="T54" fmla="*/ 82 w 104"/>
                <a:gd name="T55" fmla="*/ 20 h 109"/>
                <a:gd name="T56" fmla="*/ 81 w 104"/>
                <a:gd name="T57" fmla="*/ 49 h 109"/>
                <a:gd name="T58" fmla="*/ 83 w 104"/>
                <a:gd name="T59" fmla="*/ 21 h 109"/>
                <a:gd name="T60" fmla="*/ 78 w 104"/>
                <a:gd name="T61" fmla="*/ 16 h 109"/>
                <a:gd name="T62" fmla="*/ 73 w 104"/>
                <a:gd name="T63" fmla="*/ 17 h 109"/>
                <a:gd name="T64" fmla="*/ 78 w 104"/>
                <a:gd name="T65" fmla="*/ 16 h 109"/>
                <a:gd name="T66" fmla="*/ 59 w 104"/>
                <a:gd name="T67" fmla="*/ 8 h 109"/>
                <a:gd name="T68" fmla="*/ 55 w 104"/>
                <a:gd name="T69" fmla="*/ 25 h 109"/>
                <a:gd name="T70" fmla="*/ 70 w 104"/>
                <a:gd name="T71" fmla="*/ 21 h 109"/>
                <a:gd name="T72" fmla="*/ 59 w 104"/>
                <a:gd name="T73" fmla="*/ 8 h 109"/>
                <a:gd name="T74" fmla="*/ 50 w 104"/>
                <a:gd name="T75" fmla="*/ 8 h 109"/>
                <a:gd name="T76" fmla="*/ 36 w 104"/>
                <a:gd name="T77" fmla="*/ 19 h 109"/>
                <a:gd name="T78" fmla="*/ 36 w 104"/>
                <a:gd name="T79" fmla="*/ 22 h 109"/>
                <a:gd name="T80" fmla="*/ 50 w 104"/>
                <a:gd name="T81" fmla="*/ 8 h 109"/>
                <a:gd name="T82" fmla="*/ 35 w 104"/>
                <a:gd name="T83" fmla="*/ 11 h 109"/>
                <a:gd name="T84" fmla="*/ 30 w 104"/>
                <a:gd name="T85" fmla="*/ 19 h 109"/>
                <a:gd name="T86" fmla="*/ 35 w 104"/>
                <a:gd name="T87" fmla="*/ 11 h 109"/>
                <a:gd name="T88" fmla="*/ 22 w 104"/>
                <a:gd name="T89" fmla="*/ 20 h 109"/>
                <a:gd name="T90" fmla="*/ 8 w 104"/>
                <a:gd name="T91" fmla="*/ 49 h 109"/>
                <a:gd name="T92" fmla="*/ 28 w 104"/>
                <a:gd name="T93" fmla="*/ 24 h 109"/>
                <a:gd name="T94" fmla="*/ 72 w 104"/>
                <a:gd name="T95" fmla="*/ 26 h 109"/>
                <a:gd name="T96" fmla="*/ 70 w 104"/>
                <a:gd name="T97" fmla="*/ 26 h 109"/>
                <a:gd name="T98" fmla="*/ 55 w 104"/>
                <a:gd name="T99" fmla="*/ 49 h 109"/>
                <a:gd name="T100" fmla="*/ 72 w 104"/>
                <a:gd name="T101" fmla="*/ 26 h 109"/>
                <a:gd name="T102" fmla="*/ 50 w 104"/>
                <a:gd name="T103" fmla="*/ 30 h 109"/>
                <a:gd name="T104" fmla="*/ 33 w 104"/>
                <a:gd name="T105" fmla="*/ 26 h 109"/>
                <a:gd name="T106" fmla="*/ 50 w 104"/>
                <a:gd name="T107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09">
                  <a:moveTo>
                    <a:pt x="52" y="0"/>
                  </a:moveTo>
                  <a:cubicBezTo>
                    <a:pt x="66" y="0"/>
                    <a:pt x="80" y="6"/>
                    <a:pt x="89" y="15"/>
                  </a:cubicBezTo>
                  <a:cubicBezTo>
                    <a:pt x="98" y="24"/>
                    <a:pt x="104" y="37"/>
                    <a:pt x="104" y="52"/>
                  </a:cubicBezTo>
                  <a:cubicBezTo>
                    <a:pt x="104" y="65"/>
                    <a:pt x="100" y="76"/>
                    <a:pt x="92" y="86"/>
                  </a:cubicBezTo>
                  <a:cubicBezTo>
                    <a:pt x="89" y="89"/>
                    <a:pt x="82" y="85"/>
                    <a:pt x="86" y="80"/>
                  </a:cubicBezTo>
                  <a:cubicBezTo>
                    <a:pt x="92" y="73"/>
                    <a:pt x="96" y="64"/>
                    <a:pt x="96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61"/>
                    <a:pt x="80" y="67"/>
                    <a:pt x="78" y="73"/>
                  </a:cubicBezTo>
                  <a:cubicBezTo>
                    <a:pt x="78" y="76"/>
                    <a:pt x="73" y="75"/>
                    <a:pt x="74" y="72"/>
                  </a:cubicBezTo>
                  <a:cubicBezTo>
                    <a:pt x="75" y="67"/>
                    <a:pt x="76" y="61"/>
                    <a:pt x="76" y="54"/>
                  </a:cubicBezTo>
                  <a:cubicBezTo>
                    <a:pt x="56" y="54"/>
                    <a:pt x="48" y="54"/>
                    <a:pt x="28" y="54"/>
                  </a:cubicBezTo>
                  <a:cubicBezTo>
                    <a:pt x="28" y="61"/>
                    <a:pt x="29" y="67"/>
                    <a:pt x="31" y="72"/>
                  </a:cubicBezTo>
                  <a:cubicBezTo>
                    <a:pt x="31" y="75"/>
                    <a:pt x="27" y="76"/>
                    <a:pt x="26" y="73"/>
                  </a:cubicBezTo>
                  <a:cubicBezTo>
                    <a:pt x="24" y="67"/>
                    <a:pt x="24" y="61"/>
                    <a:pt x="23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64"/>
                    <a:pt x="12" y="73"/>
                    <a:pt x="18" y="80"/>
                  </a:cubicBezTo>
                  <a:cubicBezTo>
                    <a:pt x="22" y="84"/>
                    <a:pt x="16" y="89"/>
                    <a:pt x="12" y="86"/>
                  </a:cubicBezTo>
                  <a:cubicBezTo>
                    <a:pt x="5" y="76"/>
                    <a:pt x="0" y="65"/>
                    <a:pt x="0" y="52"/>
                  </a:cubicBezTo>
                  <a:cubicBezTo>
                    <a:pt x="0" y="37"/>
                    <a:pt x="6" y="24"/>
                    <a:pt x="15" y="15"/>
                  </a:cubicBezTo>
                  <a:cubicBezTo>
                    <a:pt x="25" y="6"/>
                    <a:pt x="38" y="0"/>
                    <a:pt x="52" y="0"/>
                  </a:cubicBezTo>
                  <a:close/>
                  <a:moveTo>
                    <a:pt x="68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7"/>
                    <a:pt x="66" y="109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8" y="109"/>
                    <a:pt x="36" y="107"/>
                    <a:pt x="3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2" y="94"/>
                    <a:pt x="20" y="92"/>
                    <a:pt x="20" y="90"/>
                  </a:cubicBezTo>
                  <a:cubicBezTo>
                    <a:pt x="20" y="89"/>
                    <a:pt x="21" y="88"/>
                    <a:pt x="21" y="87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1" y="58"/>
                    <a:pt x="53" y="58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5" y="89"/>
                    <a:pt x="85" y="91"/>
                    <a:pt x="83" y="93"/>
                  </a:cubicBezTo>
                  <a:cubicBezTo>
                    <a:pt x="82" y="94"/>
                    <a:pt x="81" y="94"/>
                    <a:pt x="80" y="9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68" y="94"/>
                    <a:pt x="68" y="94"/>
                    <a:pt x="68" y="94"/>
                  </a:cubicBezTo>
                  <a:close/>
                  <a:moveTo>
                    <a:pt x="60" y="101"/>
                  </a:moveTo>
                  <a:cubicBezTo>
                    <a:pt x="60" y="101"/>
                    <a:pt x="60" y="101"/>
                    <a:pt x="60" y="10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8"/>
                    <a:pt x="62" y="86"/>
                    <a:pt x="64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86"/>
                    <a:pt x="44" y="88"/>
                    <a:pt x="44" y="9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0" y="101"/>
                    <a:pt x="60" y="101"/>
                    <a:pt x="60" y="101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2" y="20"/>
                  </a:cubicBezTo>
                  <a:cubicBezTo>
                    <a:pt x="80" y="21"/>
                    <a:pt x="78" y="22"/>
                    <a:pt x="76" y="24"/>
                  </a:cubicBezTo>
                  <a:cubicBezTo>
                    <a:pt x="79" y="31"/>
                    <a:pt x="81" y="40"/>
                    <a:pt x="81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38"/>
                    <a:pt x="91" y="28"/>
                    <a:pt x="83" y="21"/>
                  </a:cubicBezTo>
                  <a:close/>
                  <a:moveTo>
                    <a:pt x="78" y="1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6" y="14"/>
                    <a:pt x="73" y="13"/>
                    <a:pt x="69" y="11"/>
                  </a:cubicBezTo>
                  <a:cubicBezTo>
                    <a:pt x="71" y="13"/>
                    <a:pt x="72" y="15"/>
                    <a:pt x="73" y="17"/>
                  </a:cubicBezTo>
                  <a:cubicBezTo>
                    <a:pt x="73" y="17"/>
                    <a:pt x="74" y="18"/>
                    <a:pt x="74" y="19"/>
                  </a:cubicBezTo>
                  <a:cubicBezTo>
                    <a:pt x="76" y="18"/>
                    <a:pt x="77" y="17"/>
                    <a:pt x="78" y="16"/>
                  </a:cubicBez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6" y="8"/>
                    <a:pt x="55" y="8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9" y="24"/>
                    <a:pt x="64" y="24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0"/>
                    <a:pt x="69" y="20"/>
                    <a:pt x="69" y="19"/>
                  </a:cubicBezTo>
                  <a:cubicBezTo>
                    <a:pt x="66" y="14"/>
                    <a:pt x="63" y="11"/>
                    <a:pt x="59" y="8"/>
                  </a:cubicBezTo>
                  <a:close/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48" y="8"/>
                    <a:pt x="46" y="8"/>
                    <a:pt x="45" y="8"/>
                  </a:cubicBezTo>
                  <a:cubicBezTo>
                    <a:pt x="41" y="11"/>
                    <a:pt x="38" y="14"/>
                    <a:pt x="36" y="19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5" y="21"/>
                    <a:pt x="36" y="22"/>
                    <a:pt x="36" y="22"/>
                  </a:cubicBezTo>
                  <a:cubicBezTo>
                    <a:pt x="40" y="24"/>
                    <a:pt x="45" y="24"/>
                    <a:pt x="50" y="25"/>
                  </a:cubicBezTo>
                  <a:cubicBezTo>
                    <a:pt x="50" y="8"/>
                    <a:pt x="50" y="8"/>
                    <a:pt x="50" y="8"/>
                  </a:cubicBezTo>
                  <a:close/>
                  <a:moveTo>
                    <a:pt x="35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2" y="13"/>
                    <a:pt x="29" y="14"/>
                    <a:pt x="26" y="16"/>
                  </a:cubicBezTo>
                  <a:cubicBezTo>
                    <a:pt x="27" y="17"/>
                    <a:pt x="29" y="18"/>
                    <a:pt x="30" y="19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2" y="15"/>
                    <a:pt x="34" y="13"/>
                    <a:pt x="35" y="11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1" y="20"/>
                    <a:pt x="21" y="21"/>
                  </a:cubicBezTo>
                  <a:cubicBezTo>
                    <a:pt x="13" y="28"/>
                    <a:pt x="9" y="38"/>
                    <a:pt x="8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0"/>
                    <a:pt x="25" y="31"/>
                    <a:pt x="28" y="24"/>
                  </a:cubicBezTo>
                  <a:cubicBezTo>
                    <a:pt x="26" y="22"/>
                    <a:pt x="24" y="21"/>
                    <a:pt x="22" y="20"/>
                  </a:cubicBezTo>
                  <a:close/>
                  <a:moveTo>
                    <a:pt x="72" y="26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1" y="26"/>
                    <a:pt x="70" y="26"/>
                    <a:pt x="70" y="26"/>
                  </a:cubicBezTo>
                  <a:cubicBezTo>
                    <a:pt x="65" y="28"/>
                    <a:pt x="60" y="29"/>
                    <a:pt x="55" y="30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1"/>
                    <a:pt x="74" y="32"/>
                    <a:pt x="72" y="26"/>
                  </a:cubicBezTo>
                  <a:close/>
                  <a:moveTo>
                    <a:pt x="50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44" y="29"/>
                    <a:pt x="39" y="28"/>
                    <a:pt x="35" y="26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32"/>
                    <a:pt x="28" y="41"/>
                    <a:pt x="28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30"/>
                    <a:pt x="50" y="30"/>
                    <a:pt x="5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9580" y="1856105"/>
            <a:ext cx="1794510" cy="2109470"/>
            <a:chOff x="2855" y="3036"/>
            <a:chExt cx="2826" cy="3322"/>
          </a:xfrm>
        </p:grpSpPr>
        <p:sp>
          <p:nvSpPr>
            <p:cNvPr id="21506" name="Oval 2"/>
            <p:cNvSpPr>
              <a:spLocks noChangeArrowheads="1"/>
            </p:cNvSpPr>
            <p:nvPr/>
          </p:nvSpPr>
          <p:spPr bwMode="auto">
            <a:xfrm>
              <a:off x="3496" y="3036"/>
              <a:ext cx="1535" cy="1538"/>
            </a:xfrm>
            <a:prstGeom prst="ellipse">
              <a:avLst/>
            </a:prstGeom>
            <a:solidFill>
              <a:srgbClr val="599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1511" name="Freeform 7"/>
            <p:cNvSpPr/>
            <p:nvPr/>
          </p:nvSpPr>
          <p:spPr bwMode="auto">
            <a:xfrm>
              <a:off x="4266" y="3804"/>
              <a:ext cx="1092" cy="1092"/>
            </a:xfrm>
            <a:custGeom>
              <a:avLst/>
              <a:gdLst>
                <a:gd name="T0" fmla="*/ 0 w 185"/>
                <a:gd name="T1" fmla="*/ 185 h 185"/>
                <a:gd name="T2" fmla="*/ 185 w 185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85">
                  <a:moveTo>
                    <a:pt x="0" y="185"/>
                  </a:moveTo>
                  <a:cubicBezTo>
                    <a:pt x="102" y="185"/>
                    <a:pt x="185" y="102"/>
                    <a:pt x="185" y="0"/>
                  </a:cubicBezTo>
                </a:path>
              </a:pathLst>
            </a:custGeom>
            <a:noFill/>
            <a:ln w="66675" cap="flat" cmpd="sng">
              <a:solidFill>
                <a:srgbClr val="629CB0"/>
              </a:solidFill>
              <a:prstDash val="solid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3081" y="5054"/>
              <a:ext cx="238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p>
              <a:pPr algn="ctr"/>
              <a:r>
                <a:rPr lang="de-DE" altLang="zh-CN" sz="2400" b="1" dirty="0">
                  <a:solidFill>
                    <a:srgbClr val="629CB0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BIP</a:t>
              </a:r>
              <a:endParaRPr lang="de-DE" altLang="zh-CN" sz="24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3916" y="3562"/>
              <a:ext cx="630" cy="502"/>
            </a:xfrm>
            <a:custGeom>
              <a:avLst/>
              <a:gdLst>
                <a:gd name="T0" fmla="*/ 16 w 128"/>
                <a:gd name="T1" fmla="*/ 0 h 90"/>
                <a:gd name="T2" fmla="*/ 116 w 128"/>
                <a:gd name="T3" fmla="*/ 4 h 90"/>
                <a:gd name="T4" fmla="*/ 116 w 128"/>
                <a:gd name="T5" fmla="*/ 74 h 90"/>
                <a:gd name="T6" fmla="*/ 112 w 128"/>
                <a:gd name="T7" fmla="*/ 78 h 90"/>
                <a:gd name="T8" fmla="*/ 12 w 128"/>
                <a:gd name="T9" fmla="*/ 74 h 90"/>
                <a:gd name="T10" fmla="*/ 12 w 128"/>
                <a:gd name="T11" fmla="*/ 4 h 90"/>
                <a:gd name="T12" fmla="*/ 30 w 128"/>
                <a:gd name="T13" fmla="*/ 51 h 90"/>
                <a:gd name="T14" fmla="*/ 30 w 128"/>
                <a:gd name="T15" fmla="*/ 51 h 90"/>
                <a:gd name="T16" fmla="*/ 43 w 128"/>
                <a:gd name="T17" fmla="*/ 53 h 90"/>
                <a:gd name="T18" fmla="*/ 43 w 128"/>
                <a:gd name="T19" fmla="*/ 64 h 90"/>
                <a:gd name="T20" fmla="*/ 41 w 128"/>
                <a:gd name="T21" fmla="*/ 66 h 90"/>
                <a:gd name="T22" fmla="*/ 28 w 128"/>
                <a:gd name="T23" fmla="*/ 64 h 90"/>
                <a:gd name="T24" fmla="*/ 28 w 128"/>
                <a:gd name="T25" fmla="*/ 53 h 90"/>
                <a:gd name="T26" fmla="*/ 49 w 128"/>
                <a:gd name="T27" fmla="*/ 40 h 90"/>
                <a:gd name="T28" fmla="*/ 49 w 128"/>
                <a:gd name="T29" fmla="*/ 40 h 90"/>
                <a:gd name="T30" fmla="*/ 62 w 128"/>
                <a:gd name="T31" fmla="*/ 43 h 90"/>
                <a:gd name="T32" fmla="*/ 62 w 128"/>
                <a:gd name="T33" fmla="*/ 64 h 90"/>
                <a:gd name="T34" fmla="*/ 59 w 128"/>
                <a:gd name="T35" fmla="*/ 66 h 90"/>
                <a:gd name="T36" fmla="*/ 47 w 128"/>
                <a:gd name="T37" fmla="*/ 64 h 90"/>
                <a:gd name="T38" fmla="*/ 47 w 128"/>
                <a:gd name="T39" fmla="*/ 43 h 90"/>
                <a:gd name="T40" fmla="*/ 57 w 128"/>
                <a:gd name="T41" fmla="*/ 45 h 90"/>
                <a:gd name="T42" fmla="*/ 52 w 128"/>
                <a:gd name="T43" fmla="*/ 45 h 90"/>
                <a:gd name="T44" fmla="*/ 57 w 128"/>
                <a:gd name="T45" fmla="*/ 61 h 90"/>
                <a:gd name="T46" fmla="*/ 68 w 128"/>
                <a:gd name="T47" fmla="*/ 30 h 90"/>
                <a:gd name="T48" fmla="*/ 68 w 128"/>
                <a:gd name="T49" fmla="*/ 30 h 90"/>
                <a:gd name="T50" fmla="*/ 81 w 128"/>
                <a:gd name="T51" fmla="*/ 32 h 90"/>
                <a:gd name="T52" fmla="*/ 81 w 128"/>
                <a:gd name="T53" fmla="*/ 64 h 90"/>
                <a:gd name="T54" fmla="*/ 78 w 128"/>
                <a:gd name="T55" fmla="*/ 66 h 90"/>
                <a:gd name="T56" fmla="*/ 66 w 128"/>
                <a:gd name="T57" fmla="*/ 64 h 90"/>
                <a:gd name="T58" fmla="*/ 66 w 128"/>
                <a:gd name="T59" fmla="*/ 32 h 90"/>
                <a:gd name="T60" fmla="*/ 76 w 128"/>
                <a:gd name="T61" fmla="*/ 35 h 90"/>
                <a:gd name="T62" fmla="*/ 71 w 128"/>
                <a:gd name="T63" fmla="*/ 35 h 90"/>
                <a:gd name="T64" fmla="*/ 76 w 128"/>
                <a:gd name="T65" fmla="*/ 61 h 90"/>
                <a:gd name="T66" fmla="*/ 87 w 128"/>
                <a:gd name="T67" fmla="*/ 19 h 90"/>
                <a:gd name="T68" fmla="*/ 87 w 128"/>
                <a:gd name="T69" fmla="*/ 19 h 90"/>
                <a:gd name="T70" fmla="*/ 100 w 128"/>
                <a:gd name="T71" fmla="*/ 22 h 90"/>
                <a:gd name="T72" fmla="*/ 100 w 128"/>
                <a:gd name="T73" fmla="*/ 64 h 90"/>
                <a:gd name="T74" fmla="*/ 97 w 128"/>
                <a:gd name="T75" fmla="*/ 66 h 90"/>
                <a:gd name="T76" fmla="*/ 85 w 128"/>
                <a:gd name="T77" fmla="*/ 64 h 90"/>
                <a:gd name="T78" fmla="*/ 85 w 128"/>
                <a:gd name="T79" fmla="*/ 22 h 90"/>
                <a:gd name="T80" fmla="*/ 95 w 128"/>
                <a:gd name="T81" fmla="*/ 24 h 90"/>
                <a:gd name="T82" fmla="*/ 89 w 128"/>
                <a:gd name="T83" fmla="*/ 24 h 90"/>
                <a:gd name="T84" fmla="*/ 95 w 128"/>
                <a:gd name="T85" fmla="*/ 61 h 90"/>
                <a:gd name="T86" fmla="*/ 38 w 128"/>
                <a:gd name="T87" fmla="*/ 55 h 90"/>
                <a:gd name="T88" fmla="*/ 33 w 128"/>
                <a:gd name="T89" fmla="*/ 55 h 90"/>
                <a:gd name="T90" fmla="*/ 38 w 128"/>
                <a:gd name="T91" fmla="*/ 61 h 90"/>
                <a:gd name="T92" fmla="*/ 4 w 128"/>
                <a:gd name="T93" fmla="*/ 90 h 90"/>
                <a:gd name="T94" fmla="*/ 0 w 128"/>
                <a:gd name="T95" fmla="*/ 86 h 90"/>
                <a:gd name="T96" fmla="*/ 124 w 128"/>
                <a:gd name="T97" fmla="*/ 82 h 90"/>
                <a:gd name="T98" fmla="*/ 124 w 128"/>
                <a:gd name="T99" fmla="*/ 90 h 90"/>
                <a:gd name="T100" fmla="*/ 108 w 128"/>
                <a:gd name="T101" fmla="*/ 8 h 90"/>
                <a:gd name="T102" fmla="*/ 20 w 128"/>
                <a:gd name="T103" fmla="*/ 8 h 90"/>
                <a:gd name="T104" fmla="*/ 108 w 128"/>
                <a:gd name="T105" fmla="*/ 7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9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2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7"/>
                    <a:pt x="114" y="78"/>
                    <a:pt x="112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3" y="78"/>
                    <a:pt x="12" y="77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3" y="0"/>
                    <a:pt x="16" y="0"/>
                  </a:cubicBezTo>
                  <a:close/>
                  <a:moveTo>
                    <a:pt x="30" y="51"/>
                  </a:move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3" y="52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2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9" y="51"/>
                    <a:pt x="30" y="51"/>
                  </a:cubicBezTo>
                  <a:close/>
                  <a:moveTo>
                    <a:pt x="49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1" y="40"/>
                    <a:pt x="62" y="41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6"/>
                    <a:pt x="47" y="65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1"/>
                    <a:pt x="48" y="40"/>
                    <a:pt x="49" y="40"/>
                  </a:cubicBezTo>
                  <a:close/>
                  <a:moveTo>
                    <a:pt x="57" y="45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45"/>
                    <a:pt x="57" y="45"/>
                    <a:pt x="57" y="45"/>
                  </a:cubicBezTo>
                  <a:close/>
                  <a:moveTo>
                    <a:pt x="68" y="30"/>
                  </a:moveTo>
                  <a:cubicBezTo>
                    <a:pt x="68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80" y="30"/>
                    <a:pt x="81" y="31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5"/>
                    <a:pt x="80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31"/>
                    <a:pt x="67" y="30"/>
                    <a:pt x="68" y="30"/>
                  </a:cubicBezTo>
                  <a:close/>
                  <a:moveTo>
                    <a:pt x="76" y="35"/>
                  </a:moveTo>
                  <a:cubicBezTo>
                    <a:pt x="76" y="35"/>
                    <a:pt x="76" y="35"/>
                    <a:pt x="76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35"/>
                    <a:pt x="76" y="35"/>
                    <a:pt x="76" y="35"/>
                  </a:cubicBezTo>
                  <a:close/>
                  <a:moveTo>
                    <a:pt x="87" y="19"/>
                  </a:moveTo>
                  <a:cubicBezTo>
                    <a:pt x="87" y="19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9" y="19"/>
                    <a:pt x="100" y="20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65"/>
                    <a:pt x="99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6" y="66"/>
                    <a:pt x="85" y="65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0"/>
                    <a:pt x="86" y="19"/>
                    <a:pt x="87" y="19"/>
                  </a:cubicBezTo>
                  <a:close/>
                  <a:moveTo>
                    <a:pt x="95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24"/>
                    <a:pt x="95" y="24"/>
                    <a:pt x="95" y="24"/>
                  </a:cubicBezTo>
                  <a:close/>
                  <a:moveTo>
                    <a:pt x="38" y="55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5"/>
                    <a:pt x="38" y="55"/>
                    <a:pt x="38" y="55"/>
                  </a:cubicBezTo>
                  <a:close/>
                  <a:moveTo>
                    <a:pt x="4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8"/>
                    <a:pt x="0" y="86"/>
                  </a:cubicBezTo>
                  <a:cubicBezTo>
                    <a:pt x="0" y="84"/>
                    <a:pt x="2" y="82"/>
                    <a:pt x="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6" y="82"/>
                    <a:pt x="128" y="84"/>
                    <a:pt x="128" y="86"/>
                  </a:cubicBezTo>
                  <a:cubicBezTo>
                    <a:pt x="128" y="88"/>
                    <a:pt x="126" y="90"/>
                    <a:pt x="124" y="90"/>
                  </a:cubicBezTo>
                  <a:cubicBezTo>
                    <a:pt x="4" y="90"/>
                    <a:pt x="4" y="90"/>
                    <a:pt x="4" y="90"/>
                  </a:cubicBezTo>
                  <a:close/>
                  <a:moveTo>
                    <a:pt x="108" y="8"/>
                  </a:moveTo>
                  <a:cubicBezTo>
                    <a:pt x="108" y="8"/>
                    <a:pt x="108" y="8"/>
                    <a:pt x="10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08" y="8"/>
                    <a:pt x="108" y="8"/>
                    <a:pt x="10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55" y="5633"/>
              <a:ext cx="28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de-DE" sz="2400" b="1">
                  <a:solidFill>
                    <a:srgbClr val="629C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+ 300%</a:t>
              </a:r>
              <a:endParaRPr lang="en-US" altLang="de-DE" sz="24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09190" y="891540"/>
            <a:ext cx="352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2018 VS 2005</a:t>
            </a:r>
            <a:endParaRPr lang="en-US" altLang="zh-CN" sz="28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>
          <a:xfrm>
            <a:off x="6481445" y="4765792"/>
            <a:ext cx="2133600" cy="273759"/>
          </a:xfrm>
        </p:spPr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967220" y="1578610"/>
            <a:ext cx="929005" cy="1074420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rgbClr val="629CB0">
              <a:alpha val="48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1505" y="1701165"/>
            <a:ext cx="901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728 GW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</a:t>
            </a:r>
            <a:endParaRPr lang="de-DE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45630" y="2565400"/>
            <a:ext cx="932180" cy="1075690"/>
            <a:chOff x="6757" y="4018"/>
            <a:chExt cx="1468" cy="1694"/>
          </a:xfrm>
        </p:grpSpPr>
        <p:sp>
          <p:nvSpPr>
            <p:cNvPr id="86" name="Freeform 12"/>
            <p:cNvSpPr/>
            <p:nvPr/>
          </p:nvSpPr>
          <p:spPr bwMode="auto">
            <a:xfrm>
              <a:off x="6757" y="4018"/>
              <a:ext cx="1468" cy="1695"/>
            </a:xfrm>
            <a:custGeom>
              <a:avLst/>
              <a:gdLst>
                <a:gd name="T0" fmla="*/ 0 w 666"/>
                <a:gd name="T1" fmla="*/ 192 h 769"/>
                <a:gd name="T2" fmla="*/ 333 w 666"/>
                <a:gd name="T3" fmla="*/ 0 h 769"/>
                <a:gd name="T4" fmla="*/ 666 w 666"/>
                <a:gd name="T5" fmla="*/ 192 h 769"/>
                <a:gd name="T6" fmla="*/ 666 w 666"/>
                <a:gd name="T7" fmla="*/ 577 h 769"/>
                <a:gd name="T8" fmla="*/ 333 w 666"/>
                <a:gd name="T9" fmla="*/ 769 h 769"/>
                <a:gd name="T10" fmla="*/ 0 w 666"/>
                <a:gd name="T11" fmla="*/ 577 h 769"/>
                <a:gd name="T12" fmla="*/ 0 w 666"/>
                <a:gd name="T13" fmla="*/ 192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769">
                  <a:moveTo>
                    <a:pt x="0" y="192"/>
                  </a:moveTo>
                  <a:lnTo>
                    <a:pt x="333" y="0"/>
                  </a:lnTo>
                  <a:lnTo>
                    <a:pt x="666" y="192"/>
                  </a:lnTo>
                  <a:lnTo>
                    <a:pt x="666" y="577"/>
                  </a:lnTo>
                  <a:lnTo>
                    <a:pt x="333" y="769"/>
                  </a:lnTo>
                  <a:lnTo>
                    <a:pt x="0" y="577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29CB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/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15" y="4439"/>
              <a:ext cx="13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de-DE" alt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3%</a:t>
              </a:r>
              <a:endParaRPr lang="en-US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alt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(2018)</a:t>
              </a:r>
              <a:endParaRPr lang="de-DE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59600" y="3510280"/>
            <a:ext cx="943610" cy="1074420"/>
            <a:chOff x="6666" y="5415"/>
            <a:chExt cx="1486" cy="1692"/>
          </a:xfrm>
        </p:grpSpPr>
        <p:sp>
          <p:nvSpPr>
            <p:cNvPr id="85" name="Freeform 11"/>
            <p:cNvSpPr/>
            <p:nvPr/>
          </p:nvSpPr>
          <p:spPr bwMode="auto">
            <a:xfrm>
              <a:off x="6666" y="5415"/>
              <a:ext cx="1463" cy="1692"/>
            </a:xfrm>
            <a:custGeom>
              <a:avLst/>
              <a:gdLst>
                <a:gd name="T0" fmla="*/ 0 w 664"/>
                <a:gd name="T1" fmla="*/ 192 h 768"/>
                <a:gd name="T2" fmla="*/ 331 w 664"/>
                <a:gd name="T3" fmla="*/ 0 h 768"/>
                <a:gd name="T4" fmla="*/ 664 w 664"/>
                <a:gd name="T5" fmla="*/ 192 h 768"/>
                <a:gd name="T6" fmla="*/ 664 w 664"/>
                <a:gd name="T7" fmla="*/ 576 h 768"/>
                <a:gd name="T8" fmla="*/ 331 w 664"/>
                <a:gd name="T9" fmla="*/ 768 h 768"/>
                <a:gd name="T10" fmla="*/ 0 w 664"/>
                <a:gd name="T11" fmla="*/ 576 h 768"/>
                <a:gd name="T12" fmla="*/ 0 w 664"/>
                <a:gd name="T13" fmla="*/ 192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768">
                  <a:moveTo>
                    <a:pt x="0" y="192"/>
                  </a:moveTo>
                  <a:lnTo>
                    <a:pt x="331" y="0"/>
                  </a:lnTo>
                  <a:lnTo>
                    <a:pt x="664" y="192"/>
                  </a:lnTo>
                  <a:lnTo>
                    <a:pt x="664" y="576"/>
                  </a:lnTo>
                  <a:lnTo>
                    <a:pt x="331" y="768"/>
                  </a:lnTo>
                  <a:lnTo>
                    <a:pt x="0" y="57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29CB0">
                <a:alpha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p>
              <a:pPr algn="ctr"/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66" y="5618"/>
              <a:ext cx="148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de-DE" altLang="zh-CN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altLang="zh-CN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Mrd. m</a:t>
              </a:r>
              <a:r>
                <a:rPr lang="de-DE" altLang="zh-CN" sz="1400" b="1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altLang="zh-CN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altLang="zh-CN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(2015)</a:t>
              </a:r>
              <a:endParaRPr lang="de-DE" altLang="zh-CN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165600" y="1721485"/>
            <a:ext cx="2661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Stromerzeugungs</a:t>
            </a:r>
            <a:r>
              <a:rPr lang="en-US" altLang="zh-CN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kapazität der </a:t>
            </a:r>
            <a:endParaRPr lang="zh-CN" altLang="en-US" sz="16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</a:t>
            </a:r>
            <a:r>
              <a:rPr lang="en-US" altLang="zh-CN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baren Energien</a:t>
            </a:r>
            <a:r>
              <a:rPr lang="zh-CN" altLang="en-US" sz="16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600">
                <a:solidFill>
                  <a:srgbClr val="629CB0"/>
                </a:solidFill>
              </a:rPr>
              <a:t> </a:t>
            </a:r>
            <a:endParaRPr lang="zh-CN" altLang="en-US" sz="1600">
              <a:solidFill>
                <a:srgbClr val="629CB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5495" y="2832735"/>
            <a:ext cx="220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icht-fossile Energien</a:t>
            </a:r>
            <a:endParaRPr lang="zh-CN" altLang="en-US" sz="16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51655" y="3730625"/>
            <a:ext cx="2475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6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Stock Volume</a:t>
            </a:r>
            <a:endParaRPr lang="zh-CN" altLang="en-US" sz="16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22" name="文本框 21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8"/>
          <p:cNvSpPr/>
          <p:nvPr/>
        </p:nvSpPr>
        <p:spPr bwMode="auto">
          <a:xfrm>
            <a:off x="3058160" y="1789113"/>
            <a:ext cx="1252538" cy="144780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629CB0">
              <a:alpha val="77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4659948" y="2495550"/>
            <a:ext cx="1125537" cy="1295400"/>
          </a:xfrm>
          <a:custGeom>
            <a:avLst/>
            <a:gdLst>
              <a:gd name="T0" fmla="*/ 0 w 709"/>
              <a:gd name="T1" fmla="*/ 205 h 816"/>
              <a:gd name="T2" fmla="*/ 354 w 709"/>
              <a:gd name="T3" fmla="*/ 0 h 816"/>
              <a:gd name="T4" fmla="*/ 709 w 709"/>
              <a:gd name="T5" fmla="*/ 205 h 816"/>
              <a:gd name="T6" fmla="*/ 709 w 709"/>
              <a:gd name="T7" fmla="*/ 614 h 816"/>
              <a:gd name="T8" fmla="*/ 354 w 709"/>
              <a:gd name="T9" fmla="*/ 816 h 816"/>
              <a:gd name="T10" fmla="*/ 0 w 709"/>
              <a:gd name="T11" fmla="*/ 614 h 816"/>
              <a:gd name="T12" fmla="*/ 0 w 709"/>
              <a:gd name="T13" fmla="*/ 205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16">
                <a:moveTo>
                  <a:pt x="0" y="205"/>
                </a:moveTo>
                <a:lnTo>
                  <a:pt x="354" y="0"/>
                </a:lnTo>
                <a:lnTo>
                  <a:pt x="709" y="205"/>
                </a:lnTo>
                <a:lnTo>
                  <a:pt x="709" y="614"/>
                </a:lnTo>
                <a:lnTo>
                  <a:pt x="354" y="816"/>
                </a:lnTo>
                <a:lnTo>
                  <a:pt x="0" y="614"/>
                </a:lnTo>
                <a:lnTo>
                  <a:pt x="0" y="205"/>
                </a:lnTo>
                <a:close/>
              </a:path>
            </a:pathLst>
          </a:custGeom>
          <a:solidFill>
            <a:srgbClr val="629CB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Freeform 37"/>
          <p:cNvSpPr/>
          <p:nvPr/>
        </p:nvSpPr>
        <p:spPr bwMode="auto">
          <a:xfrm>
            <a:off x="2981960" y="1582738"/>
            <a:ext cx="704850" cy="206375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41275" cap="flat" cmpd="sng">
            <a:solidFill>
              <a:srgbClr val="4388C3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2" name="Freeform 42"/>
          <p:cNvSpPr/>
          <p:nvPr/>
        </p:nvSpPr>
        <p:spPr bwMode="auto">
          <a:xfrm>
            <a:off x="4407535" y="3470275"/>
            <a:ext cx="1157288" cy="773113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41275" cap="flat" cmpd="sng">
            <a:solidFill>
              <a:srgbClr val="629CB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7855" y="2305050"/>
            <a:ext cx="141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Mrd. T</a:t>
            </a:r>
            <a:endParaRPr lang="de-DE" altLang="zh-CN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6445" y="2934335"/>
            <a:ext cx="141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 Mrd. T</a:t>
            </a:r>
            <a:endParaRPr lang="de-DE" altLang="zh-CN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9240" y="950595"/>
            <a:ext cx="2707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zh-CN" sz="24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r>
              <a:rPr lang="en-US" sz="24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altLang="zh-CN" sz="24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Kohlenstoffmarkt</a:t>
            </a:r>
            <a:endParaRPr lang="de-DE" altLang="zh-CN" sz="24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3790" y="3956050"/>
            <a:ext cx="3822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zh-CN" sz="24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Kohlenstoffmarkt</a:t>
            </a:r>
            <a:endParaRPr lang="de-DE" altLang="zh-CN" sz="24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6" name="文本框 5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345883"/>
            <a:ext cx="1601788" cy="1608137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rgbClr val="629CB0">
              <a:alpha val="71000"/>
            </a:srgb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2795588" y="2014220"/>
            <a:ext cx="1603375" cy="1606550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rgbClr val="629CB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3" y="3195320"/>
            <a:ext cx="1603375" cy="1606550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rgbClr val="629CB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528570"/>
            <a:ext cx="1604962" cy="1604963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rgbClr val="629CB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431983"/>
            <a:ext cx="242888" cy="254000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8" y="3271520"/>
            <a:ext cx="219075" cy="25717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649220"/>
            <a:ext cx="261938" cy="25876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3" y="1994535"/>
            <a:ext cx="2376487" cy="11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de-DE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CO2 Ausstoss Chinas </a:t>
            </a:r>
            <a:r>
              <a:rPr lang="en-US" altLang="de-DE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erreicht </a:t>
            </a:r>
            <a:r>
              <a:rPr lang="de-DE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den Scheitelpunkt </a:t>
            </a:r>
            <a:r>
              <a:rPr lang="en-US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</a:t>
            </a:r>
            <a:endParaRPr lang="zh-CN" altLang="en-US" sz="2000" b="1" dirty="0">
              <a:solidFill>
                <a:srgbClr val="629CB0"/>
              </a:solidFill>
              <a:ea typeface="华文细黑" panose="02010600040101010101" pitchFamily="2" charset="-122"/>
            </a:endParaRPr>
          </a:p>
          <a:p>
            <a:pPr algn="r"/>
            <a:endParaRPr lang="zh-CN" altLang="en-US" sz="2000" b="1" dirty="0">
              <a:solidFill>
                <a:srgbClr val="629CB0"/>
              </a:solidFill>
              <a:ea typeface="华文细黑" panose="02010600040101010101" pitchFamily="2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8" y="3719195"/>
            <a:ext cx="23764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Carbon Intensity</a:t>
            </a:r>
            <a:endParaRPr lang="zh-CN" altLang="en-US" sz="1600" b="1" dirty="0">
              <a:solidFill>
                <a:srgbClr val="629CB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 algn="r"/>
            <a:r>
              <a:rPr lang="de-DE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im Vergleich zu 2005</a:t>
            </a:r>
            <a:r>
              <a:rPr lang="en-US"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  </a:t>
            </a:r>
            <a:endParaRPr lang="zh-CN" altLang="en-US" sz="2000" b="1" dirty="0">
              <a:solidFill>
                <a:srgbClr val="629CB0"/>
              </a:solidFill>
              <a:ea typeface="华文细黑" panose="02010600040101010101" pitchFamily="2" charset="-122"/>
            </a:endParaRPr>
          </a:p>
          <a:p>
            <a:pPr algn="r"/>
            <a:endParaRPr lang="zh-CN" altLang="en-US" sz="2000" b="1" dirty="0">
              <a:solidFill>
                <a:srgbClr val="629CB0"/>
              </a:solidFill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9595" y="687070"/>
            <a:ext cx="8306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China's Intended Nationally Determined Contributions </a:t>
            </a:r>
            <a:endParaRPr lang="de-DE" altLang="zh-CN" sz="24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6780" y="2319020"/>
            <a:ext cx="98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de-DE" altLang="zh-CN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84220" y="3303905"/>
            <a:ext cx="13722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spcAft>
                <a:spcPts val="0"/>
              </a:spcAft>
            </a:pPr>
            <a:r>
              <a:rPr lang="de-DE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minus </a:t>
            </a:r>
            <a:endParaRPr lang="de-DE" altLang="zh-CN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de-DE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bis </a:t>
            </a:r>
            <a:endParaRPr lang="de-DE" altLang="zh-CN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de-DE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de-DE" altLang="zh-CN" sz="1600">
                <a:solidFill>
                  <a:schemeClr val="bg1"/>
                </a:solidFill>
              </a:rPr>
              <a:t> </a:t>
            </a:r>
            <a:endParaRPr lang="de-DE" altLang="zh-CN" sz="1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1860" y="2159000"/>
            <a:ext cx="98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zh-CN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de-DE" altLang="zh-CN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5702300" y="1687195"/>
            <a:ext cx="317309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lvl="0" algn="l"/>
            <a:r>
              <a:rPr lang="de-DE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D</a:t>
            </a:r>
            <a:r>
              <a:rPr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er Anteil der nicht-fossilen Energien an dem Primärenergieverbrauch</a:t>
            </a:r>
            <a:r>
              <a:rPr lang="en-US" altLang="zh-CN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  <a:p>
            <a:pPr lvl="0" algn="l"/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4073525" y="1438910"/>
            <a:ext cx="326390" cy="320040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8665" y="3312795"/>
            <a:ext cx="1193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de-DE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4,5 </a:t>
            </a:r>
            <a:endParaRPr lang="de-DE" altLang="zh-CN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zh-CN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Mrd.  m</a:t>
            </a:r>
            <a:r>
              <a:rPr lang="de-DE" altLang="zh-CN" sz="1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altLang="zh-CN" sz="16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5902325" y="3623310"/>
            <a:ext cx="286639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lvl="0" algn="l" fontAlgn="auto">
              <a:lnSpc>
                <a:spcPct val="100000"/>
              </a:lnSpc>
            </a:pPr>
            <a:r>
              <a:rPr lang="de-DE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D</a:t>
            </a:r>
            <a:r>
              <a:rPr altLang="zh-CN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as Forest Stock Volume</a:t>
            </a:r>
            <a:endParaRPr altLang="zh-CN" sz="1600" b="1" dirty="0">
              <a:solidFill>
                <a:srgbClr val="629CB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  <a:p>
            <a:pPr lvl="0" algn="l" fontAlgn="auto">
              <a:lnSpc>
                <a:spcPct val="100000"/>
              </a:lnSpc>
            </a:pPr>
            <a:r>
              <a:rPr lang="de-DE" sz="1600" b="1" dirty="0">
                <a:solidFill>
                  <a:srgbClr val="629CB0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rPr>
              <a:t>auf der Basis von 2005</a:t>
            </a:r>
            <a:endParaRPr lang="de-DE" sz="1600" b="1" dirty="0">
              <a:solidFill>
                <a:srgbClr val="629CB0"/>
              </a:solidFill>
              <a:latin typeface="Arial" panose="020B0604020202020204" pitchFamily="34" charset="0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7" name="文本框 6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6482715" y="1972945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6482715" y="2966085"/>
            <a:ext cx="1371600" cy="387985"/>
          </a:xfrm>
          <a:prstGeom prst="rect">
            <a:avLst/>
          </a:prstGeom>
          <a:solidFill>
            <a:srgbClr val="629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6606540" y="2096770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6590665" y="2426970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zh-CN" sz="3200" dirty="0">
                <a:solidFill>
                  <a:srgbClr val="70BADA"/>
                </a:solidFill>
                <a:ea typeface="华文细黑" panose="02010600040101010101" pitchFamily="2" charset="-122"/>
              </a:rPr>
              <a:t>25</a:t>
            </a:r>
            <a:r>
              <a:rPr lang="zh-CN" altLang="zh-CN" sz="3200" dirty="0">
                <a:solidFill>
                  <a:srgbClr val="70BADA"/>
                </a:solidFill>
                <a:ea typeface="华文细黑" panose="02010600040101010101" pitchFamily="2" charset="-122"/>
              </a:rPr>
              <a:t>%</a:t>
            </a:r>
            <a:endParaRPr lang="zh-CN" altLang="zh-CN" sz="3200" dirty="0">
              <a:solidFill>
                <a:srgbClr val="70BADA"/>
              </a:solidFill>
              <a:ea typeface="华文细黑" panose="02010600040101010101" pitchFamily="2" charset="-122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3895090" y="1983105"/>
            <a:ext cx="1371600" cy="1380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895090" y="2981325"/>
            <a:ext cx="1371600" cy="382270"/>
          </a:xfrm>
          <a:prstGeom prst="rect">
            <a:avLst/>
          </a:prstGeom>
          <a:solidFill>
            <a:srgbClr val="629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030980" y="2106295"/>
            <a:ext cx="1125855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4004310" y="244665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de-DE" altLang="zh-CN" sz="3200" dirty="0">
                <a:solidFill>
                  <a:srgbClr val="4B75A5"/>
                </a:solidFill>
                <a:ea typeface="华文细黑" panose="02010600040101010101" pitchFamily="2" charset="-122"/>
              </a:rPr>
              <a:t>28</a:t>
            </a:r>
            <a:r>
              <a:rPr lang="zh-CN" altLang="zh-CN" sz="3200" dirty="0">
                <a:solidFill>
                  <a:srgbClr val="4B75A5"/>
                </a:solidFill>
                <a:ea typeface="华文细黑" panose="02010600040101010101" pitchFamily="2" charset="-122"/>
              </a:rPr>
              <a:t>%</a:t>
            </a:r>
            <a:endParaRPr lang="zh-CN" altLang="zh-CN" sz="3200" dirty="0">
              <a:solidFill>
                <a:srgbClr val="4B75A5"/>
              </a:solidFill>
              <a:ea typeface="华文细黑" panose="02010600040101010101" pitchFamily="2" charset="-122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1330325" y="1982470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1330325" y="2646045"/>
            <a:ext cx="1371600" cy="717550"/>
          </a:xfrm>
          <a:prstGeom prst="rect">
            <a:avLst/>
          </a:prstGeom>
          <a:solidFill>
            <a:srgbClr val="629CB0"/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1454150" y="2106295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1436370" y="2436495"/>
            <a:ext cx="1152525" cy="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50%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0" y="3578860"/>
            <a:ext cx="2426335" cy="132207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kumulativ eingesparte </a:t>
            </a: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Energieverbrauch</a:t>
            </a:r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Chinas seit 2005</a:t>
            </a:r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4185" y="751840"/>
            <a:ext cx="5502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de-DE" altLang="zh-CN" sz="24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24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Beiträge zu der internationalen Zusammenarbeit</a:t>
            </a:r>
            <a:endParaRPr lang="zh-CN" altLang="en-US" sz="24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99155" y="3578860"/>
            <a:ext cx="2389505" cy="132207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Stromerzeugungs-kapazität der </a:t>
            </a: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</a:t>
            </a:r>
            <a:r>
              <a:rPr lang="en-US" altLang="de-DE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baren </a:t>
            </a:r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Energien</a:t>
            </a:r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15990" y="3578860"/>
            <a:ext cx="2324100" cy="1322070"/>
          </a:xfrm>
          <a:prstGeom prst="rect">
            <a:avLst/>
          </a:prstGeom>
          <a:ln>
            <a:solidFill>
              <a:srgbClr val="629CB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Aufforstung</a:t>
            </a:r>
            <a:r>
              <a:rPr lang="de-DE" altLang="zh-CN" sz="20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Chinas zwischen 2000 und 2017</a:t>
            </a:r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altLang="zh-CN" sz="20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409690" y="4765792"/>
            <a:ext cx="2133600" cy="273759"/>
          </a:xfrm>
        </p:spPr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5" name="文本框 4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0">
            <a:off x="4971415" y="2005965"/>
            <a:ext cx="1054735" cy="1052195"/>
            <a:chOff x="4612535" y="1777908"/>
            <a:chExt cx="1054647" cy="1052264"/>
          </a:xfrm>
        </p:grpSpPr>
        <p:sp>
          <p:nvSpPr>
            <p:cNvPr id="7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rgbClr val="629CB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0">
            <a:off x="4971415" y="3169920"/>
            <a:ext cx="1054735" cy="1053465"/>
            <a:chOff x="4612535" y="2942191"/>
            <a:chExt cx="1054647" cy="1053455"/>
          </a:xfrm>
        </p:grpSpPr>
        <p:sp>
          <p:nvSpPr>
            <p:cNvPr id="13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rgbClr val="629CB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5508625" y="2315845"/>
            <a:ext cx="198120" cy="203835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任意多边形 28"/>
          <p:cNvSpPr/>
          <p:nvPr/>
        </p:nvSpPr>
        <p:spPr>
          <a:xfrm>
            <a:off x="5767070" y="2082165"/>
            <a:ext cx="652145" cy="15430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33"/>
          <p:cNvSpPr/>
          <p:nvPr/>
        </p:nvSpPr>
        <p:spPr>
          <a:xfrm flipV="1">
            <a:off x="5767070" y="3990340"/>
            <a:ext cx="652145" cy="1530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0">
            <a:off x="3016250" y="2005965"/>
            <a:ext cx="1054735" cy="1052195"/>
            <a:chOff x="3447061" y="1777908"/>
            <a:chExt cx="1054647" cy="1052264"/>
          </a:xfrm>
        </p:grpSpPr>
        <p:sp>
          <p:nvSpPr>
            <p:cNvPr id="10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rgbClr val="629CB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0">
            <a:off x="3016250" y="3169920"/>
            <a:ext cx="1054735" cy="1053465"/>
            <a:chOff x="3447061" y="2942191"/>
            <a:chExt cx="1054647" cy="1053455"/>
          </a:xfrm>
        </p:grpSpPr>
        <p:sp>
          <p:nvSpPr>
            <p:cNvPr id="16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29CB0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  <a:alpha val="8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3335655" y="2334895"/>
            <a:ext cx="196850" cy="165735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3345180" y="3726815"/>
            <a:ext cx="179705" cy="179705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任意多边形 34"/>
          <p:cNvSpPr/>
          <p:nvPr/>
        </p:nvSpPr>
        <p:spPr>
          <a:xfrm flipH="1">
            <a:off x="2557145" y="2082165"/>
            <a:ext cx="718185" cy="15430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35"/>
          <p:cNvSpPr/>
          <p:nvPr/>
        </p:nvSpPr>
        <p:spPr>
          <a:xfrm flipH="1" flipV="1">
            <a:off x="2557145" y="3990340"/>
            <a:ext cx="718185" cy="1530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rcRect l="9114" t="11405" r="12574" b="8090"/>
          <a:stretch>
            <a:fillRect/>
          </a:stretch>
        </p:blipFill>
        <p:spPr>
          <a:xfrm>
            <a:off x="3618230" y="2538730"/>
            <a:ext cx="1821180" cy="1136015"/>
          </a:xfrm>
          <a:prstGeom prst="roundRect">
            <a:avLst/>
          </a:prstGeom>
          <a:effectLst>
            <a:softEdge rad="12700"/>
          </a:effectLst>
        </p:spPr>
      </p:pic>
      <p:grpSp>
        <p:nvGrpSpPr>
          <p:cNvPr id="49" name="Group 21"/>
          <p:cNvGrpSpPr/>
          <p:nvPr/>
        </p:nvGrpSpPr>
        <p:grpSpPr bwMode="auto">
          <a:xfrm>
            <a:off x="5482590" y="3691890"/>
            <a:ext cx="231140" cy="240030"/>
            <a:chOff x="0" y="0"/>
            <a:chExt cx="168" cy="16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032635" y="761365"/>
            <a:ext cx="50577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de-DE" altLang="zh-CN" sz="2400" b="1">
                <a:solidFill>
                  <a:srgbClr val="629C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Süd-Süd Kooperationsplan zur Bekämpfung des Klimawandels</a:t>
            </a:r>
            <a:endParaRPr lang="de-DE" altLang="zh-CN" sz="2400" b="1">
              <a:solidFill>
                <a:srgbClr val="629CB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2760" y="1833880"/>
            <a:ext cx="213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Mrd.USD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56870" y="2281555"/>
            <a:ext cx="222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zh-CN" sz="16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Hilfsfonds für Süd-Süd Kooperation</a:t>
            </a:r>
            <a:endParaRPr lang="de-DE" altLang="zh-CN" sz="16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66420" y="3836670"/>
            <a:ext cx="2061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endParaRPr lang="de-DE" altLang="zh-CN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-436245" y="3631565"/>
            <a:ext cx="3136265" cy="1006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 fontAlgn="auto">
              <a:lnSpc>
                <a:spcPts val="2380"/>
              </a:lnSpc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Kooperations-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lnSpc>
                <a:spcPts val="2380"/>
              </a:lnSpc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dokumente mit </a:t>
            </a: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34 Ländern</a:t>
            </a: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19215" y="1711960"/>
            <a:ext cx="2897505" cy="701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80"/>
              </a:lnSpc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Ausbildungs-programme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19215" y="2470150"/>
            <a:ext cx="2228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de-DE" altLang="zh-CN" sz="16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Beamten und Techniker aus mehr als 100 Ländern</a:t>
            </a:r>
            <a:endParaRPr lang="de-DE" altLang="zh-CN" sz="16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19215" y="3771900"/>
            <a:ext cx="2897505" cy="701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80"/>
              </a:lnSpc>
            </a:pPr>
            <a:r>
              <a:rPr lang="de-DE" altLang="zh-CN" sz="2000" b="1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Belt and Road Forum</a:t>
            </a:r>
            <a:endParaRPr lang="de-DE" altLang="zh-CN" sz="2000" b="1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19215" y="4424045"/>
            <a:ext cx="222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de-DE" altLang="zh-CN" sz="1600">
                <a:solidFill>
                  <a:srgbClr val="629C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Süd-Süd Kooperationsplan</a:t>
            </a:r>
            <a:endParaRPr lang="de-DE" altLang="zh-CN" sz="1600">
              <a:solidFill>
                <a:srgbClr val="629C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灯片编号占位符 46"/>
          <p:cNvSpPr>
            <a:spLocks noGrp="1"/>
          </p:cNvSpPr>
          <p:nvPr>
            <p:ph type="sldNum" sz="quarter" idx="12"/>
          </p:nvPr>
        </p:nvSpPr>
        <p:spPr>
          <a:xfrm>
            <a:off x="6553200" y="4765792"/>
            <a:ext cx="2133600" cy="273759"/>
          </a:xfrm>
        </p:spPr>
        <p:txBody>
          <a:bodyPr/>
          <a:p>
            <a:fld id="{3A0DCBA0-A312-46AB-8163-AF5776386EF4}" type="slidenum">
              <a:rPr lang="zh-CN" altLang="en-US" smtClean="0"/>
            </a:fld>
            <a:endParaRPr lang="zh-CN" altLang="en-US"/>
          </a:p>
        </p:txBody>
      </p:sp>
      <p:sp>
        <p:nvSpPr>
          <p:cNvPr id="48" name="页脚占位符 47"/>
          <p:cNvSpPr>
            <a:spLocks noGrp="1"/>
          </p:cNvSpPr>
          <p:nvPr>
            <p:ph type="ftr" sz="quarter" idx="11"/>
          </p:nvPr>
        </p:nvSpPr>
        <p:spPr>
          <a:xfrm>
            <a:off x="3124200" y="4909302"/>
            <a:ext cx="2895600" cy="273759"/>
          </a:xfrm>
        </p:spPr>
        <p:txBody>
          <a:bodyPr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8735" y="170815"/>
            <a:ext cx="8744585" cy="537210"/>
            <a:chOff x="597" y="1404"/>
            <a:chExt cx="13771" cy="846"/>
          </a:xfrm>
        </p:grpSpPr>
        <p:sp>
          <p:nvSpPr>
            <p:cNvPr id="5" name="文本框 4"/>
            <p:cNvSpPr txBox="1"/>
            <p:nvPr/>
          </p:nvSpPr>
          <p:spPr>
            <a:xfrm>
              <a:off x="1422" y="1513"/>
              <a:ext cx="1294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sz="2000" dirty="0" smtClean="0">
                  <a:ln w="6350">
                    <a:noFill/>
                  </a:ln>
                  <a:solidFill>
                    <a:srgbClr val="629CB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China’s Politik und Aktionen zur Bewältigung des Klimawandels</a:t>
              </a:r>
              <a:endParaRPr lang="zh-CN" altLang="en-US" sz="2000" dirty="0" smtClean="0">
                <a:ln w="6350">
                  <a:noFill/>
                </a:ln>
                <a:solidFill>
                  <a:srgbClr val="629CB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" y="1404"/>
              <a:ext cx="918" cy="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ISPRING_ULTRA_SCORM_COURSE_ID" val="F794246F-A95D-4489-AA10-5871F5D53A1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Fk6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YWTq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hZOp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hZOp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Fk6k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hZOp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hZOp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Fk6k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YmTq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Jk6kgrC8BtSgAAAGsAAAAbAAAAdW5pdmVyc2FsL3VuaXZlcnNhbC5wbmcueG1ss7GvyM1RKEstKs7Mz7NVMtQzULK34+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+AgAAVQoAACEAAAAAAAAAAQAAAAAAyAgAAHVuaXZlcnNhbC9mbGFzaF9za2luX3NldHRpbmdzLnhtbFBLAQIAABQAAgAIAGFk6kiEW/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+/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00"/>
      </a:accent1>
      <a:accent2>
        <a:srgbClr val="7BC043"/>
      </a:accent2>
      <a:accent3>
        <a:srgbClr val="009900"/>
      </a:accent3>
      <a:accent4>
        <a:srgbClr val="7BC043"/>
      </a:accent4>
      <a:accent5>
        <a:srgbClr val="009900"/>
      </a:accent5>
      <a:accent6>
        <a:srgbClr val="7BC043"/>
      </a:accent6>
      <a:hlink>
        <a:srgbClr val="0563C1"/>
      </a:hlink>
      <a:folHlink>
        <a:srgbClr val="954F72"/>
      </a:folHlink>
    </a:clrScheme>
    <a:fontScheme name="模板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2294</Words>
  <Application>WPS 演示</Application>
  <PresentationFormat>自定义</PresentationFormat>
  <Paragraphs>170</Paragraphs>
  <Slides>11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Impact</vt:lpstr>
      <vt:lpstr>微软雅黑</vt:lpstr>
      <vt:lpstr>Vrinda</vt:lpstr>
      <vt:lpstr>华文细黑</vt:lpstr>
      <vt:lpstr>Arial Unicode MS</vt:lpstr>
      <vt:lpstr>Calibri</vt:lpstr>
      <vt:lpstr>Lucida Sans</vt:lpstr>
      <vt:lpstr>华文细黑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绿色简洁扁平化</dc:title>
  <dc:creator>user</dc:creator>
  <cp:keywords>user</cp:keywords>
  <dc:description>www.1ppt.com</dc:description>
  <cp:lastModifiedBy>ShiYongRen</cp:lastModifiedBy>
  <cp:revision>130</cp:revision>
  <dcterms:created xsi:type="dcterms:W3CDTF">2015-11-13T02:17:00Z</dcterms:created>
  <dcterms:modified xsi:type="dcterms:W3CDTF">2019-06-17T16:10:58Z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