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5" r:id="rId1"/>
  </p:sldMasterIdLst>
  <p:notesMasterIdLst>
    <p:notesMasterId r:id="rId12"/>
  </p:notesMasterIdLst>
  <p:sldIdLst>
    <p:sldId id="264" r:id="rId2"/>
    <p:sldId id="257" r:id="rId3"/>
    <p:sldId id="259" r:id="rId4"/>
    <p:sldId id="258" r:id="rId5"/>
    <p:sldId id="263" r:id="rId6"/>
    <p:sldId id="260" r:id="rId7"/>
    <p:sldId id="262" r:id="rId8"/>
    <p:sldId id="261" r:id="rId9"/>
    <p:sldId id="266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6" autoAdjust="0"/>
    <p:restoredTop sz="94660"/>
  </p:normalViewPr>
  <p:slideViewPr>
    <p:cSldViewPr snapToGrid="0">
      <p:cViewPr varScale="1">
        <p:scale>
          <a:sx n="57" d="100"/>
          <a:sy n="57" d="100"/>
        </p:scale>
        <p:origin x="45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1A3BD-E95D-463E-8F7E-92F61AA751C5}" type="datetimeFigureOut">
              <a:rPr lang="de-DE" smtClean="0"/>
              <a:t>20.06.2019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B32-3DB2-45AF-8DF9-0B8A4164227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5700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188160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884829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76FC4D-319A-4047-BCC0-CFEEFBD6D006}" type="datetime1">
              <a:rPr lang="de-DE" smtClean="0"/>
              <a:t>20.06.2019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‹#›</a:t>
            </a:fld>
            <a:endParaRPr lang="de-DE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768316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17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1B6D-D9FB-4F92-BC2C-CB83F46ADC63}" type="datetime1">
              <a:rPr lang="de-DE" smtClean="0"/>
              <a:t>20.06.2019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0327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DC0A-CF46-4189-9FB7-75034B4BE8F1}" type="datetime1">
              <a:rPr lang="de-DE" smtClean="0"/>
              <a:t>20.06.2019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2927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E087-1C38-4153-864F-0B9021D62E5B}" type="datetime1">
              <a:rPr lang="de-DE" smtClean="0"/>
              <a:t>20.06.2019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710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D4992-D815-47C8-8E71-EC5215EC39E3}" type="datetime1">
              <a:rPr lang="de-DE" smtClean="0"/>
              <a:t>20.06.2019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‹#›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77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9D02-A93A-4CAF-9D37-76F1DE8BF572}" type="datetime1">
              <a:rPr lang="de-DE" smtClean="0"/>
              <a:t>20.06.2019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3105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684F7-7C86-4E7B-B928-A2A461AD5905}" type="datetime1">
              <a:rPr lang="de-DE" smtClean="0"/>
              <a:t>20.06.2019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6792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7D842-2744-4549-B3B1-9E655AE94A10}" type="datetime1">
              <a:rPr lang="de-DE" smtClean="0"/>
              <a:t>20.06.2019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2481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5DDC-A21C-41F9-AF6A-804C5CE9BC06}" type="datetime1">
              <a:rPr lang="de-DE" smtClean="0"/>
              <a:t>20.06.2019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smtClean="0"/>
              <a:t>2. Forum Anthropozän, 20.-22.06.2019</a:t>
            </a:r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3048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EF11F95-C8A0-4CA0-9193-5EE3CD94FB9A}" type="datetime1">
              <a:rPr lang="de-DE" smtClean="0"/>
              <a:t>20.06.2019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2. Forum Anthropozän, 20.-22.06.2019</a:t>
            </a: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FDB331-CDB6-4DE3-B78C-1FFEF17DEA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0271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9181-6CEE-43D7-96F7-71F5653872BB}" type="datetime1">
              <a:rPr lang="de-DE" smtClean="0"/>
              <a:t>20.06.2019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757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992FD05-713A-419A-B811-66A57ADC0608}" type="datetime1">
              <a:rPr lang="de-DE" smtClean="0"/>
              <a:t>20.06.2019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de-DE" smtClean="0"/>
              <a:t>2. Forum Anthropozän, 20.-22.06.2019</a:t>
            </a:r>
            <a:endParaRPr lang="de-DE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2FDB331-CDB6-4DE3-B78C-1FFEF17DEA72}" type="slidenum">
              <a:rPr lang="de-DE" smtClean="0"/>
              <a:t>‹#›</a:t>
            </a:fld>
            <a:endParaRPr lang="de-D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93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ar@cuas.at" TargetMode="External"/><Relationship Id="rId2" Type="http://schemas.openxmlformats.org/officeDocument/2006/relationships/hyperlink" Target="mailto:%7bpaulus@cuas.at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elbekutepov.jimdo.com/" TargetMode="Externa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tinyurl.com/gsmart-E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79" y="1188160"/>
            <a:ext cx="10563677" cy="3566160"/>
          </a:xfrm>
        </p:spPr>
        <p:txBody>
          <a:bodyPr>
            <a:noAutofit/>
          </a:bodyPr>
          <a:lstStyle/>
          <a:p>
            <a:r>
              <a:rPr lang="en-US" sz="3900" dirty="0"/>
              <a:t>International Academic Collaboration </a:t>
            </a:r>
            <a:r>
              <a:rPr lang="en-US" sz="3900" dirty="0" smtClean="0"/>
              <a:t/>
            </a:r>
            <a:br>
              <a:rPr lang="en-US" sz="3900" dirty="0" smtClean="0"/>
            </a:br>
            <a:r>
              <a:rPr lang="en-US" sz="3900" dirty="0" smtClean="0"/>
              <a:t>between </a:t>
            </a:r>
            <a:r>
              <a:rPr lang="en-US" sz="3900" dirty="0"/>
              <a:t>Austria and Central Asia </a:t>
            </a:r>
            <a:r>
              <a:rPr lang="en-US" sz="3900" dirty="0" smtClean="0"/>
              <a:t/>
            </a:r>
            <a:br>
              <a:rPr lang="en-US" sz="3900" dirty="0" smtClean="0"/>
            </a:br>
            <a:r>
              <a:rPr lang="en-US" sz="3900" dirty="0" smtClean="0"/>
              <a:t>as </a:t>
            </a:r>
            <a:r>
              <a:rPr lang="en-US" sz="3900" dirty="0"/>
              <a:t>a </a:t>
            </a:r>
            <a:r>
              <a:rPr lang="en-US" sz="3900" dirty="0" smtClean="0"/>
              <a:t>Strategy </a:t>
            </a:r>
            <a:r>
              <a:rPr lang="en-US" sz="3900" dirty="0"/>
              <a:t>for </a:t>
            </a:r>
            <a:r>
              <a:rPr lang="en-US" sz="3900" dirty="0" smtClean="0"/>
              <a:t>Sustainable Development</a:t>
            </a:r>
            <a:br>
              <a:rPr lang="en-US" sz="3900" dirty="0" smtClean="0"/>
            </a:br>
            <a:r>
              <a:rPr lang="de-DE" sz="2400" dirty="0"/>
              <a:t/>
            </a:r>
            <a:br>
              <a:rPr lang="de-DE" sz="2400" dirty="0"/>
            </a:br>
            <a:r>
              <a:rPr lang="en-US" sz="3900" dirty="0"/>
              <a:t>Best </a:t>
            </a:r>
            <a:r>
              <a:rPr lang="en-US" sz="3900" dirty="0" smtClean="0"/>
              <a:t>Practice </a:t>
            </a:r>
            <a:r>
              <a:rPr lang="en-US" sz="3900" dirty="0"/>
              <a:t>Erasmus Mundus </a:t>
            </a:r>
            <a:r>
              <a:rPr lang="en-US" sz="3900" dirty="0" smtClean="0"/>
              <a:t>Project </a:t>
            </a:r>
            <a:br>
              <a:rPr lang="en-US" sz="3900" dirty="0" smtClean="0"/>
            </a:br>
            <a:r>
              <a:rPr lang="en-US" sz="3900" dirty="0" smtClean="0"/>
              <a:t>“</a:t>
            </a:r>
            <a:r>
              <a:rPr lang="en-US" sz="3900" dirty="0" err="1"/>
              <a:t>gSmart</a:t>
            </a:r>
            <a:r>
              <a:rPr lang="en-US" sz="3900" dirty="0"/>
              <a:t> – Spatial ICT Infrastructures for Smart Places”</a:t>
            </a:r>
            <a:endParaRPr lang="de-DE" sz="3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cap="none" dirty="0" smtClean="0"/>
              <a:t>Gernot Paulus </a:t>
            </a:r>
            <a:r>
              <a:rPr lang="de-DE" cap="none" dirty="0" err="1" smtClean="0"/>
              <a:t>and</a:t>
            </a:r>
            <a:r>
              <a:rPr lang="de-DE" cap="none" dirty="0" smtClean="0"/>
              <a:t> Adrijana Car</a:t>
            </a:r>
            <a:br>
              <a:rPr lang="de-DE" cap="none" dirty="0" smtClean="0"/>
            </a:br>
            <a:r>
              <a:rPr lang="de-DE" cap="none" dirty="0" smtClean="0"/>
              <a:t>Geoinformation @ </a:t>
            </a:r>
            <a:r>
              <a:rPr lang="de-DE" cap="none" dirty="0" err="1" smtClean="0"/>
              <a:t>Carinthia</a:t>
            </a:r>
            <a:r>
              <a:rPr lang="de-DE" cap="none" dirty="0" smtClean="0"/>
              <a:t> University </a:t>
            </a:r>
            <a:r>
              <a:rPr lang="de-DE" cap="none" dirty="0" err="1" smtClean="0"/>
              <a:t>of</a:t>
            </a:r>
            <a:r>
              <a:rPr lang="de-DE" cap="none" dirty="0" smtClean="0"/>
              <a:t> Applied </a:t>
            </a:r>
            <a:r>
              <a:rPr lang="de-DE" cap="none" dirty="0" err="1" smtClean="0"/>
              <a:t>Sciences</a:t>
            </a:r>
            <a:r>
              <a:rPr lang="de-DE" cap="none" dirty="0" smtClean="0"/>
              <a:t> (CUAS)</a:t>
            </a:r>
          </a:p>
          <a:p>
            <a:r>
              <a:rPr lang="de-DE" cap="none" dirty="0" smtClean="0">
                <a:hlinkClick r:id="rId2"/>
              </a:rPr>
              <a:t>{paulus@cuas.at</a:t>
            </a:r>
            <a:r>
              <a:rPr lang="de-DE" cap="none" dirty="0" smtClean="0"/>
              <a:t> |  </a:t>
            </a:r>
            <a:r>
              <a:rPr lang="de-DE" cap="none" dirty="0" smtClean="0">
                <a:hlinkClick r:id="rId3"/>
              </a:rPr>
              <a:t>car@cuas.at</a:t>
            </a:r>
            <a:r>
              <a:rPr lang="de-DE" cap="none" dirty="0" smtClean="0"/>
              <a:t>}</a:t>
            </a:r>
            <a:endParaRPr lang="de-DE" cap="non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921" y="-1"/>
            <a:ext cx="10546079" cy="16459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11671" t="18577" r="8647" b="23202"/>
          <a:stretch/>
        </p:blipFill>
        <p:spPr>
          <a:xfrm>
            <a:off x="10632332" y="0"/>
            <a:ext cx="1559668" cy="522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79489" y="6402314"/>
            <a:ext cx="3810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2. Forum </a:t>
            </a:r>
            <a:r>
              <a:rPr lang="de-DE" dirty="0" err="1">
                <a:solidFill>
                  <a:schemeClr val="bg1"/>
                </a:solidFill>
              </a:rPr>
              <a:t>Anthropozän</a:t>
            </a:r>
            <a:r>
              <a:rPr lang="de-DE" dirty="0">
                <a:solidFill>
                  <a:schemeClr val="bg1"/>
                </a:solidFill>
              </a:rPr>
              <a:t>, 20.-22.06.2019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"/>
            <a:ext cx="1645921" cy="164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78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„Brain </a:t>
            </a:r>
            <a:r>
              <a:rPr lang="de-DE" dirty="0" err="1"/>
              <a:t>Gain</a:t>
            </a:r>
            <a:r>
              <a:rPr lang="de-DE" dirty="0"/>
              <a:t> – not Brain </a:t>
            </a:r>
            <a:r>
              <a:rPr lang="de-DE" dirty="0" smtClean="0"/>
              <a:t>Drain“</a:t>
            </a:r>
            <a:br>
              <a:rPr lang="de-DE" dirty="0" smtClean="0"/>
            </a:br>
            <a:r>
              <a:rPr lang="de-DE" sz="2200" dirty="0" smtClean="0"/>
              <a:t>Alumni back </a:t>
            </a:r>
            <a:r>
              <a:rPr lang="de-DE" sz="2200" dirty="0" err="1" smtClean="0"/>
              <a:t>home</a:t>
            </a:r>
            <a:r>
              <a:rPr lang="de-DE" sz="2200" dirty="0" smtClean="0"/>
              <a:t>…</a:t>
            </a:r>
            <a:endParaRPr lang="de-DE" sz="22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09273" y="2437575"/>
            <a:ext cx="6018567" cy="368077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10</a:t>
            </a:fld>
            <a:endParaRPr lang="de-DE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205" y="1905595"/>
            <a:ext cx="5619068" cy="29484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6617" y="1058966"/>
            <a:ext cx="2027383" cy="135678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58727" y="1997771"/>
            <a:ext cx="3297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hlinkClick r:id="rId5"/>
              </a:rPr>
              <a:t>https://yelbekutepov.jimdo.com/</a:t>
            </a:r>
            <a:endParaRPr lang="de-DE" dirty="0"/>
          </a:p>
        </p:txBody>
      </p:sp>
      <p:sp>
        <p:nvSpPr>
          <p:cNvPr id="12" name="TextBox 11"/>
          <p:cNvSpPr txBox="1"/>
          <p:nvPr/>
        </p:nvSpPr>
        <p:spPr>
          <a:xfrm>
            <a:off x="1727200" y="2885440"/>
            <a:ext cx="3540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 smtClean="0">
                <a:solidFill>
                  <a:schemeClr val="bg1"/>
                </a:solidFill>
              </a:rPr>
              <a:t>Spatial</a:t>
            </a:r>
            <a:r>
              <a:rPr lang="de-DE" b="1" dirty="0" smtClean="0">
                <a:solidFill>
                  <a:schemeClr val="bg1"/>
                </a:solidFill>
              </a:rPr>
              <a:t> Data </a:t>
            </a:r>
            <a:r>
              <a:rPr lang="de-DE" b="1" dirty="0" err="1" smtClean="0">
                <a:solidFill>
                  <a:schemeClr val="bg1"/>
                </a:solidFill>
              </a:rPr>
              <a:t>Infrstructure</a:t>
            </a:r>
            <a:r>
              <a:rPr lang="de-DE" b="1" dirty="0" smtClean="0">
                <a:solidFill>
                  <a:schemeClr val="bg1"/>
                </a:solidFill>
              </a:rPr>
              <a:t> </a:t>
            </a:r>
            <a:r>
              <a:rPr lang="de-DE" b="1" dirty="0" err="1" smtClean="0">
                <a:solidFill>
                  <a:schemeClr val="bg1"/>
                </a:solidFill>
              </a:rPr>
              <a:t>Suervisor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20192" y="1737359"/>
            <a:ext cx="1977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Astana, </a:t>
            </a:r>
            <a:r>
              <a:rPr lang="de-DE" dirty="0" err="1"/>
              <a:t>Kazakhstan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967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200" dirty="0" err="1"/>
              <a:t>Erasmuns</a:t>
            </a:r>
            <a:r>
              <a:rPr lang="de-DE" sz="3200" dirty="0"/>
              <a:t> </a:t>
            </a:r>
            <a:r>
              <a:rPr lang="de-DE" sz="3200" dirty="0" err="1"/>
              <a:t>Mundus</a:t>
            </a:r>
            <a:r>
              <a:rPr lang="de-DE" sz="3200" dirty="0"/>
              <a:t/>
            </a:r>
            <a:br>
              <a:rPr lang="de-DE" sz="3200" dirty="0"/>
            </a:br>
            <a:r>
              <a:rPr lang="de-DE" sz="3200" b="1" dirty="0" err="1"/>
              <a:t>gSmart</a:t>
            </a:r>
            <a:r>
              <a:rPr lang="de-DE" sz="3200" b="1" dirty="0"/>
              <a:t> ‐ </a:t>
            </a:r>
            <a:r>
              <a:rPr lang="de-DE" sz="3200" b="1" dirty="0" err="1"/>
              <a:t>Spatial</a:t>
            </a:r>
            <a:r>
              <a:rPr lang="de-DE" sz="3200" b="1" dirty="0"/>
              <a:t> ICT </a:t>
            </a:r>
            <a:r>
              <a:rPr lang="de-DE" sz="3200" b="1" dirty="0" err="1"/>
              <a:t>Infrastructures</a:t>
            </a:r>
            <a:r>
              <a:rPr lang="de-DE" sz="3200" b="1" dirty="0"/>
              <a:t> </a:t>
            </a:r>
            <a:r>
              <a:rPr lang="de-DE" sz="3200" b="1" dirty="0" err="1"/>
              <a:t>for</a:t>
            </a:r>
            <a:r>
              <a:rPr lang="de-DE" sz="3200" b="1" dirty="0"/>
              <a:t> Smart Places </a:t>
            </a:r>
            <a:r>
              <a:rPr lang="de-DE" sz="3200" dirty="0"/>
              <a:t>at a </a:t>
            </a:r>
            <a:r>
              <a:rPr lang="de-DE" sz="3200" dirty="0" err="1"/>
              <a:t>glance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1845734"/>
            <a:ext cx="8016240" cy="435710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Erasmus Mundus funded mobility scholarship project </a:t>
            </a:r>
            <a:br>
              <a:rPr lang="en-US" sz="2400" dirty="0" smtClean="0"/>
            </a:br>
            <a:r>
              <a:rPr lang="en-US" sz="2400" dirty="0" smtClean="0"/>
              <a:t>for Central Asian students and staff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2200" dirty="0" smtClean="0"/>
              <a:t>13 </a:t>
            </a:r>
            <a:r>
              <a:rPr lang="de-DE" sz="2200" dirty="0"/>
              <a:t>Central Asian </a:t>
            </a:r>
            <a:r>
              <a:rPr lang="de-DE" sz="2200" dirty="0" err="1"/>
              <a:t>Universities</a:t>
            </a:r>
            <a:r>
              <a:rPr lang="de-DE" sz="2200" dirty="0"/>
              <a:t> &amp; 6 European </a:t>
            </a:r>
            <a:r>
              <a:rPr lang="de-DE" sz="2200" dirty="0" err="1"/>
              <a:t>Universities</a:t>
            </a:r>
            <a:endParaRPr lang="de-DE" sz="22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2200" dirty="0"/>
              <a:t>Duration: 2013 – 2017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2200" dirty="0"/>
              <a:t>Total </a:t>
            </a:r>
            <a:r>
              <a:rPr lang="de-DE" sz="2200" dirty="0" err="1"/>
              <a:t>Funding</a:t>
            </a:r>
            <a:r>
              <a:rPr lang="de-DE" sz="2200" dirty="0"/>
              <a:t>: </a:t>
            </a:r>
            <a:r>
              <a:rPr lang="en-GB" sz="2200" dirty="0"/>
              <a:t>€ 2,162,375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106 </a:t>
            </a:r>
            <a:r>
              <a:rPr lang="en-US" sz="2400" dirty="0"/>
              <a:t>reported </a:t>
            </a:r>
            <a:r>
              <a:rPr lang="en-US" sz="2400" dirty="0" smtClean="0"/>
              <a:t>scholarships: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 smtClean="0"/>
              <a:t>Bachelor </a:t>
            </a:r>
            <a:r>
              <a:rPr lang="en-US" sz="2200" dirty="0"/>
              <a:t>to PhD and Post‐Doc levels, and </a:t>
            </a:r>
            <a:r>
              <a:rPr lang="en-US" sz="2200" dirty="0" smtClean="0"/>
              <a:t>Faculty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 smtClean="0"/>
              <a:t>Short </a:t>
            </a:r>
            <a:r>
              <a:rPr lang="en-US" sz="2200" dirty="0"/>
              <a:t>to degree‐seeking exchange </a:t>
            </a:r>
            <a:r>
              <a:rPr lang="en-US" sz="2200" dirty="0" smtClean="0"/>
              <a:t>visits</a:t>
            </a:r>
            <a:endParaRPr lang="en-US" sz="2200" dirty="0"/>
          </a:p>
          <a:p>
            <a:r>
              <a:rPr lang="de-DE" sz="2200" dirty="0"/>
              <a:t/>
            </a:r>
            <a:br>
              <a:rPr lang="de-DE" sz="2200" dirty="0"/>
            </a:br>
            <a:r>
              <a:rPr lang="de-DE" sz="2200" dirty="0" err="1" smtClean="0"/>
              <a:t>Explore</a:t>
            </a:r>
            <a:r>
              <a:rPr lang="de-DE" sz="2200" dirty="0" smtClean="0"/>
              <a:t> </a:t>
            </a:r>
            <a:r>
              <a:rPr lang="de-DE" sz="2200" dirty="0" err="1" smtClean="0"/>
              <a:t>gSMART</a:t>
            </a:r>
            <a:r>
              <a:rPr lang="de-DE" sz="2200" dirty="0" smtClean="0"/>
              <a:t> at </a:t>
            </a:r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</a:t>
            </a:r>
            <a:r>
              <a:rPr lang="en-US" sz="2400" dirty="0" smtClean="0">
                <a:hlinkClick r:id="rId2"/>
              </a:rPr>
              <a:t>tinyurl.com/gsmart-EM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2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253" y="2085329"/>
            <a:ext cx="2564427" cy="1709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3601" y="4297680"/>
            <a:ext cx="4421199" cy="148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04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gSMART</a:t>
            </a:r>
            <a:r>
              <a:rPr lang="de-DE" dirty="0" smtClean="0"/>
              <a:t>@ CUAS </a:t>
            </a:r>
            <a:br>
              <a:rPr lang="de-DE" dirty="0" smtClean="0"/>
            </a:br>
            <a:r>
              <a:rPr lang="en-US" dirty="0" smtClean="0"/>
              <a:t>MSc </a:t>
            </a:r>
            <a:r>
              <a:rPr lang="en-US" dirty="0"/>
              <a:t>Spatial Information </a:t>
            </a:r>
            <a:r>
              <a:rPr lang="en-US" dirty="0" smtClean="0"/>
              <a:t>Management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267" y="2340967"/>
            <a:ext cx="5939443" cy="3935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3</a:t>
            </a:fld>
            <a:endParaRPr lang="de-DE"/>
          </a:p>
        </p:txBody>
      </p:sp>
      <p:sp>
        <p:nvSpPr>
          <p:cNvPr id="6" name="TextBox 5"/>
          <p:cNvSpPr txBox="1"/>
          <p:nvPr/>
        </p:nvSpPr>
        <p:spPr>
          <a:xfrm>
            <a:off x="1198880" y="1910080"/>
            <a:ext cx="61061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1st </a:t>
            </a:r>
            <a:r>
              <a:rPr lang="en-US" sz="2200" dirty="0"/>
              <a:t>Erasmus Mundus Project Participation </a:t>
            </a:r>
            <a:r>
              <a:rPr lang="en-US" sz="2200" dirty="0" smtClean="0"/>
              <a:t>for CUAS</a:t>
            </a:r>
          </a:p>
        </p:txBody>
      </p:sp>
      <p:pic>
        <p:nvPicPr>
          <p:cNvPr id="7" name="Grafik 3"/>
          <p:cNvPicPr>
            <a:picLocks noChangeAspect="1"/>
          </p:cNvPicPr>
          <p:nvPr/>
        </p:nvPicPr>
        <p:blipFill rotWithShape="1">
          <a:blip r:embed="rId3"/>
          <a:srcRect l="23770" t="45288" r="46161" b="30689"/>
          <a:stretch/>
        </p:blipFill>
        <p:spPr>
          <a:xfrm>
            <a:off x="1097279" y="2692956"/>
            <a:ext cx="3496017" cy="1675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519209" y="5814011"/>
            <a:ext cx="3020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Central Asian </a:t>
            </a:r>
            <a:r>
              <a:rPr lang="de-DE" dirty="0" err="1" smtClean="0"/>
              <a:t>Evening</a:t>
            </a:r>
            <a:r>
              <a:rPr lang="de-DE" dirty="0" smtClean="0"/>
              <a:t> @ CUAS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440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gSMART</a:t>
            </a:r>
            <a:r>
              <a:rPr lang="de-DE" dirty="0" smtClean="0"/>
              <a:t> </a:t>
            </a:r>
            <a:r>
              <a:rPr lang="de-DE" dirty="0" err="1" smtClean="0"/>
              <a:t>Graduates</a:t>
            </a:r>
            <a:r>
              <a:rPr lang="de-DE" dirty="0" smtClean="0"/>
              <a:t> @ CUAS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26"/>
          <a:stretch/>
        </p:blipFill>
        <p:spPr>
          <a:xfrm>
            <a:off x="2152650" y="1809951"/>
            <a:ext cx="3742340" cy="4483037"/>
          </a:xfr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05"/>
          <a:stretch/>
        </p:blipFill>
        <p:spPr>
          <a:xfrm>
            <a:off x="5981700" y="1819378"/>
            <a:ext cx="3742340" cy="447361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4546564" y="4598723"/>
            <a:ext cx="1210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>
                    <a:lumMod val="95000"/>
                  </a:schemeClr>
                </a:solidFill>
              </a:rPr>
              <a:t>Rustam </a:t>
            </a:r>
            <a:r>
              <a:rPr lang="de-DE" sz="1200" dirty="0" err="1">
                <a:solidFill>
                  <a:schemeClr val="bg1">
                    <a:lumMod val="95000"/>
                  </a:schemeClr>
                </a:solidFill>
              </a:rPr>
              <a:t>Mivyliev</a:t>
            </a:r>
            <a:endParaRPr lang="de-DE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8598301" y="4598723"/>
            <a:ext cx="11017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solidFill>
                  <a:schemeClr val="bg1">
                    <a:lumMod val="95000"/>
                  </a:schemeClr>
                </a:solidFill>
              </a:rPr>
              <a:t>Tohir</a:t>
            </a:r>
            <a:r>
              <a:rPr lang="de-DE" sz="12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bg1">
                    <a:lumMod val="95000"/>
                  </a:schemeClr>
                </a:solidFill>
              </a:rPr>
              <a:t>Sabzaliev</a:t>
            </a:r>
            <a:endParaRPr lang="de-DE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7" t="11610" r="8908" b="12413"/>
          <a:stretch/>
        </p:blipFill>
        <p:spPr>
          <a:xfrm>
            <a:off x="4605582" y="2045575"/>
            <a:ext cx="3657184" cy="2372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„Brain </a:t>
            </a:r>
            <a:r>
              <a:rPr lang="de-DE" dirty="0" err="1" smtClean="0"/>
              <a:t>Gain</a:t>
            </a:r>
            <a:r>
              <a:rPr lang="de-DE" dirty="0" smtClean="0"/>
              <a:t> – not Brain Drain“</a:t>
            </a:r>
            <a:br>
              <a:rPr lang="de-DE" dirty="0" smtClean="0"/>
            </a:br>
            <a:r>
              <a:rPr lang="de-DE" sz="2200" dirty="0" err="1"/>
              <a:t>Staff</a:t>
            </a:r>
            <a:r>
              <a:rPr lang="de-DE" sz="2200" dirty="0"/>
              <a:t> Mobility @ </a:t>
            </a:r>
            <a:r>
              <a:rPr lang="de-DE" sz="2200" dirty="0" err="1"/>
              <a:t>Khorog</a:t>
            </a:r>
            <a:r>
              <a:rPr lang="de-DE" sz="2200" dirty="0"/>
              <a:t> State University (</a:t>
            </a:r>
            <a:r>
              <a:rPr lang="de-DE" sz="2200" dirty="0" err="1"/>
              <a:t>Tajikistan</a:t>
            </a:r>
            <a:r>
              <a:rPr lang="de-DE" sz="2200" dirty="0"/>
              <a:t>)</a:t>
            </a:r>
            <a:endParaRPr lang="de-DE" sz="2200" b="1" dirty="0">
              <a:solidFill>
                <a:srgbClr val="C00000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5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604" y="2045575"/>
            <a:ext cx="3460531" cy="2595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feld 5"/>
          <p:cNvSpPr txBox="1"/>
          <p:nvPr/>
        </p:nvSpPr>
        <p:spPr>
          <a:xfrm>
            <a:off x="1819603" y="2106991"/>
            <a:ext cx="26987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350" dirty="0"/>
              <a:t>Austrian-</a:t>
            </a:r>
            <a:r>
              <a:rPr lang="de-DE" sz="1350" dirty="0" err="1"/>
              <a:t>Tajik</a:t>
            </a:r>
            <a:r>
              <a:rPr lang="de-DE" sz="1350" dirty="0"/>
              <a:t> Field Expedition 2016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280134" y="4008835"/>
            <a:ext cx="223747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350" dirty="0">
                <a:solidFill>
                  <a:schemeClr val="bg1"/>
                </a:solidFill>
              </a:rPr>
              <a:t>Expert Meeting Pamir </a:t>
            </a:r>
            <a:r>
              <a:rPr lang="de-DE" sz="1350" dirty="0" err="1">
                <a:solidFill>
                  <a:schemeClr val="bg1"/>
                </a:solidFill>
              </a:rPr>
              <a:t>Energy</a:t>
            </a:r>
            <a:endParaRPr lang="de-DE" sz="1350" dirty="0">
              <a:solidFill>
                <a:schemeClr val="bg1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645" y="2272100"/>
            <a:ext cx="2615939" cy="1961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260" y="4544489"/>
            <a:ext cx="1828509" cy="1371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769" y="4265650"/>
            <a:ext cx="6755377" cy="1746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400" y="895946"/>
            <a:ext cx="1984058" cy="1488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825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„Brain </a:t>
            </a:r>
            <a:r>
              <a:rPr lang="de-DE" dirty="0" err="1" smtClean="0"/>
              <a:t>Gain</a:t>
            </a:r>
            <a:r>
              <a:rPr lang="de-DE" dirty="0" smtClean="0"/>
              <a:t> – not Brain Drain“</a:t>
            </a:r>
            <a:br>
              <a:rPr lang="de-DE" dirty="0" smtClean="0"/>
            </a:br>
            <a:r>
              <a:rPr lang="de-DE" sz="2200" dirty="0"/>
              <a:t>Support </a:t>
            </a:r>
            <a:r>
              <a:rPr lang="de-DE" sz="2200" dirty="0" err="1"/>
              <a:t>of</a:t>
            </a:r>
            <a:r>
              <a:rPr lang="de-DE" sz="2200" dirty="0"/>
              <a:t> Master Thesis </a:t>
            </a:r>
            <a:r>
              <a:rPr lang="de-DE" sz="2200" dirty="0" err="1" smtClean="0"/>
              <a:t>research</a:t>
            </a:r>
            <a:r>
              <a:rPr lang="de-DE" sz="2200" dirty="0" smtClean="0"/>
              <a:t> </a:t>
            </a:r>
            <a:r>
              <a:rPr lang="de-DE" sz="2200" dirty="0"/>
              <a:t>in </a:t>
            </a:r>
            <a:r>
              <a:rPr lang="de-DE" sz="2200" dirty="0" err="1"/>
              <a:t>home</a:t>
            </a:r>
            <a:r>
              <a:rPr lang="de-DE" sz="2200" dirty="0"/>
              <a:t> </a:t>
            </a:r>
            <a:r>
              <a:rPr lang="de-DE" sz="2200" dirty="0" err="1"/>
              <a:t>region</a:t>
            </a:r>
            <a:r>
              <a:rPr lang="de-DE" sz="2200" dirty="0"/>
              <a:t> – </a:t>
            </a:r>
            <a:r>
              <a:rPr lang="de-DE" sz="2200" b="1" dirty="0">
                <a:solidFill>
                  <a:srgbClr val="C00000"/>
                </a:solidFill>
              </a:rPr>
              <a:t>Natural </a:t>
            </a:r>
            <a:r>
              <a:rPr lang="de-DE" sz="2200" b="1" dirty="0" err="1">
                <a:solidFill>
                  <a:srgbClr val="C00000"/>
                </a:solidFill>
              </a:rPr>
              <a:t>Hazard</a:t>
            </a:r>
            <a:r>
              <a:rPr lang="de-DE" sz="2200" b="1" dirty="0">
                <a:solidFill>
                  <a:srgbClr val="C00000"/>
                </a:solidFill>
              </a:rPr>
              <a:t> </a:t>
            </a:r>
            <a:r>
              <a:rPr lang="de-DE" sz="2200" b="1" dirty="0" err="1">
                <a:solidFill>
                  <a:srgbClr val="C00000"/>
                </a:solidFill>
              </a:rPr>
              <a:t>Risk</a:t>
            </a:r>
            <a:r>
              <a:rPr lang="de-DE" sz="2200" b="1" dirty="0">
                <a:solidFill>
                  <a:srgbClr val="C00000"/>
                </a:solidFill>
              </a:rPr>
              <a:t> Management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Sabrina </a:t>
            </a:r>
            <a:r>
              <a:rPr lang="de-DE" dirty="0" err="1" smtClean="0"/>
              <a:t>Vatanshoeva</a:t>
            </a:r>
            <a:r>
              <a:rPr lang="de-DE" dirty="0" smtClean="0"/>
              <a:t>: </a:t>
            </a:r>
            <a:r>
              <a:rPr lang="en-US" dirty="0" smtClean="0"/>
              <a:t> </a:t>
            </a:r>
            <a:r>
              <a:rPr lang="en-US" b="1" dirty="0"/>
              <a:t>Avalanche Risk Assessment in the Pamir, </a:t>
            </a:r>
            <a:r>
              <a:rPr lang="en-US" b="1" dirty="0" smtClean="0"/>
              <a:t>Tajikistan</a:t>
            </a:r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en-US" dirty="0"/>
              <a:t>supported by University of Central Asia  - Mountain Society Research Institute </a:t>
            </a:r>
            <a:endParaRPr lang="de-DE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6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/>
          <a:srcRect l="14874" t="29540" r="17333" b="4253"/>
          <a:stretch/>
        </p:blipFill>
        <p:spPr>
          <a:xfrm>
            <a:off x="5566934" y="2825398"/>
            <a:ext cx="5136540" cy="300981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18736" t="20920" r="19954" b="6437"/>
          <a:stretch/>
        </p:blipFill>
        <p:spPr>
          <a:xfrm>
            <a:off x="1571297" y="2884240"/>
            <a:ext cx="4085240" cy="290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3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„Brain </a:t>
            </a:r>
            <a:r>
              <a:rPr lang="de-DE" dirty="0" err="1" smtClean="0"/>
              <a:t>Gain</a:t>
            </a:r>
            <a:r>
              <a:rPr lang="de-DE" dirty="0" smtClean="0"/>
              <a:t> – not Brain Drain“</a:t>
            </a:r>
            <a:br>
              <a:rPr lang="de-DE" dirty="0" smtClean="0"/>
            </a:br>
            <a:r>
              <a:rPr lang="de-DE" sz="2200" dirty="0" smtClean="0"/>
              <a:t>Support </a:t>
            </a:r>
            <a:r>
              <a:rPr lang="de-DE" sz="2200" dirty="0" err="1" smtClean="0"/>
              <a:t>of</a:t>
            </a:r>
            <a:r>
              <a:rPr lang="de-DE" sz="2200" dirty="0" smtClean="0"/>
              <a:t> Master Thesis Research in </a:t>
            </a:r>
            <a:r>
              <a:rPr lang="de-DE" sz="2200" dirty="0" err="1" smtClean="0"/>
              <a:t>home</a:t>
            </a:r>
            <a:r>
              <a:rPr lang="de-DE" sz="2200" dirty="0" smtClean="0"/>
              <a:t> </a:t>
            </a:r>
            <a:r>
              <a:rPr lang="de-DE" sz="2200" dirty="0" err="1" smtClean="0"/>
              <a:t>region</a:t>
            </a:r>
            <a:r>
              <a:rPr lang="de-DE" sz="2200" dirty="0" smtClean="0"/>
              <a:t> – </a:t>
            </a:r>
            <a:r>
              <a:rPr lang="de-DE" sz="2200" b="1" dirty="0" smtClean="0">
                <a:solidFill>
                  <a:srgbClr val="C00000"/>
                </a:solidFill>
              </a:rPr>
              <a:t>Urban </a:t>
            </a:r>
            <a:r>
              <a:rPr lang="de-DE" sz="2200" b="1" dirty="0" err="1">
                <a:solidFill>
                  <a:srgbClr val="C00000"/>
                </a:solidFill>
              </a:rPr>
              <a:t>Planning</a:t>
            </a:r>
            <a:r>
              <a:rPr lang="de-DE" sz="2200" b="1" dirty="0">
                <a:solidFill>
                  <a:srgbClr val="C00000"/>
                </a:solidFill>
              </a:rPr>
              <a:t> &amp; Smart Technologies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Yelbek</a:t>
            </a:r>
            <a:r>
              <a:rPr lang="de-DE" dirty="0" smtClean="0"/>
              <a:t> </a:t>
            </a:r>
            <a:r>
              <a:rPr lang="de-DE" dirty="0" err="1" smtClean="0"/>
              <a:t>Utepov</a:t>
            </a:r>
            <a:r>
              <a:rPr lang="de-DE" dirty="0" smtClean="0"/>
              <a:t>: </a:t>
            </a:r>
            <a:r>
              <a:rPr lang="en-US" dirty="0" smtClean="0"/>
              <a:t> </a:t>
            </a:r>
            <a:r>
              <a:rPr lang="en-US" b="1" dirty="0" smtClean="0"/>
              <a:t>Developing a Geo-located Augmented Reality Mobile Application for      </a:t>
            </a:r>
            <a:br>
              <a:rPr lang="en-US" b="1" dirty="0" smtClean="0"/>
            </a:br>
            <a:r>
              <a:rPr lang="en-US" b="1" dirty="0" smtClean="0"/>
              <a:t>                             Participatory Urban Planning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7</a:t>
            </a:fld>
            <a:endParaRPr lang="de-DE"/>
          </a:p>
        </p:txBody>
      </p:sp>
      <p:pic>
        <p:nvPicPr>
          <p:cNvPr id="9" name="Рисунок 6"/>
          <p:cNvPicPr/>
          <p:nvPr/>
        </p:nvPicPr>
        <p:blipFill rotWithShape="1">
          <a:blip r:embed="rId2"/>
          <a:srcRect b="2911"/>
          <a:stretch/>
        </p:blipFill>
        <p:spPr bwMode="auto">
          <a:xfrm>
            <a:off x="1524000" y="2846553"/>
            <a:ext cx="3334056" cy="18525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11"/>
          <p:cNvPicPr/>
          <p:nvPr/>
        </p:nvPicPr>
        <p:blipFill rotWithShape="1">
          <a:blip r:embed="rId3"/>
          <a:srcRect t="21404"/>
          <a:stretch/>
        </p:blipFill>
        <p:spPr>
          <a:xfrm>
            <a:off x="2224384" y="4254785"/>
            <a:ext cx="3058552" cy="1407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/>
          <a:srcRect l="23843" t="37769" r="21596" b="21719"/>
          <a:stretch/>
        </p:blipFill>
        <p:spPr>
          <a:xfrm>
            <a:off x="4213344" y="2688087"/>
            <a:ext cx="3489484" cy="1566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/>
          <a:srcRect l="24330" t="31609" r="22569" b="15172"/>
          <a:stretch/>
        </p:blipFill>
        <p:spPr>
          <a:xfrm>
            <a:off x="6382967" y="3486787"/>
            <a:ext cx="3671645" cy="2225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feld 11"/>
          <p:cNvSpPr txBox="1"/>
          <p:nvPr/>
        </p:nvSpPr>
        <p:spPr>
          <a:xfrm>
            <a:off x="1624505" y="4816573"/>
            <a:ext cx="70884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350" dirty="0"/>
              <a:t>3D</a:t>
            </a:r>
          </a:p>
          <a:p>
            <a:r>
              <a:rPr lang="de-DE" sz="1350" dirty="0"/>
              <a:t>Models</a:t>
            </a:r>
          </a:p>
        </p:txBody>
      </p:sp>
    </p:spTree>
    <p:extLst>
      <p:ext uri="{BB962C8B-B14F-4D97-AF65-F5344CB8AC3E}">
        <p14:creationId xmlns:p14="http://schemas.microsoft.com/office/powerpoint/2010/main" val="169922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„Brain </a:t>
            </a:r>
            <a:r>
              <a:rPr lang="de-DE" dirty="0" err="1" smtClean="0"/>
              <a:t>Gain</a:t>
            </a:r>
            <a:r>
              <a:rPr lang="de-DE" dirty="0" smtClean="0"/>
              <a:t> – not Brain Drain“</a:t>
            </a:r>
            <a:br>
              <a:rPr lang="de-DE" dirty="0" smtClean="0"/>
            </a:br>
            <a:r>
              <a:rPr lang="de-DE" sz="2200" dirty="0"/>
              <a:t>Support </a:t>
            </a:r>
            <a:r>
              <a:rPr lang="de-DE" sz="2200" dirty="0" err="1"/>
              <a:t>of</a:t>
            </a:r>
            <a:r>
              <a:rPr lang="de-DE" sz="2200" dirty="0"/>
              <a:t> Master Thesis Research in </a:t>
            </a:r>
            <a:r>
              <a:rPr lang="de-DE" sz="2200" dirty="0" err="1"/>
              <a:t>home</a:t>
            </a:r>
            <a:r>
              <a:rPr lang="de-DE" sz="2200" dirty="0"/>
              <a:t> </a:t>
            </a:r>
            <a:r>
              <a:rPr lang="de-DE" sz="2200" dirty="0" err="1"/>
              <a:t>region</a:t>
            </a:r>
            <a:r>
              <a:rPr lang="de-DE" sz="2200" dirty="0"/>
              <a:t> – </a:t>
            </a:r>
            <a:r>
              <a:rPr lang="de-DE" sz="2200" b="1" dirty="0" smtClean="0">
                <a:solidFill>
                  <a:srgbClr val="C00000"/>
                </a:solidFill>
              </a:rPr>
              <a:t>GIS in </a:t>
            </a:r>
            <a:r>
              <a:rPr lang="de-DE" sz="2200" b="1" dirty="0" err="1" smtClean="0">
                <a:solidFill>
                  <a:srgbClr val="C00000"/>
                </a:solidFill>
              </a:rPr>
              <a:t>Tourism</a:t>
            </a:r>
            <a:endParaRPr lang="de-DE" sz="2200" b="1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535920" cy="737421"/>
          </a:xfrm>
        </p:spPr>
        <p:txBody>
          <a:bodyPr>
            <a:normAutofit fontScale="92500"/>
          </a:bodyPr>
          <a:lstStyle/>
          <a:p>
            <a:r>
              <a:rPr lang="de-DE" dirty="0" smtClean="0"/>
              <a:t>Tohir Sabzaliev, Rustam </a:t>
            </a:r>
            <a:r>
              <a:rPr lang="de-DE" dirty="0" err="1" smtClean="0"/>
              <a:t>Mivyliev</a:t>
            </a:r>
            <a:r>
              <a:rPr lang="de-DE" dirty="0" smtClean="0"/>
              <a:t>, Nurperi Nuralieva, </a:t>
            </a:r>
            <a:r>
              <a:rPr lang="de-DE" dirty="0" err="1" smtClean="0"/>
              <a:t>Akmaral</a:t>
            </a:r>
            <a:r>
              <a:rPr lang="de-DE" dirty="0" smtClean="0"/>
              <a:t> </a:t>
            </a:r>
            <a:r>
              <a:rPr lang="de-DE" dirty="0" err="1" smtClean="0"/>
              <a:t>Tokbergenova</a:t>
            </a:r>
            <a:r>
              <a:rPr lang="de-DE" dirty="0" smtClean="0"/>
              <a:t>: </a:t>
            </a:r>
            <a:br>
              <a:rPr lang="de-DE" dirty="0" smtClean="0"/>
            </a:br>
            <a:r>
              <a:rPr lang="en-US" b="1" dirty="0" smtClean="0"/>
              <a:t>GIS-based Modelling and Analysis of </a:t>
            </a:r>
            <a:r>
              <a:rPr lang="en-US" b="1" dirty="0"/>
              <a:t>Tourism Infrastructure in Central </a:t>
            </a:r>
            <a:r>
              <a:rPr lang="en-US" b="1" dirty="0" smtClean="0"/>
              <a:t>Asia (4A’s and Tourism Product)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8</a:t>
            </a:fld>
            <a:endParaRPr lang="de-DE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760" y="2698671"/>
            <a:ext cx="5148322" cy="3645598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" t="7361" r="927" b="2501"/>
          <a:stretch/>
        </p:blipFill>
        <p:spPr bwMode="auto">
          <a:xfrm>
            <a:off x="5979160" y="2672699"/>
            <a:ext cx="5654040" cy="36715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5635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</a:rPr>
              <a:t>„Brain </a:t>
            </a:r>
            <a:r>
              <a:rPr lang="de-DE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Gain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</a:rPr>
              <a:t> – not Brain Drain“</a:t>
            </a:r>
            <a:b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de-DE" sz="22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Striving</a:t>
            </a:r>
            <a:r>
              <a:rPr lang="de-DE" sz="2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de-DE" sz="22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for</a:t>
            </a:r>
            <a:r>
              <a:rPr lang="de-DE" sz="2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de-DE" sz="22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academic</a:t>
            </a:r>
            <a:r>
              <a:rPr lang="de-DE" sz="2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excellence </a:t>
            </a:r>
            <a:r>
              <a:rPr lang="de-DE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in </a:t>
            </a:r>
            <a:r>
              <a:rPr lang="de-DE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home</a:t>
            </a:r>
            <a:r>
              <a:rPr lang="de-DE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de-DE" sz="22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region</a:t>
            </a:r>
            <a:r>
              <a:rPr lang="de-DE" sz="2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de-DE" sz="22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and</a:t>
            </a:r>
            <a:r>
              <a:rPr lang="de-DE" sz="2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de-DE" sz="22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internationally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37360"/>
            <a:ext cx="10058400" cy="4023360"/>
          </a:xfrm>
        </p:spPr>
        <p:txBody>
          <a:bodyPr/>
          <a:lstStyle/>
          <a:p>
            <a:r>
              <a:rPr lang="de-DE" dirty="0"/>
              <a:t>GIS in Central </a:t>
            </a:r>
            <a:r>
              <a:rPr lang="de-DE" dirty="0" err="1"/>
              <a:t>Asia</a:t>
            </a:r>
            <a:r>
              <a:rPr lang="de-DE" dirty="0"/>
              <a:t> Conference – GISCA </a:t>
            </a:r>
            <a:r>
              <a:rPr lang="de-DE" dirty="0" smtClean="0"/>
              <a:t>2014-2018  ||  GI_Forum 2017-2018</a:t>
            </a:r>
          </a:p>
          <a:p>
            <a:r>
              <a:rPr lang="en-US" dirty="0"/>
              <a:t>Car, A., R. Miyliyev, T. Sabzaliev and G. Paulus (2018). "Design of a Geodatabase for tourism Infrastructure in Central Asia." </a:t>
            </a:r>
            <a:r>
              <a:rPr lang="en-US" u="sng" dirty="0"/>
              <a:t>International Journal of Geoinformatics </a:t>
            </a:r>
            <a:r>
              <a:rPr lang="en-US" b="1" u="sng" dirty="0"/>
              <a:t>14</a:t>
            </a:r>
            <a:r>
              <a:rPr lang="en-US" u="sng" dirty="0"/>
              <a:t>(1): 43-52.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2. Forum Anthropozän, 20.-22.06.2019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DB331-CDB6-4DE3-B78C-1FFEF17DEA72}" type="slidenum">
              <a:rPr lang="de-DE" smtClean="0"/>
              <a:t>9</a:t>
            </a:fld>
            <a:endParaRPr lang="de-DE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1" y="2931300"/>
            <a:ext cx="5810250" cy="34861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7530" y="2895738"/>
            <a:ext cx="4796789" cy="356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2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280</Words>
  <Application>Microsoft Office PowerPoint</Application>
  <PresentationFormat>Widescreen</PresentationFormat>
  <Paragraphs>56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Wingdings</vt:lpstr>
      <vt:lpstr>Retrospect</vt:lpstr>
      <vt:lpstr>International Academic Collaboration  between Austria and Central Asia  as a Strategy for Sustainable Development  Best Practice Erasmus Mundus Project  “gSmart – Spatial ICT Infrastructures for Smart Places”</vt:lpstr>
      <vt:lpstr>Erasmuns Mundus gSmart ‐ Spatial ICT Infrastructures for Smart Places at a glance</vt:lpstr>
      <vt:lpstr>gSMART@ CUAS  MSc Spatial Information Management</vt:lpstr>
      <vt:lpstr>gSMART Graduates @ CUAS</vt:lpstr>
      <vt:lpstr>„Brain Gain – not Brain Drain“ Staff Mobility @ Khorog State University (Tajikistan)</vt:lpstr>
      <vt:lpstr>„Brain Gain – not Brain Drain“ Support of Master Thesis research in home region – Natural Hazard Risk Management</vt:lpstr>
      <vt:lpstr>„Brain Gain – not Brain Drain“ Support of Master Thesis Research in home region – Urban Planning &amp; Smart Technologies</vt:lpstr>
      <vt:lpstr>„Brain Gain – not Brain Drain“ Support of Master Thesis Research in home region – GIS in Tourism</vt:lpstr>
      <vt:lpstr>„Brain Gain – not Brain Drain“ Striving for academic excellence in home region and internationally</vt:lpstr>
      <vt:lpstr>„Brain Gain – not Brain Drain“ Alumni back home…</vt:lpstr>
    </vt:vector>
  </TitlesOfParts>
  <Company>FH Kärnten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Paulus Gernot</dc:creator>
  <cp:lastModifiedBy>Car Adrijana</cp:lastModifiedBy>
  <cp:revision>63</cp:revision>
  <dcterms:created xsi:type="dcterms:W3CDTF">2019-06-19T14:43:22Z</dcterms:created>
  <dcterms:modified xsi:type="dcterms:W3CDTF">2019-06-20T09:07:52Z</dcterms:modified>
</cp:coreProperties>
</file>