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61" r:id="rId4"/>
    <p:sldId id="265" r:id="rId5"/>
    <p:sldId id="268" r:id="rId6"/>
    <p:sldId id="258" r:id="rId7"/>
    <p:sldId id="259" r:id="rId8"/>
    <p:sldId id="260" r:id="rId9"/>
    <p:sldId id="270" r:id="rId10"/>
    <p:sldId id="262" r:id="rId11"/>
    <p:sldId id="263" r:id="rId12"/>
    <p:sldId id="264" r:id="rId13"/>
    <p:sldId id="266" r:id="rId14"/>
    <p:sldId id="267" r:id="rId15"/>
  </p:sldIdLst>
  <p:sldSz cx="9144000" cy="6858000" type="screen4x3"/>
  <p:notesSz cx="9942513" cy="68119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6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6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D5E8FF"/>
    <a:srgbClr val="4D4D4D"/>
    <a:srgbClr val="EAEAEA"/>
    <a:srgbClr val="111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/>
    <p:restoredTop sz="91883" autoAdjust="0"/>
  </p:normalViewPr>
  <p:slideViewPr>
    <p:cSldViewPr showGuides="1">
      <p:cViewPr varScale="1">
        <p:scale>
          <a:sx n="95" d="100"/>
          <a:sy n="95" d="100"/>
        </p:scale>
        <p:origin x="2040" y="184"/>
      </p:cViewPr>
      <p:guideLst>
        <p:guide orient="horz" pos="4246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73" d="100"/>
          <a:sy n="73" d="100"/>
        </p:scale>
        <p:origin x="-3282" y="-90"/>
      </p:cViewPr>
      <p:guideLst>
        <p:guide orient="horz" pos="2146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1" cy="340598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31792" y="0"/>
            <a:ext cx="4308421" cy="340598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CEE65C61-0F76-4A26-8214-8DA53AE6B047}" type="datetimeFigureOut">
              <a:rPr lang="de-AT" smtClean="0"/>
              <a:t>20.06.19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70182"/>
            <a:ext cx="4308421" cy="340598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31792" y="6470182"/>
            <a:ext cx="4308421" cy="340598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9F176648-66A9-4A18-A1E8-CDDDE8F7914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58020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1" cy="340598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31792" y="0"/>
            <a:ext cx="4308421" cy="340598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A13333B0-1BEE-4240-B529-B3085601CEAE}" type="datetimeFigureOut">
              <a:rPr lang="de-AT" smtClean="0"/>
              <a:t>20.06.19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5187" cy="2554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4252" y="3235683"/>
            <a:ext cx="7954010" cy="3065383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70182"/>
            <a:ext cx="4308421" cy="340598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31792" y="6470182"/>
            <a:ext cx="4308421" cy="340598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DF069965-E537-445B-A91F-240C3267BD9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0981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836712"/>
            <a:ext cx="7772400" cy="1470025"/>
          </a:xfrm>
        </p:spPr>
        <p:txBody>
          <a:bodyPr>
            <a:noAutofit/>
          </a:bodyPr>
          <a:lstStyle>
            <a:lvl1pPr algn="l">
              <a:defRPr sz="5200" baseline="0">
                <a:solidFill>
                  <a:srgbClr val="111D4E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de-DE" dirty="0" smtClean="0"/>
              <a:t>Titel der </a:t>
            </a:r>
            <a:br>
              <a:rPr lang="de-DE" dirty="0" smtClean="0"/>
            </a:br>
            <a:r>
              <a:rPr lang="de-DE" dirty="0" smtClean="0"/>
              <a:t>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95536" y="3140968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rgbClr val="111D4E"/>
                </a:solidFill>
                <a:latin typeface="Lucida Sans" panose="020B0602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Univ. Prof. Dr. Maximilian Mustermann</a:t>
            </a:r>
            <a:endParaRPr lang="de-AT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707938" y="6421083"/>
            <a:ext cx="2895600" cy="365125"/>
          </a:xfrm>
        </p:spPr>
        <p:txBody>
          <a:bodyPr/>
          <a:lstStyle>
            <a:lvl1pPr algn="l">
              <a:defRPr lang="de-AT" sz="800" kern="1200" dirty="0">
                <a:solidFill>
                  <a:schemeClr val="bg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Univ. Prof. Dr. Maximilian Mustermann</a:t>
            </a:r>
            <a:br>
              <a:rPr lang="de-DE" dirty="0" smtClean="0"/>
            </a:br>
            <a:r>
              <a:rPr lang="de-DE" b="1" dirty="0" smtClean="0"/>
              <a:t>Titel der Präsentation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937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9628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4827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10377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-67" y="6309320"/>
            <a:ext cx="9144067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/>
          <p:cNvSpPr/>
          <p:nvPr userDrawn="1"/>
        </p:nvSpPr>
        <p:spPr>
          <a:xfrm>
            <a:off x="-67" y="0"/>
            <a:ext cx="9144067" cy="6309320"/>
          </a:xfrm>
          <a:prstGeom prst="rect">
            <a:avLst/>
          </a:prstGeom>
          <a:solidFill>
            <a:srgbClr val="111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155284"/>
            <a:ext cx="7772400" cy="243953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AT" sz="4000" kern="1200" baseline="0" dirty="0" smtClean="0">
                <a:solidFill>
                  <a:schemeClr val="bg1"/>
                </a:solidFill>
                <a:latin typeface="Lucida Sans" panose="020B0602030504020204" pitchFamily="34" charset="0"/>
                <a:ea typeface="+mj-ea"/>
                <a:cs typeface="+mj-cs"/>
              </a:defRPr>
            </a:lvl1pPr>
          </a:lstStyle>
          <a:p>
            <a:r>
              <a:rPr lang="de-AT" smtClean="0"/>
              <a:t>Mastertitelformat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5536" y="4593109"/>
            <a:ext cx="7772400" cy="1500187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de-DE" sz="2000" kern="1200" baseline="0" dirty="0" smtClean="0">
                <a:solidFill>
                  <a:schemeClr val="bg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11D4E"/>
                </a:solidFill>
              </a:defRPr>
            </a:lvl1pPr>
          </a:lstStyle>
          <a:p>
            <a:endParaRPr lang="de-AT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" y="6434326"/>
            <a:ext cx="361302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91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folie - Alternativ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Y:\oeffentlichkeit_sponsoring\Allgemeines\Presse&amp;Bilder\Pressefotos\Stockfotos\AKH_Luftaufnahmen\Bild Universitätscampus (AKH Wien) Copyright VAMED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1" b="7478"/>
          <a:stretch/>
        </p:blipFill>
        <p:spPr bwMode="auto">
          <a:xfrm>
            <a:off x="-1588004" y="-198358"/>
            <a:ext cx="11560604" cy="650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 userDrawn="1"/>
        </p:nvSpPr>
        <p:spPr>
          <a:xfrm>
            <a:off x="-67" y="6309320"/>
            <a:ext cx="9144067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11D4E"/>
                </a:solidFill>
              </a:defRPr>
            </a:lvl1pPr>
          </a:lstStyle>
          <a:p>
            <a:endParaRPr lang="de-AT" dirty="0"/>
          </a:p>
        </p:txBody>
      </p:sp>
      <p:sp>
        <p:nvSpPr>
          <p:cNvPr id="12" name="Titel 1"/>
          <p:cNvSpPr txBox="1">
            <a:spLocks/>
          </p:cNvSpPr>
          <p:nvPr userDrawn="1"/>
        </p:nvSpPr>
        <p:spPr>
          <a:xfrm>
            <a:off x="4584424" y="-571666"/>
            <a:ext cx="6564626" cy="114333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de-AT" kern="0" dirty="0"/>
          </a:p>
        </p:txBody>
      </p:sp>
      <p:sp>
        <p:nvSpPr>
          <p:cNvPr id="15" name="Textfeld 7"/>
          <p:cNvSpPr txBox="1">
            <a:spLocks noChangeArrowheads="1"/>
          </p:cNvSpPr>
          <p:nvPr userDrawn="1"/>
        </p:nvSpPr>
        <p:spPr bwMode="auto">
          <a:xfrm rot="16200000">
            <a:off x="7337425" y="4538141"/>
            <a:ext cx="33115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sz="900" b="0" dirty="0" smtClean="0">
                <a:solidFill>
                  <a:schemeClr val="bg1"/>
                </a:solidFill>
              </a:rPr>
              <a:t>Bild: Medizinischer</a:t>
            </a:r>
            <a:r>
              <a:rPr lang="de-AT" altLang="de-DE" sz="900" b="0" baseline="0" dirty="0" smtClean="0">
                <a:solidFill>
                  <a:schemeClr val="bg1"/>
                </a:solidFill>
              </a:rPr>
              <a:t> Universitätscampus Foto: </a:t>
            </a:r>
            <a:r>
              <a:rPr lang="de-AT" altLang="de-DE" sz="900" b="0" baseline="0" dirty="0" err="1" smtClean="0">
                <a:solidFill>
                  <a:schemeClr val="bg1"/>
                </a:solidFill>
              </a:rPr>
              <a:t>vamed</a:t>
            </a:r>
            <a:endParaRPr lang="de-AT" altLang="de-DE" sz="900" b="0" dirty="0">
              <a:solidFill>
                <a:schemeClr val="bg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" y="6434326"/>
            <a:ext cx="361302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46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-67" y="6309320"/>
            <a:ext cx="9144067" cy="576064"/>
          </a:xfrm>
          <a:prstGeom prst="rect">
            <a:avLst/>
          </a:prstGeom>
          <a:solidFill>
            <a:srgbClr val="111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11D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111D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111D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11D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11D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AT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707938" y="6421083"/>
            <a:ext cx="2895600" cy="365125"/>
          </a:xfrm>
        </p:spPr>
        <p:txBody>
          <a:bodyPr/>
          <a:lstStyle>
            <a:lvl1pPr algn="l">
              <a:defRPr lang="de-AT" sz="800" kern="1200" dirty="0">
                <a:solidFill>
                  <a:schemeClr val="bg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Univ. Prof. Dr. Maximilian Mustermann</a:t>
            </a:r>
            <a:br>
              <a:rPr lang="de-DE" dirty="0" smtClean="0"/>
            </a:br>
            <a:r>
              <a:rPr lang="de-DE" b="1" dirty="0" smtClean="0"/>
              <a:t>Titel der Präsentation</a:t>
            </a:r>
            <a:endParaRPr lang="de-DE" dirty="0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2" y="6429034"/>
            <a:ext cx="361302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0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35203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2007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9031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1490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057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-67" y="6309320"/>
            <a:ext cx="9144067" cy="576064"/>
          </a:xfrm>
          <a:prstGeom prst="rect">
            <a:avLst/>
          </a:prstGeom>
          <a:solidFill>
            <a:srgbClr val="111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708111" y="6420634"/>
            <a:ext cx="23283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lang="de-AT" sz="800" kern="1200" dirty="0">
                <a:solidFill>
                  <a:schemeClr val="bg1"/>
                </a:solidFill>
                <a:latin typeface="Lucida Sans" panose="020B0602030504020204" pitchFamily="34" charset="0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2" y="6429034"/>
            <a:ext cx="361302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7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9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de-AT" sz="2900" kern="1200" baseline="0" dirty="0" smtClean="0">
          <a:solidFill>
            <a:srgbClr val="111D4E"/>
          </a:solidFill>
          <a:latin typeface="Lucida Sans" panose="020B06020305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111D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111D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111D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111D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111D4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988840"/>
            <a:ext cx="8064896" cy="2439536"/>
          </a:xfrm>
        </p:spPr>
        <p:txBody>
          <a:bodyPr/>
          <a:lstStyle/>
          <a:p>
            <a:r>
              <a:rPr lang="de-AT" dirty="0" smtClean="0"/>
              <a:t>2. Forum </a:t>
            </a:r>
            <a:r>
              <a:rPr lang="de-AT" dirty="0" err="1" smtClean="0"/>
              <a:t>Anthropozän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/>
            </a:r>
            <a:br>
              <a:rPr lang="de-AT" dirty="0" smtClean="0"/>
            </a:br>
            <a:r>
              <a:rPr lang="de-AT" i="1" dirty="0" smtClean="0"/>
              <a:t>(Mikro-)Plastik – Auswirkungen auf den Menschen</a:t>
            </a:r>
            <a:endParaRPr lang="de-AT" i="1" dirty="0"/>
          </a:p>
        </p:txBody>
      </p:sp>
      <p:sp>
        <p:nvSpPr>
          <p:cNvPr id="3" name="Untertitel 2"/>
          <p:cNvSpPr>
            <a:spLocks noGrp="1"/>
          </p:cNvSpPr>
          <p:nvPr>
            <p:ph type="body" idx="1"/>
          </p:nvPr>
        </p:nvSpPr>
        <p:spPr>
          <a:xfrm>
            <a:off x="395536" y="4737125"/>
            <a:ext cx="7772400" cy="1500187"/>
          </a:xfrm>
        </p:spPr>
        <p:txBody>
          <a:bodyPr>
            <a:normAutofit/>
          </a:bodyPr>
          <a:lstStyle/>
          <a:p>
            <a:r>
              <a:rPr lang="de-AT" sz="2000" b="1" dirty="0" smtClean="0"/>
              <a:t>Gabriela </a:t>
            </a:r>
            <a:r>
              <a:rPr lang="de-AT" sz="2000" b="1" dirty="0" err="1" smtClean="0"/>
              <a:t>Kornek</a:t>
            </a:r>
            <a:endParaRPr lang="de-AT" sz="2000" b="1" dirty="0" smtClean="0"/>
          </a:p>
          <a:p>
            <a:endParaRPr lang="de-AT" b="1" dirty="0"/>
          </a:p>
          <a:p>
            <a:r>
              <a:rPr lang="de-AT" i="1" dirty="0" smtClean="0"/>
              <a:t>Mit Unterstützung von </a:t>
            </a:r>
            <a:r>
              <a:rPr lang="de-AT" sz="2000" i="1" dirty="0" smtClean="0"/>
              <a:t>Bettina </a:t>
            </a:r>
            <a:r>
              <a:rPr lang="de-AT" sz="2000" i="1" dirty="0" err="1" smtClean="0"/>
              <a:t>Kraupp-Grasl</a:t>
            </a:r>
            <a:endParaRPr lang="de-AT" sz="2000" i="1" dirty="0"/>
          </a:p>
        </p:txBody>
      </p:sp>
    </p:spTree>
    <p:extLst>
      <p:ext uri="{BB962C8B-B14F-4D97-AF65-F5344CB8AC3E}">
        <p14:creationId xmlns:p14="http://schemas.microsoft.com/office/powerpoint/2010/main" val="50456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44624"/>
            <a:ext cx="3466728" cy="1162050"/>
          </a:xfrm>
        </p:spPr>
        <p:txBody>
          <a:bodyPr>
            <a:noAutofit/>
          </a:bodyPr>
          <a:lstStyle/>
          <a:p>
            <a:r>
              <a:rPr lang="de-DE" sz="2800" dirty="0" smtClean="0"/>
              <a:t>Lebensmittel mit Mikroplastik</a:t>
            </a:r>
            <a:endParaRPr lang="de-DE" sz="28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154488" y="80963"/>
            <a:ext cx="4989512" cy="6156325"/>
          </a:xfrm>
          <a:prstGeom prst="rect">
            <a:avLst/>
          </a:prstGeom>
        </p:spPr>
      </p:pic>
      <p:sp>
        <p:nvSpPr>
          <p:cNvPr id="9" name="Inhalts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22712" cy="4691063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de-DE" sz="2400" dirty="0" smtClean="0"/>
              <a:t>Fische</a:t>
            </a:r>
          </a:p>
          <a:p>
            <a:pPr marL="742950" lvl="1" indent="-285750">
              <a:buFont typeface="Arial" charset="0"/>
              <a:buChar char="•"/>
            </a:pPr>
            <a:r>
              <a:rPr lang="de-DE" sz="2000" dirty="0" smtClean="0"/>
              <a:t>frisch, aus Dosen,...</a:t>
            </a:r>
          </a:p>
          <a:p>
            <a:pPr marL="342900" indent="-342900">
              <a:buFont typeface="Arial" charset="0"/>
              <a:buChar char="•"/>
            </a:pPr>
            <a:r>
              <a:rPr lang="de-DE" sz="2400" dirty="0" smtClean="0"/>
              <a:t>Meeresfrüchte</a:t>
            </a:r>
          </a:p>
          <a:p>
            <a:pPr marL="342900" indent="-342900">
              <a:buFont typeface="Arial" charset="0"/>
              <a:buChar char="•"/>
            </a:pPr>
            <a:r>
              <a:rPr lang="de-DE" sz="2400" dirty="0" smtClean="0"/>
              <a:t>Austern</a:t>
            </a:r>
          </a:p>
          <a:p>
            <a:pPr marL="342900" indent="-342900">
              <a:buFont typeface="Arial" charset="0"/>
              <a:buChar char="•"/>
            </a:pPr>
            <a:r>
              <a:rPr lang="de-DE" sz="2400" dirty="0" smtClean="0"/>
              <a:t>Meeressalz</a:t>
            </a:r>
          </a:p>
          <a:p>
            <a:pPr marL="342900" indent="-342900">
              <a:buFont typeface="Arial" charset="0"/>
              <a:buChar char="•"/>
            </a:pPr>
            <a:r>
              <a:rPr lang="de-DE" sz="2400" dirty="0" smtClean="0"/>
              <a:t>Honig</a:t>
            </a:r>
          </a:p>
          <a:p>
            <a:pPr marL="342900" indent="-342900">
              <a:buFont typeface="Arial" charset="0"/>
              <a:buChar char="•"/>
            </a:pP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18616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AT" sz="3200" b="1" dirty="0" smtClean="0"/>
              <a:t>Mögliche Auswirkungen</a:t>
            </a:r>
            <a:endParaRPr lang="de-AT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9198" y="1268760"/>
            <a:ext cx="8503282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de-AT" dirty="0" smtClean="0"/>
              <a:t>Aufnahme über Magen-Darm-Trakt sehr unwahrscheinlich da Resorption nur bis zu einer Größe &lt;150µm (und bis zu 0,3%) möglich</a:t>
            </a:r>
          </a:p>
          <a:p>
            <a:pPr>
              <a:spcBef>
                <a:spcPts val="1200"/>
              </a:spcBef>
            </a:pPr>
            <a:r>
              <a:rPr lang="de-AT" dirty="0" err="1" smtClean="0"/>
              <a:t>Worst</a:t>
            </a:r>
            <a:r>
              <a:rPr lang="de-AT" dirty="0" smtClean="0"/>
              <a:t>-Case Szenario: mit 1 Portion Muscheln (225g) werden maximal 7µg Kunststoff aufgenommen (&lt;0,01% der täglich aufgenommenen Schadstoffe wie PCBs, PHASs)</a:t>
            </a:r>
          </a:p>
          <a:p>
            <a:pPr>
              <a:spcBef>
                <a:spcPts val="1200"/>
              </a:spcBef>
            </a:pPr>
            <a:r>
              <a:rPr lang="de-AT" dirty="0" smtClean="0"/>
              <a:t>Verzehr von Meeresfrüchten gilt als unbedenklich!</a:t>
            </a:r>
          </a:p>
          <a:p>
            <a:pPr>
              <a:spcBef>
                <a:spcPts val="1200"/>
              </a:spcBef>
            </a:pPr>
            <a:r>
              <a:rPr lang="de-AT" dirty="0" smtClean="0"/>
              <a:t>Laufende Studien</a:t>
            </a:r>
          </a:p>
          <a:p>
            <a:pPr>
              <a:spcBef>
                <a:spcPts val="1200"/>
              </a:spcBef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866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562670"/>
            <a:ext cx="8568952" cy="634082"/>
          </a:xfrm>
        </p:spPr>
        <p:txBody>
          <a:bodyPr>
            <a:normAutofit fontScale="90000"/>
          </a:bodyPr>
          <a:lstStyle/>
          <a:p>
            <a:r>
              <a:rPr lang="de-DE" sz="3600" b="1" dirty="0" smtClean="0"/>
              <a:t>Mausmodell:</a:t>
            </a: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2700" dirty="0" smtClean="0"/>
              <a:t>Mikroplastik verändert Darmflora und greift in den Fett-stoffwechsel der Leber ein </a:t>
            </a:r>
            <a:endParaRPr lang="de-DE" sz="27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1844824"/>
            <a:ext cx="7848872" cy="399295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995937" y="6381328"/>
            <a:ext cx="514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Science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total Environment 631-632, 2018 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7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84" y="1685797"/>
            <a:ext cx="8944031" cy="347139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51519" y="404664"/>
            <a:ext cx="8659317" cy="634082"/>
          </a:xfrm>
        </p:spPr>
        <p:txBody>
          <a:bodyPr>
            <a:noAutofit/>
          </a:bodyPr>
          <a:lstStyle/>
          <a:p>
            <a:r>
              <a:rPr lang="de-DE" sz="2800" b="1" dirty="0" smtClean="0"/>
              <a:t>Mögliche Auswirkungen </a:t>
            </a:r>
            <a:r>
              <a:rPr lang="de-DE" sz="2800" b="1" smtClean="0"/>
              <a:t>von </a:t>
            </a:r>
            <a:r>
              <a:rPr lang="de-DE" sz="2800" b="1" smtClean="0"/>
              <a:t>Mikroplastik</a:t>
            </a:r>
            <a:endParaRPr lang="de-DE" sz="28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355976" y="6381328"/>
            <a:ext cx="4859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Chemosphere</a:t>
            </a:r>
            <a:r>
              <a:rPr lang="de-DE" dirty="0" smtClean="0">
                <a:solidFill>
                  <a:schemeClr val="bg1"/>
                </a:solidFill>
              </a:rPr>
              <a:t> 231, 2019; </a:t>
            </a:r>
            <a:r>
              <a:rPr lang="de-DE" dirty="0" err="1" smtClean="0">
                <a:solidFill>
                  <a:schemeClr val="bg1"/>
                </a:solidFill>
              </a:rPr>
              <a:t>Jeung</a:t>
            </a:r>
            <a:r>
              <a:rPr lang="de-DE" dirty="0" smtClean="0">
                <a:solidFill>
                  <a:schemeClr val="bg1"/>
                </a:solidFill>
              </a:rPr>
              <a:t> J &amp; Choi J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90349" y="5307594"/>
            <a:ext cx="8720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Abkürzungen: Daphnia </a:t>
            </a:r>
            <a:r>
              <a:rPr lang="de-DE" sz="1200" dirty="0"/>
              <a:t>magna </a:t>
            </a:r>
            <a:r>
              <a:rPr lang="de-DE" sz="1200" dirty="0" smtClean="0"/>
              <a:t>(Wasserfloh); </a:t>
            </a:r>
            <a:r>
              <a:rPr lang="de-DE" sz="1200" dirty="0" err="1" smtClean="0"/>
              <a:t>Hyalella</a:t>
            </a:r>
            <a:r>
              <a:rPr lang="de-DE" sz="1200" dirty="0" smtClean="0"/>
              <a:t> </a:t>
            </a:r>
            <a:r>
              <a:rPr lang="de-DE" sz="1200" dirty="0" err="1"/>
              <a:t>azteca</a:t>
            </a:r>
            <a:r>
              <a:rPr lang="de-DE" sz="1200" dirty="0"/>
              <a:t> </a:t>
            </a:r>
            <a:r>
              <a:rPr lang="de-DE" sz="1200" dirty="0" smtClean="0"/>
              <a:t>(Flohkrebs);</a:t>
            </a:r>
            <a:r>
              <a:rPr lang="de-DE" sz="1200" dirty="0"/>
              <a:t> </a:t>
            </a:r>
            <a:r>
              <a:rPr lang="de-DE" sz="1200" dirty="0" err="1"/>
              <a:t>Caenorhabditis</a:t>
            </a:r>
            <a:r>
              <a:rPr lang="de-DE" sz="1200" dirty="0"/>
              <a:t> </a:t>
            </a:r>
            <a:r>
              <a:rPr lang="de-DE" sz="1200" dirty="0" err="1"/>
              <a:t>elegans</a:t>
            </a:r>
            <a:r>
              <a:rPr lang="de-DE" sz="1200" dirty="0"/>
              <a:t> (Fadenwurm</a:t>
            </a:r>
            <a:r>
              <a:rPr lang="de-DE" sz="1200" dirty="0" smtClean="0"/>
              <a:t>);</a:t>
            </a:r>
            <a:r>
              <a:rPr lang="de-DE" sz="1200" dirty="0"/>
              <a:t> </a:t>
            </a:r>
            <a:r>
              <a:rPr lang="de-DE" sz="1200" dirty="0" err="1"/>
              <a:t>Haworthiopsis</a:t>
            </a:r>
            <a:r>
              <a:rPr lang="de-DE" sz="1200" dirty="0"/>
              <a:t> </a:t>
            </a:r>
            <a:r>
              <a:rPr lang="de-DE" sz="1200" dirty="0" err="1" smtClean="0"/>
              <a:t>attenuata</a:t>
            </a:r>
            <a:r>
              <a:rPr lang="de-DE" sz="1200" dirty="0" smtClean="0"/>
              <a:t> (</a:t>
            </a:r>
            <a:r>
              <a:rPr lang="de-DE" sz="1200" dirty="0" err="1" smtClean="0"/>
              <a:t>Zebrahaworthie</a:t>
            </a:r>
            <a:r>
              <a:rPr lang="de-DE" sz="1200" dirty="0" smtClean="0"/>
              <a:t>); </a:t>
            </a:r>
            <a:r>
              <a:rPr lang="de-DE" sz="1200" dirty="0" err="1"/>
              <a:t>Paracentrotus</a:t>
            </a:r>
            <a:r>
              <a:rPr lang="de-DE" sz="1200" dirty="0"/>
              <a:t> </a:t>
            </a:r>
            <a:r>
              <a:rPr lang="de-DE" sz="1200" dirty="0" err="1" smtClean="0"/>
              <a:t>lividus</a:t>
            </a:r>
            <a:r>
              <a:rPr lang="de-DE" sz="1200" dirty="0" smtClean="0"/>
              <a:t> (Steinseeigel) </a:t>
            </a:r>
            <a:r>
              <a:rPr lang="de-DE" sz="1200" dirty="0" err="1"/>
              <a:t>Danio</a:t>
            </a:r>
            <a:r>
              <a:rPr lang="de-DE" sz="1200" dirty="0"/>
              <a:t> </a:t>
            </a:r>
            <a:r>
              <a:rPr lang="de-DE" sz="1200" dirty="0" err="1" smtClean="0"/>
              <a:t>rerio</a:t>
            </a:r>
            <a:r>
              <a:rPr lang="de-DE" sz="1200" dirty="0" smtClean="0"/>
              <a:t> (Zebrafisch)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67041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8180" y="2132856"/>
            <a:ext cx="8229600" cy="4525963"/>
          </a:xfrm>
        </p:spPr>
        <p:txBody>
          <a:bodyPr/>
          <a:lstStyle/>
          <a:p>
            <a:r>
              <a:rPr lang="de-DE" dirty="0" smtClean="0"/>
              <a:t>Zunehmendes Bewusstsein für die Thematik</a:t>
            </a:r>
          </a:p>
          <a:p>
            <a:r>
              <a:rPr lang="de-DE" dirty="0" smtClean="0"/>
              <a:t>Negative Auswirkungen auf Umwelt werden anerkannt</a:t>
            </a:r>
          </a:p>
          <a:p>
            <a:r>
              <a:rPr lang="de-DE" dirty="0" smtClean="0"/>
              <a:t>Viele Wassertierarten betroffen</a:t>
            </a:r>
            <a:r>
              <a:rPr lang="de-DE" dirty="0"/>
              <a:t> </a:t>
            </a:r>
            <a:r>
              <a:rPr lang="de-DE" dirty="0" smtClean="0"/>
              <a:t>– auch tödliche Folgen</a:t>
            </a:r>
          </a:p>
          <a:p>
            <a:r>
              <a:rPr lang="de-DE" dirty="0" smtClean="0"/>
              <a:t>Kein Hinweis auf Gesundheitsrisiko für Menschen</a:t>
            </a:r>
          </a:p>
          <a:p>
            <a:endParaRPr lang="de-DE" dirty="0"/>
          </a:p>
          <a:p>
            <a:pPr>
              <a:buFont typeface="Wingdings" charset="2"/>
              <a:buChar char="Ø"/>
            </a:pPr>
            <a:r>
              <a:rPr lang="de-DE" dirty="0" smtClean="0"/>
              <a:t>Prospektive Studien von allen Behörden gefordert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634082"/>
          </a:xfrm>
        </p:spPr>
        <p:txBody>
          <a:bodyPr/>
          <a:lstStyle/>
          <a:p>
            <a:r>
              <a:rPr lang="de-DE" b="1" dirty="0" smtClean="0"/>
              <a:t>Zusammenfassung</a:t>
            </a:r>
            <a:endParaRPr lang="de-DE" b="1" dirty="0"/>
          </a:p>
        </p:txBody>
      </p:sp>
      <p:pic>
        <p:nvPicPr>
          <p:cNvPr id="4" name="Picture 2" descr="C:\Users\akhadrkog\Desktop\987f3504-3b12-434d-8ed0-44758591ed5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458" y="184967"/>
            <a:ext cx="3211022" cy="18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9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khadrkog\Desktop\great-pacific-garbage-patch-feature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2165246"/>
            <a:ext cx="4939537" cy="304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922710"/>
            <a:ext cx="8424936" cy="634082"/>
          </a:xfrm>
        </p:spPr>
        <p:txBody>
          <a:bodyPr>
            <a:normAutofit fontScale="90000"/>
          </a:bodyPr>
          <a:lstStyle/>
          <a:p>
            <a:r>
              <a:rPr lang="de-AT" sz="3600" b="1" dirty="0" smtClean="0"/>
              <a:t>Charles </a:t>
            </a:r>
            <a:r>
              <a:rPr lang="de-AT" sz="3600" b="1" dirty="0"/>
              <a:t>Moore </a:t>
            </a:r>
            <a:r>
              <a:rPr lang="de-AT" sz="3600" b="1" dirty="0" smtClean="0"/>
              <a:t/>
            </a:r>
            <a:br>
              <a:rPr lang="de-AT" sz="3600" b="1" dirty="0" smtClean="0"/>
            </a:br>
            <a:r>
              <a:rPr lang="de-AT" sz="2000" dirty="0"/>
              <a:t/>
            </a:r>
            <a:br>
              <a:rPr lang="de-AT" sz="2000" dirty="0"/>
            </a:br>
            <a:r>
              <a:rPr lang="de-AT" sz="2000" dirty="0" smtClean="0"/>
              <a:t>(</a:t>
            </a:r>
            <a:r>
              <a:rPr lang="de-AT" sz="2000" dirty="0"/>
              <a:t>Segler und </a:t>
            </a:r>
            <a:r>
              <a:rPr lang="de-AT" sz="2000" dirty="0" smtClean="0"/>
              <a:t>Umweltaktivist) entdeckte </a:t>
            </a:r>
            <a:r>
              <a:rPr lang="de-AT" sz="2000" dirty="0"/>
              <a:t>1997 am Weg von Los Angeles nach Hawaii </a:t>
            </a:r>
            <a:r>
              <a:rPr lang="de-AT" sz="2000" dirty="0" smtClean="0"/>
              <a:t>einen </a:t>
            </a:r>
            <a:r>
              <a:rPr lang="de-AT" sz="2000" dirty="0"/>
              <a:t>„</a:t>
            </a:r>
            <a:r>
              <a:rPr lang="de-AT" sz="2000" dirty="0" err="1"/>
              <a:t>Gabarge</a:t>
            </a:r>
            <a:r>
              <a:rPr lang="de-AT" sz="2000" dirty="0"/>
              <a:t> Patch“ („ Müllstrudel“) im Pazifik</a:t>
            </a:r>
            <a:r>
              <a:rPr lang="de-AT" sz="3200" b="1" dirty="0"/>
              <a:t/>
            </a:r>
            <a:br>
              <a:rPr lang="de-AT" sz="3200" b="1" dirty="0"/>
            </a:br>
            <a:endParaRPr lang="de-AT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3373" y="2420888"/>
            <a:ext cx="3204082" cy="253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5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2681614" y="3472934"/>
            <a:ext cx="227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aseline="30000" dirty="0">
                <a:solidFill>
                  <a:srgbClr val="101010"/>
                </a:solidFill>
                <a:latin typeface="Helvetica" charset="0"/>
              </a:rPr>
              <a:t> 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486400" y="194713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19211"/>
            <a:ext cx="9080718" cy="5946093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211960" y="6309320"/>
            <a:ext cx="48526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>
                <a:solidFill>
                  <a:schemeClr val="bg1"/>
                </a:solidFill>
              </a:rPr>
              <a:t>Environmental Science </a:t>
            </a:r>
            <a:r>
              <a:rPr lang="de-DE" sz="1400" dirty="0" err="1">
                <a:solidFill>
                  <a:schemeClr val="bg1"/>
                </a:solidFill>
              </a:rPr>
              <a:t>and</a:t>
            </a:r>
            <a:r>
              <a:rPr lang="de-DE" sz="1400" dirty="0">
                <a:solidFill>
                  <a:schemeClr val="bg1"/>
                </a:solidFill>
              </a:rPr>
              <a:t> Pollution Research (2018) </a:t>
            </a:r>
            <a:endParaRPr lang="de-DE" sz="1400" dirty="0" smtClean="0">
              <a:solidFill>
                <a:schemeClr val="bg1"/>
              </a:solidFill>
            </a:endParaRPr>
          </a:p>
          <a:p>
            <a:pPr algn="r"/>
            <a:r>
              <a:rPr lang="de-DE" sz="1400" dirty="0" smtClean="0">
                <a:solidFill>
                  <a:schemeClr val="bg1"/>
                </a:solidFill>
              </a:rPr>
              <a:t>25:36046–36063; </a:t>
            </a:r>
            <a:r>
              <a:rPr lang="de-DE" sz="1400" dirty="0" err="1" smtClean="0">
                <a:solidFill>
                  <a:schemeClr val="bg1"/>
                </a:solidFill>
              </a:rPr>
              <a:t>Karbalaei</a:t>
            </a:r>
            <a:r>
              <a:rPr lang="de-DE" sz="1400" dirty="0" smtClean="0">
                <a:solidFill>
                  <a:schemeClr val="bg1"/>
                </a:solidFill>
              </a:rPr>
              <a:t> S et al. </a:t>
            </a:r>
            <a:endParaRPr lang="de-DE" sz="1400" dirty="0">
              <a:solidFill>
                <a:schemeClr val="bg1"/>
              </a:solidFill>
            </a:endParaRPr>
          </a:p>
          <a:p>
            <a:pPr algn="r"/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5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 smtClean="0"/>
              <a:t>Presence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microplastic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nanoplastic</a:t>
            </a:r>
            <a:r>
              <a:rPr lang="de-DE" b="1" dirty="0" smtClean="0"/>
              <a:t> in </a:t>
            </a:r>
            <a:r>
              <a:rPr lang="de-DE" b="1" dirty="0" err="1" smtClean="0"/>
              <a:t>food</a:t>
            </a:r>
            <a:r>
              <a:rPr lang="de-DE" b="1" dirty="0" smtClean="0"/>
              <a:t>,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particular</a:t>
            </a:r>
            <a:r>
              <a:rPr lang="de-DE" b="1" dirty="0" smtClean="0"/>
              <a:t> </a:t>
            </a:r>
            <a:r>
              <a:rPr lang="de-DE" b="1" dirty="0" err="1" smtClean="0"/>
              <a:t>focus</a:t>
            </a:r>
            <a:r>
              <a:rPr lang="de-DE" b="1" dirty="0" smtClean="0"/>
              <a:t> on </a:t>
            </a:r>
            <a:r>
              <a:rPr lang="de-DE" b="1" dirty="0" err="1" smtClean="0"/>
              <a:t>seafood</a:t>
            </a:r>
            <a:endParaRPr lang="de-DE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216322"/>
            <a:ext cx="6735983" cy="485740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297270" y="6381328"/>
            <a:ext cx="377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EFSA Journal 2016</a:t>
            </a:r>
            <a:r>
              <a:rPr lang="de-DE" dirty="0" smtClean="0">
                <a:solidFill>
                  <a:schemeClr val="bg1"/>
                </a:solidFill>
              </a:rPr>
              <a:t>; 14 (6): 4501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124744"/>
            <a:ext cx="5229901" cy="4968552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30832" y="20263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de-DE" sz="3100" b="1" dirty="0" smtClean="0"/>
              <a:t>Wo kommt Mikroplastik her?</a:t>
            </a:r>
            <a:r>
              <a:rPr lang="de-DE" sz="900" b="1" dirty="0"/>
              <a:t/>
            </a:r>
            <a:br>
              <a:rPr lang="de-DE" sz="900" b="1" dirty="0"/>
            </a:br>
            <a:r>
              <a:rPr lang="de-DE" sz="900" b="1" dirty="0" smtClean="0"/>
              <a:t/>
            </a:r>
            <a:br>
              <a:rPr lang="de-DE" sz="900" b="1" dirty="0" smtClean="0"/>
            </a:br>
            <a:r>
              <a:rPr lang="de-DE" sz="2000" dirty="0" smtClean="0"/>
              <a:t>Stiftung Warentest 7.10.2018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4229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634082"/>
          </a:xfrm>
        </p:spPr>
        <p:txBody>
          <a:bodyPr>
            <a:noAutofit/>
          </a:bodyPr>
          <a:lstStyle/>
          <a:p>
            <a:r>
              <a:rPr lang="de-AT" sz="3200" b="1" dirty="0" smtClean="0"/>
              <a:t>Mikroplastik</a:t>
            </a:r>
            <a:endParaRPr lang="de-AT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19" y="980728"/>
            <a:ext cx="8750875" cy="5400600"/>
          </a:xfrm>
        </p:spPr>
        <p:txBody>
          <a:bodyPr>
            <a:normAutofit fontScale="70000" lnSpcReduction="20000"/>
          </a:bodyPr>
          <a:lstStyle/>
          <a:p>
            <a:r>
              <a:rPr lang="de-AT" u="sng" dirty="0" smtClean="0"/>
              <a:t>Definition</a:t>
            </a:r>
          </a:p>
          <a:p>
            <a:pPr lvl="1">
              <a:buFont typeface="Symbol" charset="2"/>
              <a:buChar char="-"/>
            </a:pPr>
            <a:r>
              <a:rPr lang="de-AT" sz="2300" dirty="0" smtClean="0"/>
              <a:t>Mikropartikel aus Plastik (0,1µm-5mm)</a:t>
            </a:r>
          </a:p>
          <a:p>
            <a:pPr lvl="1">
              <a:buFont typeface="Symbol" charset="2"/>
              <a:buChar char="-"/>
            </a:pPr>
            <a:r>
              <a:rPr lang="de-AT" sz="2300" dirty="0" smtClean="0"/>
              <a:t>Nanopartikel &lt;0,1µm</a:t>
            </a:r>
          </a:p>
          <a:p>
            <a:pPr lvl="1"/>
            <a:endParaRPr lang="de-AT" dirty="0" smtClean="0"/>
          </a:p>
          <a:p>
            <a:r>
              <a:rPr lang="de-AT" u="sng" dirty="0" smtClean="0"/>
              <a:t>Primäre und sekundäre Mikropartikel</a:t>
            </a:r>
          </a:p>
          <a:p>
            <a:pPr lvl="1"/>
            <a:r>
              <a:rPr lang="de-AT" sz="2300" dirty="0" smtClean="0"/>
              <a:t>Primäre (in dieser Größe hergestellt)</a:t>
            </a:r>
          </a:p>
          <a:p>
            <a:pPr lvl="2">
              <a:buFont typeface="Symbol" charset="2"/>
              <a:buChar char="-"/>
            </a:pPr>
            <a:r>
              <a:rPr lang="de-AT" sz="2300" dirty="0" smtClean="0"/>
              <a:t>Duschgel, Zahnpasta,…</a:t>
            </a:r>
          </a:p>
          <a:p>
            <a:pPr lvl="2">
              <a:buFont typeface="Symbol" charset="2"/>
              <a:buChar char="-"/>
            </a:pPr>
            <a:r>
              <a:rPr lang="de-AT" sz="2300" dirty="0" smtClean="0"/>
              <a:t>Anteil am Mikroplastik: 0,1-1,5%</a:t>
            </a:r>
          </a:p>
          <a:p>
            <a:pPr lvl="1"/>
            <a:r>
              <a:rPr lang="de-AT" sz="2300" dirty="0" smtClean="0"/>
              <a:t>Sekundäre (durch Abbau entstanden)</a:t>
            </a:r>
          </a:p>
          <a:p>
            <a:pPr lvl="2">
              <a:buFont typeface="Symbol" charset="2"/>
              <a:buChar char="-"/>
            </a:pPr>
            <a:r>
              <a:rPr lang="de-AT" sz="2300" dirty="0" smtClean="0"/>
              <a:t>Zerfallsprodukte, Umweltbelastung</a:t>
            </a:r>
          </a:p>
          <a:p>
            <a:pPr lvl="2">
              <a:buFont typeface="Symbol" charset="2"/>
              <a:buChar char="-"/>
            </a:pPr>
            <a:r>
              <a:rPr lang="de-AT" sz="2300" dirty="0" smtClean="0"/>
              <a:t>Häufigkeit: 68.000-275.000 Tonnen</a:t>
            </a:r>
          </a:p>
          <a:p>
            <a:pPr lvl="2"/>
            <a:endParaRPr lang="de-AT" dirty="0" smtClean="0"/>
          </a:p>
          <a:p>
            <a:r>
              <a:rPr lang="de-AT" u="sng" dirty="0" smtClean="0"/>
              <a:t>Inhaltsstoffe</a:t>
            </a:r>
            <a:endParaRPr lang="de-AT" dirty="0" smtClean="0"/>
          </a:p>
          <a:p>
            <a:pPr lvl="1">
              <a:buFont typeface="Symbol" charset="2"/>
              <a:buChar char="-"/>
            </a:pPr>
            <a:r>
              <a:rPr lang="de-AT" sz="2300" dirty="0" smtClean="0"/>
              <a:t>Polyethylen</a:t>
            </a:r>
          </a:p>
          <a:p>
            <a:pPr lvl="1">
              <a:buFont typeface="Symbol" charset="2"/>
              <a:buChar char="-"/>
            </a:pPr>
            <a:r>
              <a:rPr lang="de-AT" sz="2300" dirty="0" smtClean="0"/>
              <a:t>Polypropylen</a:t>
            </a:r>
          </a:p>
          <a:p>
            <a:pPr lvl="1">
              <a:buFont typeface="Symbol" charset="2"/>
              <a:buChar char="-"/>
            </a:pPr>
            <a:r>
              <a:rPr lang="de-AT" sz="2300" dirty="0" smtClean="0"/>
              <a:t>Polyurethan</a:t>
            </a:r>
          </a:p>
          <a:p>
            <a:pPr lvl="1">
              <a:buFont typeface="Symbol" charset="2"/>
              <a:buChar char="-"/>
            </a:pPr>
            <a:r>
              <a:rPr lang="de-AT" sz="2300" dirty="0" smtClean="0"/>
              <a:t>Polyamid</a:t>
            </a:r>
          </a:p>
          <a:p>
            <a:pPr lvl="1">
              <a:buFont typeface="Symbol" charset="2"/>
              <a:buChar char="-"/>
            </a:pPr>
            <a:r>
              <a:rPr lang="de-AT" sz="2300" dirty="0" err="1" smtClean="0"/>
              <a:t>Polyacrylat</a:t>
            </a:r>
            <a:endParaRPr lang="de-AT" sz="2300" dirty="0" smtClean="0"/>
          </a:p>
          <a:p>
            <a:pPr lvl="1">
              <a:buFont typeface="Symbol" charset="2"/>
              <a:buChar char="-"/>
            </a:pPr>
            <a:r>
              <a:rPr lang="de-AT" sz="2300" dirty="0" smtClean="0"/>
              <a:t>Nylon</a:t>
            </a:r>
          </a:p>
          <a:p>
            <a:pPr lvl="1">
              <a:buFont typeface="Symbol" charset="2"/>
              <a:buChar char="-"/>
            </a:pPr>
            <a:r>
              <a:rPr lang="de-AT" sz="2300" dirty="0" err="1" smtClean="0"/>
              <a:t>Acrylates</a:t>
            </a:r>
            <a:r>
              <a:rPr lang="de-AT" sz="2300" dirty="0" smtClean="0"/>
              <a:t> </a:t>
            </a:r>
            <a:r>
              <a:rPr lang="de-AT" sz="2300" dirty="0" err="1" smtClean="0"/>
              <a:t>Copolymer</a:t>
            </a:r>
            <a:endParaRPr lang="de-AT" sz="2300" dirty="0"/>
          </a:p>
        </p:txBody>
      </p:sp>
      <p:pic>
        <p:nvPicPr>
          <p:cNvPr id="2050" name="Picture 2" descr="C:\Users\akhadrkog\Desktop\987f3504-3b12-434d-8ed0-44758591ed5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3931102" cy="220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khadrkog\Desktop\Plastik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27" y="1340768"/>
            <a:ext cx="2950468" cy="177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6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634082"/>
          </a:xfrm>
        </p:spPr>
        <p:txBody>
          <a:bodyPr>
            <a:noAutofit/>
          </a:bodyPr>
          <a:lstStyle/>
          <a:p>
            <a:r>
              <a:rPr lang="de-AT" sz="3200" b="1" dirty="0" smtClean="0"/>
              <a:t>Aufnahme im menschlichen Körper</a:t>
            </a:r>
            <a:endParaRPr lang="de-AT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495325"/>
            <a:ext cx="8640960" cy="4525963"/>
          </a:xfrm>
        </p:spPr>
        <p:txBody>
          <a:bodyPr>
            <a:normAutofit/>
          </a:bodyPr>
          <a:lstStyle/>
          <a:p>
            <a:r>
              <a:rPr lang="de-AT" dirty="0" smtClean="0"/>
              <a:t>Aufnahme über die Haut (Peelings) aufgrund der Größe nicht zu erwarten</a:t>
            </a:r>
          </a:p>
          <a:p>
            <a:r>
              <a:rPr lang="de-AT" dirty="0" smtClean="0"/>
              <a:t>Aufnahme über Magen-Darm-Trakt (verschluckte Zahnpasta) unwahrscheinlich; wird mit Stuhl ausgeschieden; </a:t>
            </a:r>
          </a:p>
          <a:p>
            <a:r>
              <a:rPr lang="de-AT" dirty="0" smtClean="0"/>
              <a:t>Mikroplastik kann auch über Nahrungskette zum Verbraucher gelangen (Meerestiere verwechseln Mikropartikel mit Plankton), aber nicht relevant, da Fische vor Verzehr ausgenommen werden – Ausnahme: Muscheln</a:t>
            </a:r>
          </a:p>
          <a:p>
            <a:endParaRPr lang="de-AT" dirty="0" smtClean="0"/>
          </a:p>
          <a:p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17031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016" y="274638"/>
            <a:ext cx="8820472" cy="634082"/>
          </a:xfrm>
        </p:spPr>
        <p:txBody>
          <a:bodyPr>
            <a:noAutofit/>
          </a:bodyPr>
          <a:lstStyle/>
          <a:p>
            <a:r>
              <a:rPr lang="de-AT" sz="2800" b="1" dirty="0"/>
              <a:t>Mikroplastik als Quelle für andere Schadstoffe</a:t>
            </a:r>
            <a:endParaRPr lang="de-AT" sz="2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4525963"/>
          </a:xfrm>
        </p:spPr>
        <p:txBody>
          <a:bodyPr>
            <a:normAutofit/>
          </a:bodyPr>
          <a:lstStyle/>
          <a:p>
            <a:r>
              <a:rPr lang="de-AT" dirty="0"/>
              <a:t>Additive Schadstoffe, die bereits bei der Produktion zugegeben werden wie z.B. </a:t>
            </a:r>
            <a:r>
              <a:rPr lang="de-AT" b="1" dirty="0"/>
              <a:t>Weichmacher, </a:t>
            </a:r>
            <a:r>
              <a:rPr lang="de-AT" b="1" dirty="0" err="1"/>
              <a:t>Bisphenol</a:t>
            </a:r>
            <a:r>
              <a:rPr lang="de-AT" b="1" dirty="0"/>
              <a:t> A </a:t>
            </a:r>
            <a:r>
              <a:rPr lang="de-AT" dirty="0"/>
              <a:t>(hormonähnliche Wirkung – Diabetes, Adipositas, Unfruchtbarkeit</a:t>
            </a:r>
            <a:r>
              <a:rPr lang="de-AT" dirty="0" smtClean="0"/>
              <a:t>?)</a:t>
            </a:r>
            <a:endParaRPr lang="de-AT" dirty="0"/>
          </a:p>
          <a:p>
            <a:r>
              <a:rPr lang="de-AT" dirty="0" smtClean="0"/>
              <a:t>Im Wasser bzw. Sediment befindliche organische und anorganische </a:t>
            </a:r>
            <a:r>
              <a:rPr lang="de-AT" dirty="0"/>
              <a:t>Schadstoffe (z.B. </a:t>
            </a:r>
            <a:r>
              <a:rPr lang="de-AT" b="1" dirty="0"/>
              <a:t>Pestizide, </a:t>
            </a:r>
            <a:r>
              <a:rPr lang="de-AT" b="1" dirty="0" smtClean="0"/>
              <a:t>PCB </a:t>
            </a:r>
            <a:r>
              <a:rPr lang="de-AT" sz="1600" dirty="0" smtClean="0"/>
              <a:t>(</a:t>
            </a:r>
            <a:r>
              <a:rPr lang="de-AT" sz="1600" dirty="0"/>
              <a:t>Polychlorierte </a:t>
            </a:r>
            <a:r>
              <a:rPr lang="de-AT" sz="1600" dirty="0" err="1" smtClean="0"/>
              <a:t>Biphenyle</a:t>
            </a:r>
            <a:r>
              <a:rPr lang="de-AT" sz="1600" dirty="0" smtClean="0"/>
              <a:t>)</a:t>
            </a:r>
            <a:r>
              <a:rPr lang="de-AT" dirty="0" smtClean="0"/>
              <a:t>, </a:t>
            </a:r>
            <a:r>
              <a:rPr lang="de-AT" b="1" dirty="0" smtClean="0"/>
              <a:t>DDT</a:t>
            </a:r>
            <a:r>
              <a:rPr lang="de-AT" dirty="0" smtClean="0"/>
              <a:t> </a:t>
            </a:r>
            <a:r>
              <a:rPr lang="de-AT" sz="1600" dirty="0" smtClean="0"/>
              <a:t>(</a:t>
            </a:r>
            <a:r>
              <a:rPr lang="de-AT" sz="1600" dirty="0" err="1" smtClean="0"/>
              <a:t>Dichlordiphenyltrichlorethan</a:t>
            </a:r>
            <a:r>
              <a:rPr lang="de-AT" sz="1600" dirty="0" smtClean="0"/>
              <a:t>) </a:t>
            </a:r>
            <a:r>
              <a:rPr lang="de-AT" dirty="0" smtClean="0"/>
              <a:t>können an Mikroplastik gebunden werden.</a:t>
            </a:r>
          </a:p>
          <a:p>
            <a:r>
              <a:rPr lang="de-AT" dirty="0" smtClean="0"/>
              <a:t>Nanopartikel ziehen Schadstoffe an und je länger sie sich im Wasser von Flüssen, Seen oder Meer befinden,   desto mehr Chemikalien binden sie an sich.</a:t>
            </a:r>
          </a:p>
          <a:p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3347864" y="5785431"/>
            <a:ext cx="5599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Der Tagesspiegel - Monika </a:t>
            </a:r>
            <a:r>
              <a:rPr lang="de-DE" i="1" dirty="0" err="1" smtClean="0"/>
              <a:t>Rössiger</a:t>
            </a:r>
            <a:r>
              <a:rPr lang="de-DE" i="1" dirty="0" smtClean="0"/>
              <a:t>, 22.05.2018</a:t>
            </a:r>
            <a:endParaRPr lang="de-DE" i="1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4797152"/>
            <a:ext cx="1117375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30832" y="41865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de-DE" sz="3100" b="1" dirty="0" smtClean="0"/>
              <a:t>Wie gefährdet Mikroplastik die Gesundheit</a:t>
            </a:r>
            <a:br>
              <a:rPr lang="de-DE" sz="3100" b="1" dirty="0" smtClean="0"/>
            </a:br>
            <a:r>
              <a:rPr lang="de-DE" sz="1000" b="1" dirty="0" smtClean="0"/>
              <a:t/>
            </a:r>
            <a:br>
              <a:rPr lang="de-DE" sz="1000" b="1" dirty="0" smtClean="0"/>
            </a:br>
            <a:r>
              <a:rPr lang="de-DE" sz="2000" dirty="0" smtClean="0"/>
              <a:t>Stiftung Warentest 7.10.2018</a:t>
            </a:r>
            <a:endParaRPr lang="de-DE" sz="2000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71147"/>
            <a:ext cx="8229600" cy="38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MBoard_PPT-Vorlage_4-3_de_160801">
  <a:themeElements>
    <a:clrScheme name="MedUni Wien">
      <a:dk1>
        <a:srgbClr val="111D4E"/>
      </a:dk1>
      <a:lt1>
        <a:srgbClr val="FFFFFF"/>
      </a:lt1>
      <a:dk2>
        <a:srgbClr val="C9E5DF"/>
      </a:dk2>
      <a:lt2>
        <a:srgbClr val="FCE1D8"/>
      </a:lt2>
      <a:accent1>
        <a:srgbClr val="5FB4E5"/>
      </a:accent1>
      <a:accent2>
        <a:srgbClr val="3CBFAE"/>
      </a:accent2>
      <a:accent3>
        <a:srgbClr val="F0A794"/>
      </a:accent3>
      <a:accent4>
        <a:srgbClr val="D0E8F7"/>
      </a:accent4>
      <a:accent5>
        <a:srgbClr val="A8D7CE"/>
      </a:accent5>
      <a:accent6>
        <a:srgbClr val="FAD2C5"/>
      </a:accent6>
      <a:hlink>
        <a:srgbClr val="0000FF"/>
      </a:hlink>
      <a:folHlink>
        <a:srgbClr val="800080"/>
      </a:folHlink>
    </a:clrScheme>
    <a:fontScheme name="Licida San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MMBoard_PPT-Vorlage_4-3_de_160801.potx</Template>
  <TotalTime>0</TotalTime>
  <Words>402</Words>
  <Application>Microsoft Macintosh PowerPoint</Application>
  <PresentationFormat>Bildschirmpräsentation (4:3)</PresentationFormat>
  <Paragraphs>66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Calibri</vt:lpstr>
      <vt:lpstr>Helvetica</vt:lpstr>
      <vt:lpstr>Lucida Sans</vt:lpstr>
      <vt:lpstr>Symbol</vt:lpstr>
      <vt:lpstr>Wingdings</vt:lpstr>
      <vt:lpstr>Arial</vt:lpstr>
      <vt:lpstr>MMBoard_PPT-Vorlage_4-3_de_160801</vt:lpstr>
      <vt:lpstr>2. Forum Anthropozän  (Mikro-)Plastik – Auswirkungen auf den Menschen</vt:lpstr>
      <vt:lpstr>Charles Moore   (Segler und Umweltaktivist) entdeckte 1997 am Weg von Los Angeles nach Hawaii einen „Gabarge Patch“ („ Müllstrudel“) im Pazifik </vt:lpstr>
      <vt:lpstr>PowerPoint-Präsentation</vt:lpstr>
      <vt:lpstr>Presence of microplastic and nanoplastic in food, with particular focus on seafood</vt:lpstr>
      <vt:lpstr>Wo kommt Mikroplastik her?  Stiftung Warentest 7.10.2018</vt:lpstr>
      <vt:lpstr>Mikroplastik</vt:lpstr>
      <vt:lpstr>Aufnahme im menschlichen Körper</vt:lpstr>
      <vt:lpstr>Mikroplastik als Quelle für andere Schadstoffe</vt:lpstr>
      <vt:lpstr>Wie gefährdet Mikroplastik die Gesundheit  Stiftung Warentest 7.10.2018</vt:lpstr>
      <vt:lpstr>Lebensmittel mit Mikroplastik</vt:lpstr>
      <vt:lpstr>Mögliche Auswirkungen</vt:lpstr>
      <vt:lpstr>Mausmodell: Mikroplastik verändert Darmflora und greift in den Fett-stoffwechsel der Leber ein </vt:lpstr>
      <vt:lpstr>Mögliche Auswirkungen von Mikroplastik</vt:lpstr>
      <vt:lpstr>Zusammenfassung</vt:lpstr>
    </vt:vector>
  </TitlesOfParts>
  <Company>Medizinische Universitaet Wien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Kerstin Kohl</dc:creator>
  <cp:lastModifiedBy>gabriela.kornek@hotmail.com</cp:lastModifiedBy>
  <cp:revision>109</cp:revision>
  <cp:lastPrinted>2019-06-20T05:50:34Z</cp:lastPrinted>
  <dcterms:created xsi:type="dcterms:W3CDTF">2016-06-15T08:58:52Z</dcterms:created>
  <dcterms:modified xsi:type="dcterms:W3CDTF">2019-06-20T17:07:51Z</dcterms:modified>
</cp:coreProperties>
</file>