
<file path=[Content_Types].xml><?xml version="1.0" encoding="utf-8"?>
<Types xmlns="http://schemas.openxmlformats.org/package/2006/content-types">
  <Default Extension="xml" ContentType="application/xml"/>
  <Default Extension="wdp" ContentType="image/vnd.ms-photo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11" r:id="rId2"/>
    <p:sldId id="264" r:id="rId3"/>
    <p:sldId id="283" r:id="rId4"/>
    <p:sldId id="285" r:id="rId5"/>
    <p:sldId id="286" r:id="rId6"/>
    <p:sldId id="260" r:id="rId7"/>
    <p:sldId id="315" r:id="rId8"/>
    <p:sldId id="306" r:id="rId9"/>
    <p:sldId id="307" r:id="rId10"/>
    <p:sldId id="308" r:id="rId11"/>
    <p:sldId id="291" r:id="rId12"/>
    <p:sldId id="312" r:id="rId13"/>
    <p:sldId id="313" r:id="rId14"/>
    <p:sldId id="295" r:id="rId15"/>
    <p:sldId id="309" r:id="rId16"/>
    <p:sldId id="298" r:id="rId17"/>
    <p:sldId id="299" r:id="rId18"/>
    <p:sldId id="300" r:id="rId19"/>
    <p:sldId id="302" r:id="rId20"/>
    <p:sldId id="301" r:id="rId21"/>
    <p:sldId id="296" r:id="rId22"/>
    <p:sldId id="261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71">
          <p15:clr>
            <a:srgbClr val="A4A3A4"/>
          </p15:clr>
        </p15:guide>
        <p15:guide id="2" pos="21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25" autoAdjust="0"/>
    <p:restoredTop sz="99681" autoAdjust="0"/>
  </p:normalViewPr>
  <p:slideViewPr>
    <p:cSldViewPr snapToGrid="0">
      <p:cViewPr>
        <p:scale>
          <a:sx n="108" d="100"/>
          <a:sy n="108" d="100"/>
        </p:scale>
        <p:origin x="-264" y="-112"/>
      </p:cViewPr>
      <p:guideLst>
        <p:guide orient="horz" pos="527"/>
        <p:guide pos="26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20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B5C810-6ABE-BE43-9A1E-465D09E3B8B3}" type="doc">
      <dgm:prSet loTypeId="urn:microsoft.com/office/officeart/2005/8/layout/hProcess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25D0942-BED4-F74C-8426-A7D18B3BCDDB}">
      <dgm:prSet custT="1"/>
      <dgm:spPr/>
      <dgm:t>
        <a:bodyPr/>
        <a:lstStyle/>
        <a:p>
          <a:pPr rtl="0"/>
          <a:r>
            <a:rPr lang="de-DE" sz="3200" b="1" dirty="0" smtClean="0"/>
            <a:t>IMPACT</a:t>
          </a:r>
          <a:endParaRPr lang="de-DE" sz="3200" dirty="0"/>
        </a:p>
      </dgm:t>
    </dgm:pt>
    <dgm:pt modelId="{F747E85C-7D6D-5942-A730-CA2FF55D423E}" type="parTrans" cxnId="{ED10D470-AEFB-5841-919D-71066CE69C72}">
      <dgm:prSet/>
      <dgm:spPr/>
      <dgm:t>
        <a:bodyPr/>
        <a:lstStyle/>
        <a:p>
          <a:endParaRPr lang="de-DE"/>
        </a:p>
      </dgm:t>
    </dgm:pt>
    <dgm:pt modelId="{0072F5DF-42F1-F744-83AF-527A7250E3AC}" type="sibTrans" cxnId="{ED10D470-AEFB-5841-919D-71066CE69C72}">
      <dgm:prSet/>
      <dgm:spPr/>
      <dgm:t>
        <a:bodyPr/>
        <a:lstStyle/>
        <a:p>
          <a:endParaRPr lang="de-DE"/>
        </a:p>
      </dgm:t>
    </dgm:pt>
    <dgm:pt modelId="{457BF957-5721-B141-A1D0-C3B80E816059}">
      <dgm:prSet custT="1"/>
      <dgm:spPr/>
      <dgm:t>
        <a:bodyPr/>
        <a:lstStyle/>
        <a:p>
          <a:pPr rtl="0"/>
          <a:r>
            <a:rPr lang="de-DE" sz="2400" b="1" dirty="0" smtClean="0"/>
            <a:t>CAPABILITY</a:t>
          </a:r>
          <a:endParaRPr lang="de-DE" sz="2400" b="1" dirty="0"/>
        </a:p>
      </dgm:t>
    </dgm:pt>
    <dgm:pt modelId="{2C6D1E54-1C0A-AB44-AFED-33CEB31473C1}" type="parTrans" cxnId="{4EF9B3B3-F1CE-9644-AEEC-55E1320CD8D1}">
      <dgm:prSet/>
      <dgm:spPr/>
      <dgm:t>
        <a:bodyPr/>
        <a:lstStyle/>
        <a:p>
          <a:endParaRPr lang="de-DE"/>
        </a:p>
      </dgm:t>
    </dgm:pt>
    <dgm:pt modelId="{4DA57726-3153-C243-80C1-AFE1A6443A9C}" type="sibTrans" cxnId="{4EF9B3B3-F1CE-9644-AEEC-55E1320CD8D1}">
      <dgm:prSet/>
      <dgm:spPr/>
      <dgm:t>
        <a:bodyPr/>
        <a:lstStyle/>
        <a:p>
          <a:endParaRPr lang="de-DE"/>
        </a:p>
      </dgm:t>
    </dgm:pt>
    <dgm:pt modelId="{B7EAB5A0-6CC8-8345-9BE7-817A2F7BD1E8}">
      <dgm:prSet custT="1"/>
      <dgm:spPr/>
      <dgm:t>
        <a:bodyPr/>
        <a:lstStyle/>
        <a:p>
          <a:pPr rtl="0"/>
          <a:r>
            <a:rPr lang="de-DE" sz="2400" b="1" dirty="0" smtClean="0"/>
            <a:t>BUSINESS </a:t>
          </a:r>
        </a:p>
        <a:p>
          <a:pPr rtl="0"/>
          <a:r>
            <a:rPr lang="de-DE" sz="2400" b="1" dirty="0" smtClean="0"/>
            <a:t>MODEL</a:t>
          </a:r>
          <a:endParaRPr lang="de-DE" sz="2400" b="1" dirty="0"/>
        </a:p>
      </dgm:t>
    </dgm:pt>
    <dgm:pt modelId="{BA41F098-F73B-F84C-A2A0-3EAE46CDAA99}" type="parTrans" cxnId="{6CDFF0A8-8E12-0C46-90D7-51CF3D1193A3}">
      <dgm:prSet/>
      <dgm:spPr/>
      <dgm:t>
        <a:bodyPr/>
        <a:lstStyle/>
        <a:p>
          <a:endParaRPr lang="de-DE"/>
        </a:p>
      </dgm:t>
    </dgm:pt>
    <dgm:pt modelId="{151CD437-6D6F-C544-AA83-F80375BC0BA4}" type="sibTrans" cxnId="{6CDFF0A8-8E12-0C46-90D7-51CF3D1193A3}">
      <dgm:prSet/>
      <dgm:spPr/>
      <dgm:t>
        <a:bodyPr/>
        <a:lstStyle/>
        <a:p>
          <a:endParaRPr lang="de-DE"/>
        </a:p>
      </dgm:t>
    </dgm:pt>
    <dgm:pt modelId="{970A4B8E-BD84-3441-A48A-0EAC14927CCC}" type="pres">
      <dgm:prSet presAssocID="{3BB5C810-6ABE-BE43-9A1E-465D09E3B8B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43867D4-9F32-2C40-A2E6-D55FEBADCD74}" type="pres">
      <dgm:prSet presAssocID="{457BF957-5721-B141-A1D0-C3B80E816059}" presName="compNode" presStyleCnt="0"/>
      <dgm:spPr/>
    </dgm:pt>
    <dgm:pt modelId="{821741E8-5D90-964C-947E-3BAD51EF4D2D}" type="pres">
      <dgm:prSet presAssocID="{457BF957-5721-B141-A1D0-C3B80E816059}" presName="noGeometry" presStyleCnt="0"/>
      <dgm:spPr/>
    </dgm:pt>
    <dgm:pt modelId="{5CECF7AD-8DC6-484A-B06F-73E401DB1EAE}" type="pres">
      <dgm:prSet presAssocID="{457BF957-5721-B141-A1D0-C3B80E816059}" presName="childTextVisible" presStyleLbl="bgAccFollowNode1" presStyleIdx="0" presStyleCnt="3" custScaleX="64882">
        <dgm:presLayoutVars>
          <dgm:bulletEnabled val="1"/>
        </dgm:presLayoutVars>
      </dgm:prSet>
      <dgm:spPr/>
    </dgm:pt>
    <dgm:pt modelId="{2BA534ED-1234-D445-AE6B-33A3BCC991F4}" type="pres">
      <dgm:prSet presAssocID="{457BF957-5721-B141-A1D0-C3B80E816059}" presName="childTextHidden" presStyleLbl="bgAccFollowNode1" presStyleIdx="0" presStyleCnt="3"/>
      <dgm:spPr/>
    </dgm:pt>
    <dgm:pt modelId="{DCAE0583-83F0-B442-ACE8-71E6D64DF354}" type="pres">
      <dgm:prSet presAssocID="{457BF957-5721-B141-A1D0-C3B80E816059}" presName="parentText" presStyleLbl="node1" presStyleIdx="0" presStyleCnt="3" custScaleX="173822" custScaleY="163902" custLinFactNeighborX="5512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88067E9-C3C6-EB43-934F-B1430A4B26C4}" type="pres">
      <dgm:prSet presAssocID="{457BF957-5721-B141-A1D0-C3B80E816059}" presName="aSpace" presStyleCnt="0"/>
      <dgm:spPr/>
    </dgm:pt>
    <dgm:pt modelId="{C077C0F5-9375-2E40-9E59-FFFC25FE1A20}" type="pres">
      <dgm:prSet presAssocID="{B7EAB5A0-6CC8-8345-9BE7-817A2F7BD1E8}" presName="compNode" presStyleCnt="0"/>
      <dgm:spPr/>
    </dgm:pt>
    <dgm:pt modelId="{B5FB861E-0B61-0D4D-BD2A-695800DB97CA}" type="pres">
      <dgm:prSet presAssocID="{B7EAB5A0-6CC8-8345-9BE7-817A2F7BD1E8}" presName="noGeometry" presStyleCnt="0"/>
      <dgm:spPr/>
    </dgm:pt>
    <dgm:pt modelId="{626712F7-2D86-7841-8A14-9567640E7782}" type="pres">
      <dgm:prSet presAssocID="{B7EAB5A0-6CC8-8345-9BE7-817A2F7BD1E8}" presName="childTextVisible" presStyleLbl="bgAccFollowNode1" presStyleIdx="1" presStyleCnt="3" custScaleX="64882">
        <dgm:presLayoutVars>
          <dgm:bulletEnabled val="1"/>
        </dgm:presLayoutVars>
      </dgm:prSet>
      <dgm:spPr/>
    </dgm:pt>
    <dgm:pt modelId="{22616745-271E-4A4A-9CC3-88BA81A5FD03}" type="pres">
      <dgm:prSet presAssocID="{B7EAB5A0-6CC8-8345-9BE7-817A2F7BD1E8}" presName="childTextHidden" presStyleLbl="bgAccFollowNode1" presStyleIdx="1" presStyleCnt="3"/>
      <dgm:spPr/>
    </dgm:pt>
    <dgm:pt modelId="{582F7695-149A-7040-BE67-2ECE5A18436E}" type="pres">
      <dgm:prSet presAssocID="{B7EAB5A0-6CC8-8345-9BE7-817A2F7BD1E8}" presName="parentText" presStyleLbl="node1" presStyleIdx="1" presStyleCnt="3" custScaleX="173822" custScaleY="163902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B73735F-58A1-B449-BFAF-3F6E370F7BC3}" type="pres">
      <dgm:prSet presAssocID="{B7EAB5A0-6CC8-8345-9BE7-817A2F7BD1E8}" presName="aSpace" presStyleCnt="0"/>
      <dgm:spPr/>
    </dgm:pt>
    <dgm:pt modelId="{E32D22EB-D6AB-DF48-B37B-A5BB1727DA22}" type="pres">
      <dgm:prSet presAssocID="{025D0942-BED4-F74C-8426-A7D18B3BCDDB}" presName="compNode" presStyleCnt="0"/>
      <dgm:spPr/>
    </dgm:pt>
    <dgm:pt modelId="{182C41FA-494C-2E42-8B15-C845D2A21FCE}" type="pres">
      <dgm:prSet presAssocID="{025D0942-BED4-F74C-8426-A7D18B3BCDDB}" presName="noGeometry" presStyleCnt="0"/>
      <dgm:spPr/>
    </dgm:pt>
    <dgm:pt modelId="{975E48DC-0DA8-5943-99DA-1E0E8364063C}" type="pres">
      <dgm:prSet presAssocID="{025D0942-BED4-F74C-8426-A7D18B3BCDDB}" presName="childTextVisible" presStyleLbl="bgAccFollowNode1" presStyleIdx="2" presStyleCnt="3" custScaleX="64882">
        <dgm:presLayoutVars>
          <dgm:bulletEnabled val="1"/>
        </dgm:presLayoutVars>
      </dgm:prSet>
      <dgm:spPr/>
    </dgm:pt>
    <dgm:pt modelId="{CC4B5186-5155-1B43-AC68-368C80D2980A}" type="pres">
      <dgm:prSet presAssocID="{025D0942-BED4-F74C-8426-A7D18B3BCDDB}" presName="childTextHidden" presStyleLbl="bgAccFollowNode1" presStyleIdx="2" presStyleCnt="3"/>
      <dgm:spPr/>
    </dgm:pt>
    <dgm:pt modelId="{612EA047-6108-C24D-B4B6-7778920A1F3C}" type="pres">
      <dgm:prSet presAssocID="{025D0942-BED4-F74C-8426-A7D18B3BCDDB}" presName="parentText" presStyleLbl="node1" presStyleIdx="2" presStyleCnt="3" custScaleX="173822" custScaleY="163902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7DDE12C3-DD02-48B6-A54D-BECFCAD1246E}" type="presOf" srcId="{025D0942-BED4-F74C-8426-A7D18B3BCDDB}" destId="{612EA047-6108-C24D-B4B6-7778920A1F3C}" srcOrd="0" destOrd="0" presId="urn:microsoft.com/office/officeart/2005/8/layout/hProcess6"/>
    <dgm:cxn modelId="{ED10D470-AEFB-5841-919D-71066CE69C72}" srcId="{3BB5C810-6ABE-BE43-9A1E-465D09E3B8B3}" destId="{025D0942-BED4-F74C-8426-A7D18B3BCDDB}" srcOrd="2" destOrd="0" parTransId="{F747E85C-7D6D-5942-A730-CA2FF55D423E}" sibTransId="{0072F5DF-42F1-F744-83AF-527A7250E3AC}"/>
    <dgm:cxn modelId="{E4340AB9-5C7B-4995-9439-8E3973A18531}" type="presOf" srcId="{B7EAB5A0-6CC8-8345-9BE7-817A2F7BD1E8}" destId="{582F7695-149A-7040-BE67-2ECE5A18436E}" srcOrd="0" destOrd="0" presId="urn:microsoft.com/office/officeart/2005/8/layout/hProcess6"/>
    <dgm:cxn modelId="{382A671B-29DB-4A6C-9793-C67D1BCDF71C}" type="presOf" srcId="{457BF957-5721-B141-A1D0-C3B80E816059}" destId="{DCAE0583-83F0-B442-ACE8-71E6D64DF354}" srcOrd="0" destOrd="0" presId="urn:microsoft.com/office/officeart/2005/8/layout/hProcess6"/>
    <dgm:cxn modelId="{6CDFF0A8-8E12-0C46-90D7-51CF3D1193A3}" srcId="{3BB5C810-6ABE-BE43-9A1E-465D09E3B8B3}" destId="{B7EAB5A0-6CC8-8345-9BE7-817A2F7BD1E8}" srcOrd="1" destOrd="0" parTransId="{BA41F098-F73B-F84C-A2A0-3EAE46CDAA99}" sibTransId="{151CD437-6D6F-C544-AA83-F80375BC0BA4}"/>
    <dgm:cxn modelId="{4EF9B3B3-F1CE-9644-AEEC-55E1320CD8D1}" srcId="{3BB5C810-6ABE-BE43-9A1E-465D09E3B8B3}" destId="{457BF957-5721-B141-A1D0-C3B80E816059}" srcOrd="0" destOrd="0" parTransId="{2C6D1E54-1C0A-AB44-AFED-33CEB31473C1}" sibTransId="{4DA57726-3153-C243-80C1-AFE1A6443A9C}"/>
    <dgm:cxn modelId="{914BE646-15D0-4B90-A0F7-4741144D68FF}" type="presOf" srcId="{3BB5C810-6ABE-BE43-9A1E-465D09E3B8B3}" destId="{970A4B8E-BD84-3441-A48A-0EAC14927CCC}" srcOrd="0" destOrd="0" presId="urn:microsoft.com/office/officeart/2005/8/layout/hProcess6"/>
    <dgm:cxn modelId="{095DC0BD-7750-4CBA-BE33-76228999DD0E}" type="presParOf" srcId="{970A4B8E-BD84-3441-A48A-0EAC14927CCC}" destId="{543867D4-9F32-2C40-A2E6-D55FEBADCD74}" srcOrd="0" destOrd="0" presId="urn:microsoft.com/office/officeart/2005/8/layout/hProcess6"/>
    <dgm:cxn modelId="{D99064D9-4CA5-44C1-B8D2-D91C8ABA4025}" type="presParOf" srcId="{543867D4-9F32-2C40-A2E6-D55FEBADCD74}" destId="{821741E8-5D90-964C-947E-3BAD51EF4D2D}" srcOrd="0" destOrd="0" presId="urn:microsoft.com/office/officeart/2005/8/layout/hProcess6"/>
    <dgm:cxn modelId="{059A1560-4BAD-4FC8-975F-7055D4B0C3BE}" type="presParOf" srcId="{543867D4-9F32-2C40-A2E6-D55FEBADCD74}" destId="{5CECF7AD-8DC6-484A-B06F-73E401DB1EAE}" srcOrd="1" destOrd="0" presId="urn:microsoft.com/office/officeart/2005/8/layout/hProcess6"/>
    <dgm:cxn modelId="{7FE6162B-2BB4-4E45-AB01-DCAA3A75C56D}" type="presParOf" srcId="{543867D4-9F32-2C40-A2E6-D55FEBADCD74}" destId="{2BA534ED-1234-D445-AE6B-33A3BCC991F4}" srcOrd="2" destOrd="0" presId="urn:microsoft.com/office/officeart/2005/8/layout/hProcess6"/>
    <dgm:cxn modelId="{5B0BCDE6-BBDA-4F5C-A183-17372D6DC309}" type="presParOf" srcId="{543867D4-9F32-2C40-A2E6-D55FEBADCD74}" destId="{DCAE0583-83F0-B442-ACE8-71E6D64DF354}" srcOrd="3" destOrd="0" presId="urn:microsoft.com/office/officeart/2005/8/layout/hProcess6"/>
    <dgm:cxn modelId="{7CADF423-F54F-460F-820B-65273783363A}" type="presParOf" srcId="{970A4B8E-BD84-3441-A48A-0EAC14927CCC}" destId="{688067E9-C3C6-EB43-934F-B1430A4B26C4}" srcOrd="1" destOrd="0" presId="urn:microsoft.com/office/officeart/2005/8/layout/hProcess6"/>
    <dgm:cxn modelId="{591A0C0C-CA1A-490A-81F5-55254558F994}" type="presParOf" srcId="{970A4B8E-BD84-3441-A48A-0EAC14927CCC}" destId="{C077C0F5-9375-2E40-9E59-FFFC25FE1A20}" srcOrd="2" destOrd="0" presId="urn:microsoft.com/office/officeart/2005/8/layout/hProcess6"/>
    <dgm:cxn modelId="{A8A8B9C4-05FD-4D1B-B5D7-14CD78DDDE06}" type="presParOf" srcId="{C077C0F5-9375-2E40-9E59-FFFC25FE1A20}" destId="{B5FB861E-0B61-0D4D-BD2A-695800DB97CA}" srcOrd="0" destOrd="0" presId="urn:microsoft.com/office/officeart/2005/8/layout/hProcess6"/>
    <dgm:cxn modelId="{B3BF1FB3-0A90-47EF-8D1D-BCCC0A01E57E}" type="presParOf" srcId="{C077C0F5-9375-2E40-9E59-FFFC25FE1A20}" destId="{626712F7-2D86-7841-8A14-9567640E7782}" srcOrd="1" destOrd="0" presId="urn:microsoft.com/office/officeart/2005/8/layout/hProcess6"/>
    <dgm:cxn modelId="{84F1973D-2DE6-4D2D-A0B8-D18260C04AA3}" type="presParOf" srcId="{C077C0F5-9375-2E40-9E59-FFFC25FE1A20}" destId="{22616745-271E-4A4A-9CC3-88BA81A5FD03}" srcOrd="2" destOrd="0" presId="urn:microsoft.com/office/officeart/2005/8/layout/hProcess6"/>
    <dgm:cxn modelId="{7AE33B6E-E053-43BA-A06D-484379E1B601}" type="presParOf" srcId="{C077C0F5-9375-2E40-9E59-FFFC25FE1A20}" destId="{582F7695-149A-7040-BE67-2ECE5A18436E}" srcOrd="3" destOrd="0" presId="urn:microsoft.com/office/officeart/2005/8/layout/hProcess6"/>
    <dgm:cxn modelId="{5D44400C-A784-41EE-824D-340BE8F8A1BC}" type="presParOf" srcId="{970A4B8E-BD84-3441-A48A-0EAC14927CCC}" destId="{BB73735F-58A1-B449-BFAF-3F6E370F7BC3}" srcOrd="3" destOrd="0" presId="urn:microsoft.com/office/officeart/2005/8/layout/hProcess6"/>
    <dgm:cxn modelId="{FBA3A285-8648-481D-A3E2-FE25D9E29DD5}" type="presParOf" srcId="{970A4B8E-BD84-3441-A48A-0EAC14927CCC}" destId="{E32D22EB-D6AB-DF48-B37B-A5BB1727DA22}" srcOrd="4" destOrd="0" presId="urn:microsoft.com/office/officeart/2005/8/layout/hProcess6"/>
    <dgm:cxn modelId="{419981B0-5702-4BF0-80C6-6B86CF5F881B}" type="presParOf" srcId="{E32D22EB-D6AB-DF48-B37B-A5BB1727DA22}" destId="{182C41FA-494C-2E42-8B15-C845D2A21FCE}" srcOrd="0" destOrd="0" presId="urn:microsoft.com/office/officeart/2005/8/layout/hProcess6"/>
    <dgm:cxn modelId="{4D8A3B5F-FB22-43F2-9A0F-AE18F42E0398}" type="presParOf" srcId="{E32D22EB-D6AB-DF48-B37B-A5BB1727DA22}" destId="{975E48DC-0DA8-5943-99DA-1E0E8364063C}" srcOrd="1" destOrd="0" presId="urn:microsoft.com/office/officeart/2005/8/layout/hProcess6"/>
    <dgm:cxn modelId="{96C3BB75-78EC-480F-A59F-B36E1BA4C19C}" type="presParOf" srcId="{E32D22EB-D6AB-DF48-B37B-A5BB1727DA22}" destId="{CC4B5186-5155-1B43-AC68-368C80D2980A}" srcOrd="2" destOrd="0" presId="urn:microsoft.com/office/officeart/2005/8/layout/hProcess6"/>
    <dgm:cxn modelId="{D3E0D49E-EB9E-478E-AAD3-E8156D42E97D}" type="presParOf" srcId="{E32D22EB-D6AB-DF48-B37B-A5BB1727DA22}" destId="{612EA047-6108-C24D-B4B6-7778920A1F3C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B5C810-6ABE-BE43-9A1E-465D09E3B8B3}" type="doc">
      <dgm:prSet loTypeId="urn:microsoft.com/office/officeart/2005/8/layout/hProcess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57BF957-5721-B141-A1D0-C3B80E816059}">
      <dgm:prSet custT="1"/>
      <dgm:spPr/>
      <dgm:t>
        <a:bodyPr/>
        <a:lstStyle/>
        <a:p>
          <a:pPr rtl="0"/>
          <a:r>
            <a:rPr lang="de-DE" sz="2400" b="1" dirty="0" smtClean="0"/>
            <a:t>CAPABILITY</a:t>
          </a:r>
          <a:endParaRPr lang="de-DE" sz="2400" b="1" dirty="0"/>
        </a:p>
      </dgm:t>
    </dgm:pt>
    <dgm:pt modelId="{2C6D1E54-1C0A-AB44-AFED-33CEB31473C1}" type="parTrans" cxnId="{4EF9B3B3-F1CE-9644-AEEC-55E1320CD8D1}">
      <dgm:prSet/>
      <dgm:spPr/>
      <dgm:t>
        <a:bodyPr/>
        <a:lstStyle/>
        <a:p>
          <a:endParaRPr lang="de-DE"/>
        </a:p>
      </dgm:t>
    </dgm:pt>
    <dgm:pt modelId="{4DA57726-3153-C243-80C1-AFE1A6443A9C}" type="sibTrans" cxnId="{4EF9B3B3-F1CE-9644-AEEC-55E1320CD8D1}">
      <dgm:prSet/>
      <dgm:spPr/>
      <dgm:t>
        <a:bodyPr/>
        <a:lstStyle/>
        <a:p>
          <a:endParaRPr lang="de-DE"/>
        </a:p>
      </dgm:t>
    </dgm:pt>
    <dgm:pt modelId="{970A4B8E-BD84-3441-A48A-0EAC14927CCC}" type="pres">
      <dgm:prSet presAssocID="{3BB5C810-6ABE-BE43-9A1E-465D09E3B8B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43867D4-9F32-2C40-A2E6-D55FEBADCD74}" type="pres">
      <dgm:prSet presAssocID="{457BF957-5721-B141-A1D0-C3B80E816059}" presName="compNode" presStyleCnt="0"/>
      <dgm:spPr/>
    </dgm:pt>
    <dgm:pt modelId="{821741E8-5D90-964C-947E-3BAD51EF4D2D}" type="pres">
      <dgm:prSet presAssocID="{457BF957-5721-B141-A1D0-C3B80E816059}" presName="noGeometry" presStyleCnt="0"/>
      <dgm:spPr/>
    </dgm:pt>
    <dgm:pt modelId="{5CECF7AD-8DC6-484A-B06F-73E401DB1EAE}" type="pres">
      <dgm:prSet presAssocID="{457BF957-5721-B141-A1D0-C3B80E816059}" presName="childTextVisible" presStyleLbl="bgAccFollowNode1" presStyleIdx="0" presStyleCnt="1" custScaleX="64882">
        <dgm:presLayoutVars>
          <dgm:bulletEnabled val="1"/>
        </dgm:presLayoutVars>
      </dgm:prSet>
      <dgm:spPr/>
    </dgm:pt>
    <dgm:pt modelId="{2BA534ED-1234-D445-AE6B-33A3BCC991F4}" type="pres">
      <dgm:prSet presAssocID="{457BF957-5721-B141-A1D0-C3B80E816059}" presName="childTextHidden" presStyleLbl="bgAccFollowNode1" presStyleIdx="0" presStyleCnt="1"/>
      <dgm:spPr/>
    </dgm:pt>
    <dgm:pt modelId="{DCAE0583-83F0-B442-ACE8-71E6D64DF354}" type="pres">
      <dgm:prSet presAssocID="{457BF957-5721-B141-A1D0-C3B80E816059}" presName="parentText" presStyleLbl="node1" presStyleIdx="0" presStyleCnt="1" custScaleX="173822" custScaleY="163902" custLinFactNeighborX="5512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4EF9B3B3-F1CE-9644-AEEC-55E1320CD8D1}" srcId="{3BB5C810-6ABE-BE43-9A1E-465D09E3B8B3}" destId="{457BF957-5721-B141-A1D0-C3B80E816059}" srcOrd="0" destOrd="0" parTransId="{2C6D1E54-1C0A-AB44-AFED-33CEB31473C1}" sibTransId="{4DA57726-3153-C243-80C1-AFE1A6443A9C}"/>
    <dgm:cxn modelId="{2F029C65-6C77-4AED-8332-8822C9348012}" type="presOf" srcId="{3BB5C810-6ABE-BE43-9A1E-465D09E3B8B3}" destId="{970A4B8E-BD84-3441-A48A-0EAC14927CCC}" srcOrd="0" destOrd="0" presId="urn:microsoft.com/office/officeart/2005/8/layout/hProcess6"/>
    <dgm:cxn modelId="{F04D68B0-D1D6-4149-83EA-144FCA724CE9}" type="presOf" srcId="{457BF957-5721-B141-A1D0-C3B80E816059}" destId="{DCAE0583-83F0-B442-ACE8-71E6D64DF354}" srcOrd="0" destOrd="0" presId="urn:microsoft.com/office/officeart/2005/8/layout/hProcess6"/>
    <dgm:cxn modelId="{ECBC2135-FDAC-45CE-BBA8-E7450D8A9C80}" type="presParOf" srcId="{970A4B8E-BD84-3441-A48A-0EAC14927CCC}" destId="{543867D4-9F32-2C40-A2E6-D55FEBADCD74}" srcOrd="0" destOrd="0" presId="urn:microsoft.com/office/officeart/2005/8/layout/hProcess6"/>
    <dgm:cxn modelId="{9C1C1FF0-DEDF-4916-9C98-9DC0684B149E}" type="presParOf" srcId="{543867D4-9F32-2C40-A2E6-D55FEBADCD74}" destId="{821741E8-5D90-964C-947E-3BAD51EF4D2D}" srcOrd="0" destOrd="0" presId="urn:microsoft.com/office/officeart/2005/8/layout/hProcess6"/>
    <dgm:cxn modelId="{B185071E-B797-4ACC-A57F-206B05364B48}" type="presParOf" srcId="{543867D4-9F32-2C40-A2E6-D55FEBADCD74}" destId="{5CECF7AD-8DC6-484A-B06F-73E401DB1EAE}" srcOrd="1" destOrd="0" presId="urn:microsoft.com/office/officeart/2005/8/layout/hProcess6"/>
    <dgm:cxn modelId="{6DA0B90E-F5B5-4835-855D-040DBB89A8EF}" type="presParOf" srcId="{543867D4-9F32-2C40-A2E6-D55FEBADCD74}" destId="{2BA534ED-1234-D445-AE6B-33A3BCC991F4}" srcOrd="2" destOrd="0" presId="urn:microsoft.com/office/officeart/2005/8/layout/hProcess6"/>
    <dgm:cxn modelId="{5BC772AF-FD90-4C64-A8DC-DB82C25DF43B}" type="presParOf" srcId="{543867D4-9F32-2C40-A2E6-D55FEBADCD74}" destId="{DCAE0583-83F0-B442-ACE8-71E6D64DF354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B5C810-6ABE-BE43-9A1E-465D09E3B8B3}" type="doc">
      <dgm:prSet loTypeId="urn:microsoft.com/office/officeart/2005/8/layout/hProcess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57BF957-5721-B141-A1D0-C3B80E816059}">
      <dgm:prSet custT="1"/>
      <dgm:spPr/>
      <dgm:t>
        <a:bodyPr/>
        <a:lstStyle/>
        <a:p>
          <a:pPr rtl="0"/>
          <a:r>
            <a:rPr lang="de-DE" sz="2400" b="1" dirty="0" smtClean="0"/>
            <a:t>BUSINESS </a:t>
          </a:r>
        </a:p>
        <a:p>
          <a:pPr rtl="0"/>
          <a:r>
            <a:rPr lang="de-DE" sz="2400" b="1" dirty="0" smtClean="0"/>
            <a:t>MODEL</a:t>
          </a:r>
          <a:endParaRPr lang="de-DE" sz="2400" b="1" dirty="0"/>
        </a:p>
      </dgm:t>
    </dgm:pt>
    <dgm:pt modelId="{2C6D1E54-1C0A-AB44-AFED-33CEB31473C1}" type="parTrans" cxnId="{4EF9B3B3-F1CE-9644-AEEC-55E1320CD8D1}">
      <dgm:prSet/>
      <dgm:spPr/>
      <dgm:t>
        <a:bodyPr/>
        <a:lstStyle/>
        <a:p>
          <a:endParaRPr lang="de-DE"/>
        </a:p>
      </dgm:t>
    </dgm:pt>
    <dgm:pt modelId="{4DA57726-3153-C243-80C1-AFE1A6443A9C}" type="sibTrans" cxnId="{4EF9B3B3-F1CE-9644-AEEC-55E1320CD8D1}">
      <dgm:prSet/>
      <dgm:spPr/>
      <dgm:t>
        <a:bodyPr/>
        <a:lstStyle/>
        <a:p>
          <a:endParaRPr lang="de-DE"/>
        </a:p>
      </dgm:t>
    </dgm:pt>
    <dgm:pt modelId="{970A4B8E-BD84-3441-A48A-0EAC14927CCC}" type="pres">
      <dgm:prSet presAssocID="{3BB5C810-6ABE-BE43-9A1E-465D09E3B8B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43867D4-9F32-2C40-A2E6-D55FEBADCD74}" type="pres">
      <dgm:prSet presAssocID="{457BF957-5721-B141-A1D0-C3B80E816059}" presName="compNode" presStyleCnt="0"/>
      <dgm:spPr/>
    </dgm:pt>
    <dgm:pt modelId="{821741E8-5D90-964C-947E-3BAD51EF4D2D}" type="pres">
      <dgm:prSet presAssocID="{457BF957-5721-B141-A1D0-C3B80E816059}" presName="noGeometry" presStyleCnt="0"/>
      <dgm:spPr/>
    </dgm:pt>
    <dgm:pt modelId="{5CECF7AD-8DC6-484A-B06F-73E401DB1EAE}" type="pres">
      <dgm:prSet presAssocID="{457BF957-5721-B141-A1D0-C3B80E816059}" presName="childTextVisible" presStyleLbl="bgAccFollowNode1" presStyleIdx="0" presStyleCnt="1" custScaleX="64882">
        <dgm:presLayoutVars>
          <dgm:bulletEnabled val="1"/>
        </dgm:presLayoutVars>
      </dgm:prSet>
      <dgm:spPr/>
    </dgm:pt>
    <dgm:pt modelId="{2BA534ED-1234-D445-AE6B-33A3BCC991F4}" type="pres">
      <dgm:prSet presAssocID="{457BF957-5721-B141-A1D0-C3B80E816059}" presName="childTextHidden" presStyleLbl="bgAccFollowNode1" presStyleIdx="0" presStyleCnt="1"/>
      <dgm:spPr/>
    </dgm:pt>
    <dgm:pt modelId="{DCAE0583-83F0-B442-ACE8-71E6D64DF354}" type="pres">
      <dgm:prSet presAssocID="{457BF957-5721-B141-A1D0-C3B80E816059}" presName="parentText" presStyleLbl="node1" presStyleIdx="0" presStyleCnt="1" custScaleX="173822" custScaleY="163902" custLinFactNeighborX="5512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4EF9B3B3-F1CE-9644-AEEC-55E1320CD8D1}" srcId="{3BB5C810-6ABE-BE43-9A1E-465D09E3B8B3}" destId="{457BF957-5721-B141-A1D0-C3B80E816059}" srcOrd="0" destOrd="0" parTransId="{2C6D1E54-1C0A-AB44-AFED-33CEB31473C1}" sibTransId="{4DA57726-3153-C243-80C1-AFE1A6443A9C}"/>
    <dgm:cxn modelId="{627E3BC3-10F5-4C56-A081-4E20ABEF00D2}" type="presOf" srcId="{3BB5C810-6ABE-BE43-9A1E-465D09E3B8B3}" destId="{970A4B8E-BD84-3441-A48A-0EAC14927CCC}" srcOrd="0" destOrd="0" presId="urn:microsoft.com/office/officeart/2005/8/layout/hProcess6"/>
    <dgm:cxn modelId="{74B987F7-A519-4051-9D70-7566F96C20DB}" type="presOf" srcId="{457BF957-5721-B141-A1D0-C3B80E816059}" destId="{DCAE0583-83F0-B442-ACE8-71E6D64DF354}" srcOrd="0" destOrd="0" presId="urn:microsoft.com/office/officeart/2005/8/layout/hProcess6"/>
    <dgm:cxn modelId="{2FE71DE5-D70E-412A-90CF-BAC96F142728}" type="presParOf" srcId="{970A4B8E-BD84-3441-A48A-0EAC14927CCC}" destId="{543867D4-9F32-2C40-A2E6-D55FEBADCD74}" srcOrd="0" destOrd="0" presId="urn:microsoft.com/office/officeart/2005/8/layout/hProcess6"/>
    <dgm:cxn modelId="{1CDCA42B-6759-416B-9CE4-145361B3D476}" type="presParOf" srcId="{543867D4-9F32-2C40-A2E6-D55FEBADCD74}" destId="{821741E8-5D90-964C-947E-3BAD51EF4D2D}" srcOrd="0" destOrd="0" presId="urn:microsoft.com/office/officeart/2005/8/layout/hProcess6"/>
    <dgm:cxn modelId="{94BEC4C2-1187-426D-9679-61E691E21A25}" type="presParOf" srcId="{543867D4-9F32-2C40-A2E6-D55FEBADCD74}" destId="{5CECF7AD-8DC6-484A-B06F-73E401DB1EAE}" srcOrd="1" destOrd="0" presId="urn:microsoft.com/office/officeart/2005/8/layout/hProcess6"/>
    <dgm:cxn modelId="{FDA52F69-6786-4630-A701-7167642E6025}" type="presParOf" srcId="{543867D4-9F32-2C40-A2E6-D55FEBADCD74}" destId="{2BA534ED-1234-D445-AE6B-33A3BCC991F4}" srcOrd="2" destOrd="0" presId="urn:microsoft.com/office/officeart/2005/8/layout/hProcess6"/>
    <dgm:cxn modelId="{48349BBE-0C91-4E34-9503-432A4AAA2022}" type="presParOf" srcId="{543867D4-9F32-2C40-A2E6-D55FEBADCD74}" destId="{DCAE0583-83F0-B442-ACE8-71E6D64DF354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B5C810-6ABE-BE43-9A1E-465D09E3B8B3}" type="doc">
      <dgm:prSet loTypeId="urn:microsoft.com/office/officeart/2005/8/layout/hProcess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57BF957-5721-B141-A1D0-C3B80E816059}">
      <dgm:prSet custT="1"/>
      <dgm:spPr/>
      <dgm:t>
        <a:bodyPr/>
        <a:lstStyle/>
        <a:p>
          <a:pPr rtl="0"/>
          <a:r>
            <a:rPr lang="de-DE" sz="2400" b="1" dirty="0" smtClean="0"/>
            <a:t>IMPACT</a:t>
          </a:r>
          <a:endParaRPr lang="de-DE" sz="2400" b="1" dirty="0"/>
        </a:p>
      </dgm:t>
    </dgm:pt>
    <dgm:pt modelId="{2C6D1E54-1C0A-AB44-AFED-33CEB31473C1}" type="parTrans" cxnId="{4EF9B3B3-F1CE-9644-AEEC-55E1320CD8D1}">
      <dgm:prSet/>
      <dgm:spPr/>
      <dgm:t>
        <a:bodyPr/>
        <a:lstStyle/>
        <a:p>
          <a:endParaRPr lang="de-DE"/>
        </a:p>
      </dgm:t>
    </dgm:pt>
    <dgm:pt modelId="{4DA57726-3153-C243-80C1-AFE1A6443A9C}" type="sibTrans" cxnId="{4EF9B3B3-F1CE-9644-AEEC-55E1320CD8D1}">
      <dgm:prSet/>
      <dgm:spPr/>
      <dgm:t>
        <a:bodyPr/>
        <a:lstStyle/>
        <a:p>
          <a:endParaRPr lang="de-DE"/>
        </a:p>
      </dgm:t>
    </dgm:pt>
    <dgm:pt modelId="{970A4B8E-BD84-3441-A48A-0EAC14927CCC}" type="pres">
      <dgm:prSet presAssocID="{3BB5C810-6ABE-BE43-9A1E-465D09E3B8B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43867D4-9F32-2C40-A2E6-D55FEBADCD74}" type="pres">
      <dgm:prSet presAssocID="{457BF957-5721-B141-A1D0-C3B80E816059}" presName="compNode" presStyleCnt="0"/>
      <dgm:spPr/>
    </dgm:pt>
    <dgm:pt modelId="{821741E8-5D90-964C-947E-3BAD51EF4D2D}" type="pres">
      <dgm:prSet presAssocID="{457BF957-5721-B141-A1D0-C3B80E816059}" presName="noGeometry" presStyleCnt="0"/>
      <dgm:spPr/>
    </dgm:pt>
    <dgm:pt modelId="{5CECF7AD-8DC6-484A-B06F-73E401DB1EAE}" type="pres">
      <dgm:prSet presAssocID="{457BF957-5721-B141-A1D0-C3B80E816059}" presName="childTextVisible" presStyleLbl="bgAccFollowNode1" presStyleIdx="0" presStyleCnt="1" custScaleX="64882">
        <dgm:presLayoutVars>
          <dgm:bulletEnabled val="1"/>
        </dgm:presLayoutVars>
      </dgm:prSet>
      <dgm:spPr/>
    </dgm:pt>
    <dgm:pt modelId="{2BA534ED-1234-D445-AE6B-33A3BCC991F4}" type="pres">
      <dgm:prSet presAssocID="{457BF957-5721-B141-A1D0-C3B80E816059}" presName="childTextHidden" presStyleLbl="bgAccFollowNode1" presStyleIdx="0" presStyleCnt="1"/>
      <dgm:spPr/>
    </dgm:pt>
    <dgm:pt modelId="{DCAE0583-83F0-B442-ACE8-71E6D64DF354}" type="pres">
      <dgm:prSet presAssocID="{457BF957-5721-B141-A1D0-C3B80E816059}" presName="parentText" presStyleLbl="node1" presStyleIdx="0" presStyleCnt="1" custScaleX="173822" custScaleY="163902" custLinFactNeighborX="5512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AAF8E4F2-5756-4A36-A395-F45474DBB54F}" type="presOf" srcId="{457BF957-5721-B141-A1D0-C3B80E816059}" destId="{DCAE0583-83F0-B442-ACE8-71E6D64DF354}" srcOrd="0" destOrd="0" presId="urn:microsoft.com/office/officeart/2005/8/layout/hProcess6"/>
    <dgm:cxn modelId="{4EF9B3B3-F1CE-9644-AEEC-55E1320CD8D1}" srcId="{3BB5C810-6ABE-BE43-9A1E-465D09E3B8B3}" destId="{457BF957-5721-B141-A1D0-C3B80E816059}" srcOrd="0" destOrd="0" parTransId="{2C6D1E54-1C0A-AB44-AFED-33CEB31473C1}" sibTransId="{4DA57726-3153-C243-80C1-AFE1A6443A9C}"/>
    <dgm:cxn modelId="{BFAF9865-D7B7-47A4-A060-E0128B6C0CC2}" type="presOf" srcId="{3BB5C810-6ABE-BE43-9A1E-465D09E3B8B3}" destId="{970A4B8E-BD84-3441-A48A-0EAC14927CCC}" srcOrd="0" destOrd="0" presId="urn:microsoft.com/office/officeart/2005/8/layout/hProcess6"/>
    <dgm:cxn modelId="{3720D8E8-3113-4E9E-AA4F-236B316292B2}" type="presParOf" srcId="{970A4B8E-BD84-3441-A48A-0EAC14927CCC}" destId="{543867D4-9F32-2C40-A2E6-D55FEBADCD74}" srcOrd="0" destOrd="0" presId="urn:microsoft.com/office/officeart/2005/8/layout/hProcess6"/>
    <dgm:cxn modelId="{160396B4-B12E-4836-BBAE-CE0D73957CD2}" type="presParOf" srcId="{543867D4-9F32-2C40-A2E6-D55FEBADCD74}" destId="{821741E8-5D90-964C-947E-3BAD51EF4D2D}" srcOrd="0" destOrd="0" presId="urn:microsoft.com/office/officeart/2005/8/layout/hProcess6"/>
    <dgm:cxn modelId="{065B5414-3880-47B5-92D0-2470E918B5BF}" type="presParOf" srcId="{543867D4-9F32-2C40-A2E6-D55FEBADCD74}" destId="{5CECF7AD-8DC6-484A-B06F-73E401DB1EAE}" srcOrd="1" destOrd="0" presId="urn:microsoft.com/office/officeart/2005/8/layout/hProcess6"/>
    <dgm:cxn modelId="{01393A7E-1922-4F9F-A29D-D47BD5AFF9BF}" type="presParOf" srcId="{543867D4-9F32-2C40-A2E6-D55FEBADCD74}" destId="{2BA534ED-1234-D445-AE6B-33A3BCC991F4}" srcOrd="2" destOrd="0" presId="urn:microsoft.com/office/officeart/2005/8/layout/hProcess6"/>
    <dgm:cxn modelId="{1BDF876F-3D70-428A-96CC-0C0C7FBED877}" type="presParOf" srcId="{543867D4-9F32-2C40-A2E6-D55FEBADCD74}" destId="{DCAE0583-83F0-B442-ACE8-71E6D64DF354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CF7AD-8DC6-484A-B06F-73E401DB1EAE}">
      <dsp:nvSpPr>
        <dsp:cNvPr id="0" name=""/>
        <dsp:cNvSpPr/>
      </dsp:nvSpPr>
      <dsp:spPr>
        <a:xfrm>
          <a:off x="1655017" y="1345174"/>
          <a:ext cx="1759345" cy="237028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E0583-83F0-B442-ACE8-71E6D64DF354}">
      <dsp:nvSpPr>
        <dsp:cNvPr id="0" name=""/>
        <dsp:cNvSpPr/>
      </dsp:nvSpPr>
      <dsp:spPr>
        <a:xfrm>
          <a:off x="75275" y="1419222"/>
          <a:ext cx="2356685" cy="22221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dirty="0" smtClean="0"/>
            <a:t>CAPABILITY</a:t>
          </a:r>
          <a:endParaRPr lang="de-DE" sz="2400" b="1" kern="1200" dirty="0"/>
        </a:p>
      </dsp:txBody>
      <dsp:txXfrm>
        <a:off x="420404" y="1744654"/>
        <a:ext cx="1666427" cy="1571325"/>
      </dsp:txXfrm>
    </dsp:sp>
    <dsp:sp modelId="{626712F7-2D86-7841-8A14-9567640E7782}">
      <dsp:nvSpPr>
        <dsp:cNvPr id="0" name=""/>
        <dsp:cNvSpPr/>
      </dsp:nvSpPr>
      <dsp:spPr>
        <a:xfrm>
          <a:off x="5714443" y="1345174"/>
          <a:ext cx="1759345" cy="237028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2F7695-149A-7040-BE67-2ECE5A18436E}">
      <dsp:nvSpPr>
        <dsp:cNvPr id="0" name=""/>
        <dsp:cNvSpPr/>
      </dsp:nvSpPr>
      <dsp:spPr>
        <a:xfrm>
          <a:off x="4059969" y="1419222"/>
          <a:ext cx="2356685" cy="22221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dirty="0" smtClean="0"/>
            <a:t>BUSINESS 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dirty="0" smtClean="0"/>
            <a:t>MODEL</a:t>
          </a:r>
          <a:endParaRPr lang="de-DE" sz="2400" b="1" kern="1200" dirty="0"/>
        </a:p>
      </dsp:txBody>
      <dsp:txXfrm>
        <a:off x="4405098" y="1744654"/>
        <a:ext cx="1666427" cy="1571325"/>
      </dsp:txXfrm>
    </dsp:sp>
    <dsp:sp modelId="{975E48DC-0DA8-5943-99DA-1E0E8364063C}">
      <dsp:nvSpPr>
        <dsp:cNvPr id="0" name=""/>
        <dsp:cNvSpPr/>
      </dsp:nvSpPr>
      <dsp:spPr>
        <a:xfrm>
          <a:off x="9773869" y="1345174"/>
          <a:ext cx="1759345" cy="237028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2EA047-6108-C24D-B4B6-7778920A1F3C}">
      <dsp:nvSpPr>
        <dsp:cNvPr id="0" name=""/>
        <dsp:cNvSpPr/>
      </dsp:nvSpPr>
      <dsp:spPr>
        <a:xfrm>
          <a:off x="8119395" y="1419222"/>
          <a:ext cx="2356685" cy="22221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200" b="1" kern="1200" dirty="0" smtClean="0"/>
            <a:t>IMPACT</a:t>
          </a:r>
          <a:endParaRPr lang="de-DE" sz="3200" kern="1200" dirty="0"/>
        </a:p>
      </dsp:txBody>
      <dsp:txXfrm>
        <a:off x="8464524" y="1744654"/>
        <a:ext cx="1666427" cy="15713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CF7AD-8DC6-484A-B06F-73E401DB1EAE}">
      <dsp:nvSpPr>
        <dsp:cNvPr id="0" name=""/>
        <dsp:cNvSpPr/>
      </dsp:nvSpPr>
      <dsp:spPr>
        <a:xfrm>
          <a:off x="2751363" y="0"/>
          <a:ext cx="1718729" cy="2315567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E0583-83F0-B442-ACE8-71E6D64DF354}">
      <dsp:nvSpPr>
        <dsp:cNvPr id="0" name=""/>
        <dsp:cNvSpPr/>
      </dsp:nvSpPr>
      <dsp:spPr>
        <a:xfrm>
          <a:off x="1208090" y="72338"/>
          <a:ext cx="2302279" cy="21708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dirty="0" smtClean="0"/>
            <a:t>CAPABILITY</a:t>
          </a:r>
          <a:endParaRPr lang="de-DE" sz="2400" b="1" kern="1200" dirty="0"/>
        </a:p>
      </dsp:txBody>
      <dsp:txXfrm>
        <a:off x="1545251" y="390257"/>
        <a:ext cx="1627957" cy="15350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CF7AD-8DC6-484A-B06F-73E401DB1EAE}">
      <dsp:nvSpPr>
        <dsp:cNvPr id="0" name=""/>
        <dsp:cNvSpPr/>
      </dsp:nvSpPr>
      <dsp:spPr>
        <a:xfrm>
          <a:off x="2751363" y="0"/>
          <a:ext cx="1718729" cy="2315567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E0583-83F0-B442-ACE8-71E6D64DF354}">
      <dsp:nvSpPr>
        <dsp:cNvPr id="0" name=""/>
        <dsp:cNvSpPr/>
      </dsp:nvSpPr>
      <dsp:spPr>
        <a:xfrm>
          <a:off x="1208090" y="72338"/>
          <a:ext cx="2302279" cy="21708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dirty="0" smtClean="0"/>
            <a:t>BUSINESS 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dirty="0" smtClean="0"/>
            <a:t>MODEL</a:t>
          </a:r>
          <a:endParaRPr lang="de-DE" sz="2400" b="1" kern="1200" dirty="0"/>
        </a:p>
      </dsp:txBody>
      <dsp:txXfrm>
        <a:off x="1545251" y="390257"/>
        <a:ext cx="1627957" cy="15350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CF7AD-8DC6-484A-B06F-73E401DB1EAE}">
      <dsp:nvSpPr>
        <dsp:cNvPr id="0" name=""/>
        <dsp:cNvSpPr/>
      </dsp:nvSpPr>
      <dsp:spPr>
        <a:xfrm>
          <a:off x="2751363" y="0"/>
          <a:ext cx="1718729" cy="2315567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E0583-83F0-B442-ACE8-71E6D64DF354}">
      <dsp:nvSpPr>
        <dsp:cNvPr id="0" name=""/>
        <dsp:cNvSpPr/>
      </dsp:nvSpPr>
      <dsp:spPr>
        <a:xfrm>
          <a:off x="1208090" y="72338"/>
          <a:ext cx="2302279" cy="21708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dirty="0" smtClean="0"/>
            <a:t>IMPACT</a:t>
          </a:r>
          <a:endParaRPr lang="de-DE" sz="2400" b="1" kern="1200" dirty="0"/>
        </a:p>
      </dsp:txBody>
      <dsp:txXfrm>
        <a:off x="1545251" y="390257"/>
        <a:ext cx="1627957" cy="15350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E7E2A-D6BB-40BA-8C62-B11D98602FA3}" type="datetimeFigureOut">
              <a:rPr lang="de-DE" smtClean="0"/>
              <a:t>20.06.19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DDC6B-9DBB-4915-8B33-BDA6E89AF7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6662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F56CB-C1B3-4788-9E09-0270977ED355}" type="datetimeFigureOut">
              <a:rPr lang="de-DE" smtClean="0"/>
              <a:t>20.06.19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9F2F-0FFC-450D-8519-B77D1EA5AD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209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F56CB-C1B3-4788-9E09-0270977ED355}" type="datetimeFigureOut">
              <a:rPr lang="de-DE" smtClean="0"/>
              <a:t>20.06.19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9F2F-0FFC-450D-8519-B77D1EA5AD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3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F56CB-C1B3-4788-9E09-0270977ED355}" type="datetimeFigureOut">
              <a:rPr lang="de-DE" smtClean="0"/>
              <a:t>20.06.19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9F2F-0FFC-450D-8519-B77D1EA5AD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709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8876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" y="-1"/>
            <a:ext cx="12192001" cy="6858000"/>
          </a:xfrm>
          <a:custGeom>
            <a:avLst/>
            <a:gdLst>
              <a:gd name="connsiteX0" fmla="*/ 0 w 5278582"/>
              <a:gd name="connsiteY0" fmla="*/ 0 h 6858000"/>
              <a:gd name="connsiteX1" fmla="*/ 5278582 w 5278582"/>
              <a:gd name="connsiteY1" fmla="*/ 0 h 6858000"/>
              <a:gd name="connsiteX2" fmla="*/ 5278582 w 5278582"/>
              <a:gd name="connsiteY2" fmla="*/ 6858000 h 6858000"/>
              <a:gd name="connsiteX3" fmla="*/ 0 w 52785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582" h="6858000">
                <a:moveTo>
                  <a:pt x="0" y="0"/>
                </a:moveTo>
                <a:lnTo>
                  <a:pt x="5278582" y="0"/>
                </a:lnTo>
                <a:lnTo>
                  <a:pt x="527858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872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429000" y="0"/>
            <a:ext cx="8763000" cy="6858000"/>
          </a:xfrm>
          <a:custGeom>
            <a:avLst/>
            <a:gdLst>
              <a:gd name="connsiteX0" fmla="*/ 2824673 w 8763000"/>
              <a:gd name="connsiteY0" fmla="*/ 0 h 6858000"/>
              <a:gd name="connsiteX1" fmla="*/ 8763000 w 8763000"/>
              <a:gd name="connsiteY1" fmla="*/ 0 h 6858000"/>
              <a:gd name="connsiteX2" fmla="*/ 8763000 w 8763000"/>
              <a:gd name="connsiteY2" fmla="*/ 6858000 h 6858000"/>
              <a:gd name="connsiteX3" fmla="*/ 0 w 8763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3000" h="6858000">
                <a:moveTo>
                  <a:pt x="2824673" y="0"/>
                </a:moveTo>
                <a:lnTo>
                  <a:pt x="8763000" y="0"/>
                </a:lnTo>
                <a:lnTo>
                  <a:pt x="8763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F56CB-C1B3-4788-9E09-0270977ED355}" type="datetimeFigureOut">
              <a:rPr lang="de-DE" smtClean="0"/>
              <a:t>20.06.19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9F2F-0FFC-450D-8519-B77D1EA5AD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767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F56CB-C1B3-4788-9E09-0270977ED355}" type="datetimeFigureOut">
              <a:rPr lang="de-DE" smtClean="0"/>
              <a:t>20.06.19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9F2F-0FFC-450D-8519-B77D1EA5AD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744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F56CB-C1B3-4788-9E09-0270977ED355}" type="datetimeFigureOut">
              <a:rPr lang="de-DE" smtClean="0"/>
              <a:t>20.06.19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9F2F-0FFC-450D-8519-B77D1EA5AD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520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F56CB-C1B3-4788-9E09-0270977ED355}" type="datetimeFigureOut">
              <a:rPr lang="de-DE" smtClean="0"/>
              <a:t>20.06.19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9F2F-0FFC-450D-8519-B77D1EA5AD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905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F56CB-C1B3-4788-9E09-0270977ED355}" type="datetimeFigureOut">
              <a:rPr lang="de-DE" smtClean="0"/>
              <a:t>20.06.19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9F2F-0FFC-450D-8519-B77D1EA5AD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63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F56CB-C1B3-4788-9E09-0270977ED355}" type="datetimeFigureOut">
              <a:rPr lang="de-DE" smtClean="0"/>
              <a:t>20.06.19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9F2F-0FFC-450D-8519-B77D1EA5AD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855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F56CB-C1B3-4788-9E09-0270977ED355}" type="datetimeFigureOut">
              <a:rPr lang="de-DE" smtClean="0"/>
              <a:t>20.06.19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9F2F-0FFC-450D-8519-B77D1EA5AD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458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F56CB-C1B3-4788-9E09-0270977ED355}" type="datetimeFigureOut">
              <a:rPr lang="de-DE" smtClean="0"/>
              <a:t>20.06.19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9F2F-0FFC-450D-8519-B77D1EA5AD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055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F56CB-C1B3-4788-9E09-0270977ED355}" type="datetimeFigureOut">
              <a:rPr lang="de-DE" smtClean="0"/>
              <a:t>20.06.19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29F2F-0FFC-450D-8519-B77D1EA5AD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362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8.png"/><Relationship Id="rId6" Type="http://schemas.openxmlformats.org/officeDocument/2006/relationships/image" Target="../media/image29.tif"/><Relationship Id="rId7" Type="http://schemas.openxmlformats.org/officeDocument/2006/relationships/image" Target="../media/image23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diagramData" Target="../diagrams/data3.xml"/><Relationship Id="rId6" Type="http://schemas.openxmlformats.org/officeDocument/2006/relationships/diagramLayout" Target="../diagrams/layout3.xml"/><Relationship Id="rId7" Type="http://schemas.openxmlformats.org/officeDocument/2006/relationships/diagramQuickStyle" Target="../diagrams/quickStyle3.xml"/><Relationship Id="rId8" Type="http://schemas.openxmlformats.org/officeDocument/2006/relationships/diagramColors" Target="../diagrams/colors3.xml"/><Relationship Id="rId9" Type="http://schemas.microsoft.com/office/2007/relationships/diagramDrawing" Target="../diagrams/drawing3.xml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diagramData" Target="../diagrams/data4.xml"/><Relationship Id="rId6" Type="http://schemas.openxmlformats.org/officeDocument/2006/relationships/diagramLayout" Target="../diagrams/layout4.xml"/><Relationship Id="rId7" Type="http://schemas.openxmlformats.org/officeDocument/2006/relationships/diagramQuickStyle" Target="../diagrams/quickStyle4.xml"/><Relationship Id="rId8" Type="http://schemas.openxmlformats.org/officeDocument/2006/relationships/diagramColors" Target="../diagrams/colors4.xml"/><Relationship Id="rId9" Type="http://schemas.microsoft.com/office/2007/relationships/diagramDrawing" Target="../diagrams/drawing4.xml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office@trail-angels.com" TargetMode="External"/><Relationship Id="rId4" Type="http://schemas.openxmlformats.org/officeDocument/2006/relationships/hyperlink" Target="http://www.trail-angels.com/" TargetMode="External"/><Relationship Id="rId5" Type="http://schemas.openxmlformats.org/officeDocument/2006/relationships/image" Target="../media/image39.png"/><Relationship Id="rId6" Type="http://schemas.openxmlformats.org/officeDocument/2006/relationships/image" Target="../media/image40.jpe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1" Type="http://schemas.openxmlformats.org/officeDocument/2006/relationships/hyperlink" Target="http://www.bookyourtrail.com/" TargetMode="External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diagramData" Target="../diagrams/data2.xml"/><Relationship Id="rId6" Type="http://schemas.openxmlformats.org/officeDocument/2006/relationships/diagramLayout" Target="../diagrams/layout2.xml"/><Relationship Id="rId7" Type="http://schemas.openxmlformats.org/officeDocument/2006/relationships/diagramQuickStyle" Target="../diagrams/quickStyle2.xml"/><Relationship Id="rId8" Type="http://schemas.openxmlformats.org/officeDocument/2006/relationships/diagramColors" Target="../diagrams/colors2.xml"/><Relationship Id="rId9" Type="http://schemas.microsoft.com/office/2007/relationships/diagramDrawing" Target="../diagrams/drawing2.xml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6" Type="http://schemas.openxmlformats.org/officeDocument/2006/relationships/image" Target="../media/image13.tiff"/><Relationship Id="rId7" Type="http://schemas.openxmlformats.org/officeDocument/2006/relationships/image" Target="../media/image14.gif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8.png"/><Relationship Id="rId6" Type="http://schemas.openxmlformats.org/officeDocument/2006/relationships/image" Target="../media/image19.gif"/><Relationship Id="rId7" Type="http://schemas.openxmlformats.org/officeDocument/2006/relationships/image" Target="../media/image20.png"/><Relationship Id="rId8" Type="http://schemas.openxmlformats.org/officeDocument/2006/relationships/image" Target="../media/image21.jpeg"/><Relationship Id="rId9" Type="http://schemas.openxmlformats.org/officeDocument/2006/relationships/image" Target="../media/image22.jpeg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8.png"/><Relationship Id="rId6" Type="http://schemas.openxmlformats.org/officeDocument/2006/relationships/image" Target="../media/image25.tif"/><Relationship Id="rId7" Type="http://schemas.openxmlformats.org/officeDocument/2006/relationships/image" Target="../media/image23.png"/><Relationship Id="rId8" Type="http://schemas.openxmlformats.org/officeDocument/2006/relationships/image" Target="../media/image26.jpe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7" b="4632"/>
          <a:stretch/>
        </p:blipFill>
        <p:spPr>
          <a:xfrm>
            <a:off x="0" y="-38100"/>
            <a:ext cx="12228631" cy="691515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3" t="46006" r="53378"/>
          <a:stretch/>
        </p:blipFill>
        <p:spPr>
          <a:xfrm>
            <a:off x="5352085" y="-8546"/>
            <a:ext cx="5670142" cy="6866546"/>
          </a:xfrm>
          <a:prstGeom prst="parallelogram">
            <a:avLst>
              <a:gd name="adj" fmla="val 38644"/>
            </a:avLst>
          </a:prstGeom>
        </p:spPr>
      </p:pic>
      <p:cxnSp>
        <p:nvCxnSpPr>
          <p:cNvPr id="10" name="Gerader Verbinder 9"/>
          <p:cNvCxnSpPr/>
          <p:nvPr/>
        </p:nvCxnSpPr>
        <p:spPr>
          <a:xfrm flipH="1">
            <a:off x="8848100" y="-71438"/>
            <a:ext cx="2222654" cy="7000875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 flipH="1">
            <a:off x="5336452" y="-165394"/>
            <a:ext cx="2257272" cy="702310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hteck 2"/>
          <p:cNvSpPr/>
          <p:nvPr/>
        </p:nvSpPr>
        <p:spPr>
          <a:xfrm>
            <a:off x="-11907" y="738158"/>
            <a:ext cx="12215813" cy="1285875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4" tIns="22857" rIns="45714" bIns="22857" anchor="ctr"/>
          <a:lstStyle/>
          <a:p>
            <a:pPr algn="ctr">
              <a:defRPr/>
            </a:pPr>
            <a:endParaRPr lang="de-DE" dirty="0"/>
          </a:p>
        </p:txBody>
      </p:sp>
      <p:grpSp>
        <p:nvGrpSpPr>
          <p:cNvPr id="4" name="Gruppieren 3"/>
          <p:cNvGrpSpPr>
            <a:grpSpLocks/>
          </p:cNvGrpSpPr>
          <p:nvPr/>
        </p:nvGrpSpPr>
        <p:grpSpPr bwMode="auto">
          <a:xfrm>
            <a:off x="270669" y="871508"/>
            <a:ext cx="3541712" cy="1019175"/>
            <a:chOff x="1946901" y="2255389"/>
            <a:chExt cx="8516472" cy="2449963"/>
          </a:xfrm>
        </p:grpSpPr>
        <p:pic>
          <p:nvPicPr>
            <p:cNvPr id="5" name="Grafik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30"/>
            <a:stretch>
              <a:fillRect/>
            </a:stretch>
          </p:blipFill>
          <p:spPr bwMode="auto">
            <a:xfrm>
              <a:off x="1946901" y="3965825"/>
              <a:ext cx="8298197" cy="739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Grafik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23" b="27737"/>
            <a:stretch>
              <a:fillRect/>
            </a:stretch>
          </p:blipFill>
          <p:spPr bwMode="auto">
            <a:xfrm>
              <a:off x="1977724" y="3236360"/>
              <a:ext cx="8485649" cy="84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Grafik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0"/>
            <a:stretch>
              <a:fillRect/>
            </a:stretch>
          </p:blipFill>
          <p:spPr bwMode="auto">
            <a:xfrm>
              <a:off x="2008546" y="2255389"/>
              <a:ext cx="8298197" cy="1032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feld 1"/>
          <p:cNvSpPr txBox="1"/>
          <p:nvPr/>
        </p:nvSpPr>
        <p:spPr>
          <a:xfrm>
            <a:off x="152400" y="2663174"/>
            <a:ext cx="56337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chemeClr val="bg1"/>
                </a:solidFill>
              </a:rPr>
              <a:t>POSSIBILITIES FOR AN ECONOMIC PARTNERSHIP</a:t>
            </a:r>
          </a:p>
          <a:p>
            <a:pPr algn="ctr"/>
            <a:r>
              <a:rPr lang="de-DE" sz="2800" dirty="0">
                <a:solidFill>
                  <a:schemeClr val="bg1"/>
                </a:solidFill>
              </a:rPr>
              <a:t>WITH THE CENTRAL ASIA REGION</a:t>
            </a:r>
          </a:p>
          <a:p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9254205" y="5530494"/>
            <a:ext cx="30223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dirty="0">
                <a:solidFill>
                  <a:schemeClr val="bg1"/>
                </a:solidFill>
              </a:rPr>
              <a:t>FORUM ANTHROPOZÄN </a:t>
            </a:r>
            <a:r>
              <a:rPr lang="de-DE" sz="2000" dirty="0">
                <a:solidFill>
                  <a:schemeClr val="bg1"/>
                </a:solidFill>
              </a:rPr>
              <a:t>2019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</a:rPr>
              <a:t>NATIONAL PARK CENTER MALLNITZ, 20.06.2019</a:t>
            </a:r>
          </a:p>
          <a:p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59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4" tIns="22857" rIns="45714" bIns="22857" anchor="ctr"/>
          <a:lstStyle/>
          <a:p>
            <a:pPr algn="ctr"/>
            <a:endParaRPr lang="de-DE"/>
          </a:p>
        </p:txBody>
      </p:sp>
      <p:grpSp>
        <p:nvGrpSpPr>
          <p:cNvPr id="3" name="Gruppieren 74"/>
          <p:cNvGrpSpPr>
            <a:grpSpLocks/>
          </p:cNvGrpSpPr>
          <p:nvPr/>
        </p:nvGrpSpPr>
        <p:grpSpPr bwMode="auto">
          <a:xfrm>
            <a:off x="41275" y="9525"/>
            <a:ext cx="3063875" cy="881063"/>
            <a:chOff x="1946901" y="2255389"/>
            <a:chExt cx="8516472" cy="2449963"/>
          </a:xfrm>
        </p:grpSpPr>
        <p:pic>
          <p:nvPicPr>
            <p:cNvPr id="4" name="Grafik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30"/>
            <a:stretch>
              <a:fillRect/>
            </a:stretch>
          </p:blipFill>
          <p:spPr bwMode="auto">
            <a:xfrm>
              <a:off x="1946901" y="3965825"/>
              <a:ext cx="8298197" cy="739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Grafik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23" b="27737"/>
            <a:stretch>
              <a:fillRect/>
            </a:stretch>
          </p:blipFill>
          <p:spPr bwMode="auto">
            <a:xfrm>
              <a:off x="1977724" y="3236360"/>
              <a:ext cx="8485649" cy="84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Grafik 7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0"/>
            <a:stretch>
              <a:fillRect/>
            </a:stretch>
          </p:blipFill>
          <p:spPr bwMode="auto">
            <a:xfrm>
              <a:off x="2008546" y="2255389"/>
              <a:ext cx="8298197" cy="1032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75" y="1395413"/>
            <a:ext cx="598170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platzhalt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 b="12251"/>
          <a:stretch>
            <a:fillRect/>
          </a:stretch>
        </p:blipFill>
        <p:spPr>
          <a:xfrm>
            <a:off x="-334821" y="1674894"/>
            <a:ext cx="5552723" cy="3144166"/>
          </a:xfrm>
          <a:custGeom>
            <a:avLst/>
            <a:gdLst>
              <a:gd name="connsiteX0" fmla="*/ 0 w 5070075"/>
              <a:gd name="connsiteY0" fmla="*/ 0 h 2849779"/>
              <a:gd name="connsiteX1" fmla="*/ 5070075 w 5070075"/>
              <a:gd name="connsiteY1" fmla="*/ 0 h 2849779"/>
              <a:gd name="connsiteX2" fmla="*/ 5070075 w 5070075"/>
              <a:gd name="connsiteY2" fmla="*/ 2849779 h 2849779"/>
              <a:gd name="connsiteX3" fmla="*/ 0 w 5070075"/>
              <a:gd name="connsiteY3" fmla="*/ 2849779 h 284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0075" h="2849779">
                <a:moveTo>
                  <a:pt x="0" y="0"/>
                </a:moveTo>
                <a:lnTo>
                  <a:pt x="5070075" y="0"/>
                </a:lnTo>
                <a:lnTo>
                  <a:pt x="5070075" y="2849779"/>
                </a:lnTo>
                <a:lnTo>
                  <a:pt x="0" y="2849779"/>
                </a:lnTo>
                <a:close/>
              </a:path>
            </a:pathLst>
          </a:cu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51"/>
          <a:stretch>
            <a:fillRect/>
          </a:stretch>
        </p:blipFill>
        <p:spPr bwMode="auto">
          <a:xfrm>
            <a:off x="-831850" y="5699125"/>
            <a:ext cx="640715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4"/>
          <p:cNvSpPr txBox="1">
            <a:spLocks noChangeArrowheads="1"/>
          </p:cNvSpPr>
          <p:nvPr/>
        </p:nvSpPr>
        <p:spPr bwMode="auto">
          <a:xfrm>
            <a:off x="5911850" y="1105878"/>
            <a:ext cx="6280150" cy="597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buNone/>
              <a:defRPr/>
            </a:pPr>
            <a:r>
              <a:rPr lang="de-AT" dirty="0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REFERENCES: FAIR TRAILS® HIMALAYAS</a:t>
            </a:r>
          </a:p>
          <a:p>
            <a:pPr marL="0" indent="0">
              <a:buNone/>
              <a:defRPr/>
            </a:pPr>
            <a:endParaRPr lang="de-AT" sz="2000" dirty="0">
              <a:solidFill>
                <a:srgbClr val="FFFFFF"/>
              </a:solidFill>
              <a:ea typeface="Tahoma" panose="020B0604030504040204" pitchFamily="34" charset="0"/>
              <a:cs typeface="Calibri"/>
            </a:endParaRPr>
          </a:p>
          <a:p>
            <a:pPr>
              <a:buFont typeface="Wingdings" charset="2"/>
              <a:buChar char="§"/>
              <a:defRPr/>
            </a:pPr>
            <a:r>
              <a:rPr lang="de-AT" sz="2000" dirty="0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Set </a:t>
            </a:r>
            <a:r>
              <a:rPr lang="de-AT" sz="2000" dirty="0" err="1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up</a:t>
            </a:r>
            <a:r>
              <a:rPr lang="de-AT" sz="2000" dirty="0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of</a:t>
            </a:r>
            <a:r>
              <a:rPr lang="de-AT" sz="2000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a </a:t>
            </a:r>
            <a:r>
              <a:rPr lang="de-AT" sz="2000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business</a:t>
            </a:r>
            <a:r>
              <a:rPr lang="de-AT" sz="2000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model</a:t>
            </a:r>
            <a:r>
              <a:rPr lang="de-AT" sz="2000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and</a:t>
            </a:r>
            <a:r>
              <a:rPr lang="de-AT" sz="2000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joint</a:t>
            </a:r>
            <a:r>
              <a:rPr lang="de-AT" sz="2000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venture</a:t>
            </a:r>
            <a:r>
              <a:rPr lang="de-AT" sz="2000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for</a:t>
            </a:r>
            <a:r>
              <a:rPr lang="de-AT" sz="2000" dirty="0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the</a:t>
            </a:r>
            <a:r>
              <a:rPr lang="de-AT" sz="2000" dirty="0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 </a:t>
            </a:r>
            <a:r>
              <a:rPr lang="de-AT" sz="2000" dirty="0" err="1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development</a:t>
            </a:r>
            <a:r>
              <a:rPr lang="de-AT" sz="2000" dirty="0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of</a:t>
            </a:r>
            <a:r>
              <a:rPr lang="de-AT" sz="2000" dirty="0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a </a:t>
            </a:r>
            <a:r>
              <a:rPr lang="de-AT" sz="2000" dirty="0" err="1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sustainable</a:t>
            </a:r>
            <a:r>
              <a:rPr lang="de-AT" sz="2000" dirty="0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and</a:t>
            </a:r>
            <a:r>
              <a:rPr lang="de-AT" sz="2000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fair </a:t>
            </a:r>
            <a:r>
              <a:rPr lang="de-AT" sz="2000" dirty="0" err="1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trekking</a:t>
            </a:r>
            <a:r>
              <a:rPr lang="de-AT" sz="2000" dirty="0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tourism</a:t>
            </a:r>
            <a:r>
              <a:rPr lang="de-AT" sz="2000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im </a:t>
            </a:r>
            <a:r>
              <a:rPr lang="de-AT" sz="2000" dirty="0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Nepal, </a:t>
            </a:r>
            <a:r>
              <a:rPr lang="de-AT" sz="2000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India</a:t>
            </a:r>
            <a:r>
              <a:rPr lang="de-AT" sz="2000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and</a:t>
            </a:r>
            <a:r>
              <a:rPr lang="de-AT" sz="2000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Bhutan</a:t>
            </a:r>
          </a:p>
          <a:p>
            <a:pPr>
              <a:buFont typeface="Wingdings" charset="2"/>
              <a:buChar char="§"/>
              <a:defRPr/>
            </a:pPr>
            <a:r>
              <a:rPr lang="de-AT" sz="2000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Cofunded</a:t>
            </a:r>
            <a:r>
              <a:rPr lang="de-AT" sz="2000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by</a:t>
            </a:r>
            <a:r>
              <a:rPr lang="de-AT" sz="2000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the</a:t>
            </a:r>
            <a:r>
              <a:rPr lang="de-AT" sz="2000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Austrian Development Agency</a:t>
            </a:r>
          </a:p>
          <a:p>
            <a:pPr marL="930275" lvl="2" indent="-342900">
              <a:buFont typeface="Courier New"/>
              <a:buChar char="o"/>
              <a:tabLst>
                <a:tab pos="187325" algn="l"/>
              </a:tabLst>
              <a:defRPr/>
            </a:pPr>
            <a:r>
              <a:rPr lang="de-AT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In </a:t>
            </a:r>
            <a:r>
              <a:rPr lang="de-AT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Partnership</a:t>
            </a:r>
            <a:r>
              <a:rPr lang="de-AT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with</a:t>
            </a:r>
            <a:r>
              <a:rPr lang="de-AT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ENNOVENT</a:t>
            </a:r>
          </a:p>
          <a:p>
            <a:pPr marL="73025" indent="-342900">
              <a:buFont typeface="Wingdings" charset="2"/>
              <a:buChar char="§"/>
              <a:tabLst>
                <a:tab pos="187325" algn="l"/>
              </a:tabLst>
              <a:defRPr/>
            </a:pPr>
            <a:r>
              <a:rPr lang="de-AT" sz="2000" dirty="0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1st Fair </a:t>
            </a:r>
            <a:r>
              <a:rPr lang="de-AT" sz="2000" dirty="0" err="1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Trail</a:t>
            </a:r>
            <a:r>
              <a:rPr lang="de-AT" sz="2000" dirty="0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®: </a:t>
            </a:r>
            <a:r>
              <a:rPr lang="de-AT" sz="2000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„Snow Leopard Trail“ </a:t>
            </a:r>
          </a:p>
          <a:p>
            <a:pPr marL="930275" lvl="2" indent="-342900">
              <a:buFont typeface="Courier New"/>
              <a:buChar char="o"/>
              <a:tabLst>
                <a:tab pos="187325" algn="l"/>
              </a:tabLst>
              <a:defRPr/>
            </a:pPr>
            <a:r>
              <a:rPr lang="de-AT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Supporting</a:t>
            </a:r>
            <a:r>
              <a:rPr lang="de-AT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the</a:t>
            </a:r>
            <a:r>
              <a:rPr lang="de-AT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protection</a:t>
            </a:r>
            <a:r>
              <a:rPr lang="de-AT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of</a:t>
            </a:r>
            <a:r>
              <a:rPr lang="de-AT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the</a:t>
            </a:r>
            <a:r>
              <a:rPr lang="de-AT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Snow Leopard in </a:t>
            </a:r>
            <a:r>
              <a:rPr lang="de-AT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cooperation</a:t>
            </a:r>
            <a:r>
              <a:rPr lang="de-AT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with</a:t>
            </a:r>
            <a:r>
              <a:rPr lang="de-AT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the</a:t>
            </a:r>
            <a:r>
              <a:rPr lang="de-AT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Snow Leopard </a:t>
            </a:r>
            <a:r>
              <a:rPr lang="de-AT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Conservancy</a:t>
            </a:r>
            <a:endParaRPr lang="de-AT" dirty="0">
              <a:solidFill>
                <a:srgbClr val="FFFFFF"/>
              </a:solidFill>
              <a:ea typeface="Tahoma" panose="020B0604030504040204" pitchFamily="34" charset="0"/>
              <a:cs typeface="Calibri"/>
            </a:endParaRPr>
          </a:p>
          <a:p>
            <a:pPr marL="73025" indent="-342900">
              <a:buFont typeface="Wingdings" charset="2"/>
              <a:buChar char="§"/>
              <a:tabLst>
                <a:tab pos="187325" algn="l"/>
              </a:tabLst>
              <a:defRPr/>
            </a:pPr>
            <a:r>
              <a:rPr lang="de-AT" sz="2000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Further </a:t>
            </a:r>
            <a:r>
              <a:rPr lang="de-AT" sz="2000" dirty="0" err="1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infos</a:t>
            </a:r>
            <a:r>
              <a:rPr lang="de-AT" sz="2000" dirty="0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on Fair Trails® </a:t>
            </a:r>
            <a:r>
              <a:rPr lang="de-AT" sz="2000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in </a:t>
            </a:r>
            <a:r>
              <a:rPr lang="de-AT" sz="2000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chapter</a:t>
            </a:r>
            <a:r>
              <a:rPr lang="de-AT" sz="2000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3 „Impact“</a:t>
            </a:r>
          </a:p>
          <a:p>
            <a:pPr marL="187325" lvl="1" indent="0">
              <a:buNone/>
              <a:tabLst>
                <a:tab pos="187325" algn="l"/>
              </a:tabLst>
              <a:defRPr/>
            </a:pPr>
            <a:endParaRPr lang="de-AT" sz="2000" dirty="0">
              <a:solidFill>
                <a:srgbClr val="FFFFFF"/>
              </a:solidFill>
              <a:ea typeface="Tahoma" panose="020B0604030504040204" pitchFamily="34" charset="0"/>
              <a:cs typeface="Calibri"/>
            </a:endParaRPr>
          </a:p>
          <a:p>
            <a:pPr>
              <a:buFont typeface="Wingdings" charset="2"/>
              <a:buChar char="§"/>
              <a:tabLst>
                <a:tab pos="187325" algn="l"/>
              </a:tabLst>
              <a:defRPr/>
            </a:pPr>
            <a:r>
              <a:rPr lang="de-AT" sz="2400" b="1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Further </a:t>
            </a:r>
            <a:r>
              <a:rPr lang="de-AT" sz="2400" b="1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trail</a:t>
            </a:r>
            <a:r>
              <a:rPr lang="de-AT" sz="2400" b="1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400" b="1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projects</a:t>
            </a:r>
            <a:r>
              <a:rPr lang="de-AT" sz="2400" b="1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(</a:t>
            </a:r>
            <a:r>
              <a:rPr lang="de-AT" sz="2400" b="1" dirty="0" err="1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selected</a:t>
            </a:r>
            <a:r>
              <a:rPr lang="de-AT" sz="2400" b="1" dirty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):</a:t>
            </a:r>
          </a:p>
          <a:p>
            <a:pPr marL="815975" lvl="1" indent="-342900">
              <a:buFont typeface="Courier New" panose="02070309020205020404" pitchFamily="49" charset="0"/>
              <a:buChar char="o"/>
              <a:tabLst>
                <a:tab pos="187325" algn="l"/>
              </a:tabLst>
              <a:defRPr/>
            </a:pPr>
            <a:r>
              <a:rPr lang="de-DE" sz="2000" dirty="0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I</a:t>
            </a:r>
            <a:r>
              <a:rPr lang="de-AT" sz="2000" dirty="0" err="1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n</a:t>
            </a:r>
            <a:r>
              <a:rPr lang="de-AT" sz="2000" dirty="0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cooperation</a:t>
            </a:r>
            <a:r>
              <a:rPr lang="de-AT" sz="2000" dirty="0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with</a:t>
            </a:r>
            <a:r>
              <a:rPr lang="de-AT" sz="2000" dirty="0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national </a:t>
            </a:r>
            <a:r>
              <a:rPr lang="de-AT" sz="2000" dirty="0" err="1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or</a:t>
            </a:r>
            <a:r>
              <a:rPr lang="de-AT" sz="2000" dirty="0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regional </a:t>
            </a:r>
            <a:r>
              <a:rPr lang="de-AT" sz="2000" dirty="0" err="1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tourism</a:t>
            </a:r>
            <a:r>
              <a:rPr lang="de-AT" sz="2000" dirty="0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boards</a:t>
            </a:r>
            <a:r>
              <a:rPr lang="de-AT" sz="2000" dirty="0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in </a:t>
            </a:r>
            <a:r>
              <a:rPr lang="de-AT" sz="2000" dirty="0" err="1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several</a:t>
            </a:r>
            <a:r>
              <a:rPr lang="de-AT" sz="2000" dirty="0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regions</a:t>
            </a:r>
            <a:r>
              <a:rPr lang="de-AT" sz="2000" dirty="0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of</a:t>
            </a:r>
            <a:r>
              <a:rPr lang="de-AT" sz="2000" dirty="0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Austria </a:t>
            </a:r>
            <a:r>
              <a:rPr lang="de-AT" sz="2000" dirty="0" err="1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as</a:t>
            </a:r>
            <a:r>
              <a:rPr lang="de-AT" sz="2000" dirty="0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well</a:t>
            </a:r>
            <a:r>
              <a:rPr lang="de-AT" sz="2000" dirty="0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as</a:t>
            </a:r>
            <a:r>
              <a:rPr lang="de-AT" sz="2000" dirty="0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 in  Bavaria, </a:t>
            </a:r>
            <a:r>
              <a:rPr lang="de-AT" sz="2000" dirty="0" err="1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Slovenia</a:t>
            </a:r>
            <a:r>
              <a:rPr lang="de-AT" sz="2000" dirty="0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, </a:t>
            </a:r>
            <a:r>
              <a:rPr lang="de-AT" sz="2000" dirty="0" err="1" smtClean="0">
                <a:solidFill>
                  <a:srgbClr val="FFFFFF"/>
                </a:solidFill>
                <a:ea typeface="Tahoma" panose="020B0604030504040204" pitchFamily="34" charset="0"/>
                <a:cs typeface="Calibri"/>
              </a:rPr>
              <a:t>Italy</a:t>
            </a:r>
            <a:endParaRPr lang="de-AT" sz="2000" dirty="0">
              <a:solidFill>
                <a:srgbClr val="FFFFFF"/>
              </a:solidFill>
              <a:ea typeface="Tahoma" panose="020B0604030504040204" pitchFamily="34" charset="0"/>
              <a:cs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charset="2"/>
              <a:buChar char="§"/>
            </a:pPr>
            <a:endParaRPr lang="de-AT" altLang="de-DE" sz="1800" dirty="0">
              <a:solidFill>
                <a:srgbClr val="FFFFFF"/>
              </a:solidFill>
            </a:endParaRPr>
          </a:p>
        </p:txBody>
      </p:sp>
      <p:pic>
        <p:nvPicPr>
          <p:cNvPr id="13" name="Bild 1" descr="Fair-Trails-Logo1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21687" r="4945" b="47122"/>
          <a:stretch/>
        </p:blipFill>
        <p:spPr>
          <a:xfrm>
            <a:off x="1308992" y="4345002"/>
            <a:ext cx="2032996" cy="484634"/>
          </a:xfrm>
          <a:prstGeom prst="rect">
            <a:avLst/>
          </a:prstGeom>
        </p:spPr>
      </p:pic>
      <p:sp>
        <p:nvSpPr>
          <p:cNvPr id="14" name="Textfeld 58"/>
          <p:cNvSpPr txBox="1">
            <a:spLocks noChangeArrowheads="1"/>
          </p:cNvSpPr>
          <p:nvPr/>
        </p:nvSpPr>
        <p:spPr bwMode="auto">
          <a:xfrm>
            <a:off x="0" y="195152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3600" b="1">
                <a:solidFill>
                  <a:srgbClr val="92C11A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de-DE" altLang="de-DE" dirty="0" smtClean="0"/>
              <a:t>1. CAPABILITY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27803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Bildplatzhalter 1"/>
          <p:cNvSpPr>
            <a:spLocks noGrp="1"/>
          </p:cNvSpPr>
          <p:nvPr>
            <p:ph type="pic" sz="quarter" idx="10"/>
          </p:nvPr>
        </p:nvSpPr>
        <p:spPr>
          <a:xfrm>
            <a:off x="-56645" y="-749643"/>
            <a:ext cx="12192000" cy="6858000"/>
          </a:xfrm>
        </p:spPr>
      </p:sp>
      <p:sp>
        <p:nvSpPr>
          <p:cNvPr id="3" name="Freihandform 2"/>
          <p:cNvSpPr/>
          <p:nvPr/>
        </p:nvSpPr>
        <p:spPr>
          <a:xfrm>
            <a:off x="0" y="0"/>
            <a:ext cx="12244191" cy="6896100"/>
          </a:xfrm>
          <a:custGeom>
            <a:avLst/>
            <a:gdLst>
              <a:gd name="connsiteX0" fmla="*/ 0 w 12192000"/>
              <a:gd name="connsiteY0" fmla="*/ 0 h 6896100"/>
              <a:gd name="connsiteX1" fmla="*/ 12192000 w 12192000"/>
              <a:gd name="connsiteY1" fmla="*/ 0 h 6896100"/>
              <a:gd name="connsiteX2" fmla="*/ 12192000 w 12192000"/>
              <a:gd name="connsiteY2" fmla="*/ 6896100 h 6896100"/>
              <a:gd name="connsiteX3" fmla="*/ 12077700 w 12192000"/>
              <a:gd name="connsiteY3" fmla="*/ 6886575 h 6896100"/>
              <a:gd name="connsiteX4" fmla="*/ 5448300 w 12192000"/>
              <a:gd name="connsiteY4" fmla="*/ 6886575 h 6896100"/>
              <a:gd name="connsiteX5" fmla="*/ 7372350 w 12192000"/>
              <a:gd name="connsiteY5" fmla="*/ 1076325 h 6896100"/>
              <a:gd name="connsiteX6" fmla="*/ 0 w 12192000"/>
              <a:gd name="connsiteY6" fmla="*/ 1076325 h 6896100"/>
              <a:gd name="connsiteX7" fmla="*/ 0 w 12192000"/>
              <a:gd name="connsiteY7" fmla="*/ 0 h 6896100"/>
              <a:gd name="connsiteX0" fmla="*/ 0 w 12244191"/>
              <a:gd name="connsiteY0" fmla="*/ 0 h 6896100"/>
              <a:gd name="connsiteX1" fmla="*/ 12192000 w 12244191"/>
              <a:gd name="connsiteY1" fmla="*/ 0 h 6896100"/>
              <a:gd name="connsiteX2" fmla="*/ 12192000 w 12244191"/>
              <a:gd name="connsiteY2" fmla="*/ 6896100 h 6896100"/>
              <a:gd name="connsiteX3" fmla="*/ 12077700 w 12244191"/>
              <a:gd name="connsiteY3" fmla="*/ 6886575 h 6896100"/>
              <a:gd name="connsiteX4" fmla="*/ 10287000 w 12244191"/>
              <a:gd name="connsiteY4" fmla="*/ 6877050 h 6896100"/>
              <a:gd name="connsiteX5" fmla="*/ 7372350 w 12244191"/>
              <a:gd name="connsiteY5" fmla="*/ 1076325 h 6896100"/>
              <a:gd name="connsiteX6" fmla="*/ 0 w 12244191"/>
              <a:gd name="connsiteY6" fmla="*/ 1076325 h 6896100"/>
              <a:gd name="connsiteX7" fmla="*/ 0 w 12244191"/>
              <a:gd name="connsiteY7" fmla="*/ 0 h 6896100"/>
              <a:gd name="connsiteX0" fmla="*/ 0 w 12244191"/>
              <a:gd name="connsiteY0" fmla="*/ 0 h 6896100"/>
              <a:gd name="connsiteX1" fmla="*/ 12192000 w 12244191"/>
              <a:gd name="connsiteY1" fmla="*/ 0 h 6896100"/>
              <a:gd name="connsiteX2" fmla="*/ 12192000 w 12244191"/>
              <a:gd name="connsiteY2" fmla="*/ 6896100 h 6896100"/>
              <a:gd name="connsiteX3" fmla="*/ 12077700 w 12244191"/>
              <a:gd name="connsiteY3" fmla="*/ 6886575 h 6896100"/>
              <a:gd name="connsiteX4" fmla="*/ 10287000 w 12244191"/>
              <a:gd name="connsiteY4" fmla="*/ 6877050 h 6896100"/>
              <a:gd name="connsiteX5" fmla="*/ 12182475 w 12244191"/>
              <a:gd name="connsiteY5" fmla="*/ 1076325 h 6896100"/>
              <a:gd name="connsiteX6" fmla="*/ 0 w 12244191"/>
              <a:gd name="connsiteY6" fmla="*/ 1076325 h 6896100"/>
              <a:gd name="connsiteX7" fmla="*/ 0 w 12244191"/>
              <a:gd name="connsiteY7" fmla="*/ 0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4191" h="6896100">
                <a:moveTo>
                  <a:pt x="0" y="0"/>
                </a:moveTo>
                <a:lnTo>
                  <a:pt x="12192000" y="0"/>
                </a:lnTo>
                <a:lnTo>
                  <a:pt x="12192000" y="6896100"/>
                </a:lnTo>
                <a:cubicBezTo>
                  <a:pt x="12153900" y="6892925"/>
                  <a:pt x="12395200" y="6889750"/>
                  <a:pt x="12077700" y="6886575"/>
                </a:cubicBezTo>
                <a:lnTo>
                  <a:pt x="10287000" y="6877050"/>
                </a:lnTo>
                <a:lnTo>
                  <a:pt x="12182475" y="1076325"/>
                </a:lnTo>
                <a:lnTo>
                  <a:pt x="0" y="10763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4" tIns="22857" rIns="45714" bIns="22857" anchor="ctr"/>
          <a:lstStyle/>
          <a:p>
            <a:pPr algn="ctr"/>
            <a:endParaRPr lang="de-DE"/>
          </a:p>
        </p:txBody>
      </p:sp>
      <p:grpSp>
        <p:nvGrpSpPr>
          <p:cNvPr id="4" name="Gruppieren 74"/>
          <p:cNvGrpSpPr>
            <a:grpSpLocks/>
          </p:cNvGrpSpPr>
          <p:nvPr/>
        </p:nvGrpSpPr>
        <p:grpSpPr bwMode="auto">
          <a:xfrm>
            <a:off x="41275" y="9525"/>
            <a:ext cx="3063875" cy="881063"/>
            <a:chOff x="1946901" y="2255389"/>
            <a:chExt cx="8516472" cy="2449963"/>
          </a:xfrm>
        </p:grpSpPr>
        <p:pic>
          <p:nvPicPr>
            <p:cNvPr id="5" name="Grafik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30"/>
            <a:stretch>
              <a:fillRect/>
            </a:stretch>
          </p:blipFill>
          <p:spPr bwMode="auto">
            <a:xfrm>
              <a:off x="1946901" y="3965825"/>
              <a:ext cx="8298197" cy="739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Grafik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23" b="27737"/>
            <a:stretch>
              <a:fillRect/>
            </a:stretch>
          </p:blipFill>
          <p:spPr bwMode="auto">
            <a:xfrm>
              <a:off x="1977724" y="3236360"/>
              <a:ext cx="8485649" cy="84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Grafik 7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0"/>
            <a:stretch>
              <a:fillRect/>
            </a:stretch>
          </p:blipFill>
          <p:spPr bwMode="auto">
            <a:xfrm>
              <a:off x="2008546" y="2255389"/>
              <a:ext cx="8298197" cy="1032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feld 58"/>
          <p:cNvSpPr txBox="1">
            <a:spLocks noChangeArrowheads="1"/>
          </p:cNvSpPr>
          <p:nvPr/>
        </p:nvSpPr>
        <p:spPr bwMode="auto">
          <a:xfrm>
            <a:off x="0" y="195152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3600" b="1">
                <a:solidFill>
                  <a:srgbClr val="92C11A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de-DE" altLang="de-DE" dirty="0" smtClean="0"/>
              <a:t>2. BUSINESS MODEL</a:t>
            </a:r>
            <a:endParaRPr lang="de-DE" altLang="de-DE" dirty="0"/>
          </a:p>
        </p:txBody>
      </p:sp>
      <p:graphicFrame>
        <p:nvGraphicFramePr>
          <p:cNvPr id="13" name="Diagramm 12"/>
          <p:cNvGraphicFramePr/>
          <p:nvPr>
            <p:extLst>
              <p:ext uri="{D42A27DB-BD31-4B8C-83A1-F6EECF244321}">
                <p14:modId xmlns:p14="http://schemas.microsoft.com/office/powerpoint/2010/main" val="2001753078"/>
              </p:ext>
            </p:extLst>
          </p:nvPr>
        </p:nvGraphicFramePr>
        <p:xfrm>
          <a:off x="980414" y="2557599"/>
          <a:ext cx="6070317" cy="2315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Textfeld 14"/>
          <p:cNvSpPr txBox="1"/>
          <p:nvPr/>
        </p:nvSpPr>
        <p:spPr>
          <a:xfrm>
            <a:off x="5742623" y="2165492"/>
            <a:ext cx="5239310" cy="3416320"/>
          </a:xfrm>
          <a:prstGeom prst="rect">
            <a:avLst/>
          </a:prstGeom>
          <a:solidFill>
            <a:schemeClr val="bg1">
              <a:lumMod val="85000"/>
              <a:alpha val="39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ABOUT BOOKYOURTRAIL®</a:t>
            </a:r>
          </a:p>
          <a:p>
            <a:endParaRPr lang="de-AT" dirty="0"/>
          </a:p>
          <a:p>
            <a:pPr marL="571500" indent="-571500">
              <a:buFont typeface="Wingdings" charset="2"/>
              <a:buChar char="ü"/>
            </a:pPr>
            <a:r>
              <a:rPr lang="de-AT" dirty="0"/>
              <a:t>GOAL</a:t>
            </a:r>
          </a:p>
          <a:p>
            <a:pPr marL="571500" indent="-571500">
              <a:buFont typeface="Wingdings" charset="2"/>
              <a:buChar char="ü"/>
            </a:pPr>
            <a:r>
              <a:rPr lang="de-AT" dirty="0"/>
              <a:t>APPROACH</a:t>
            </a:r>
          </a:p>
          <a:p>
            <a:pPr marL="571500" indent="-571500">
              <a:buFont typeface="Wingdings" charset="2"/>
              <a:buChar char="ü"/>
            </a:pPr>
            <a:r>
              <a:rPr lang="de-AT" dirty="0"/>
              <a:t>OUTCOME</a:t>
            </a:r>
          </a:p>
          <a:p>
            <a:pPr marL="571500" indent="-571500">
              <a:buFont typeface="Wingdings" charset="2"/>
              <a:buChar char="ü"/>
            </a:pPr>
            <a:r>
              <a:rPr lang="de-AT" dirty="0"/>
              <a:t>FUNCTIONALITY</a:t>
            </a:r>
          </a:p>
        </p:txBody>
      </p:sp>
    </p:spTree>
    <p:extLst>
      <p:ext uri="{BB962C8B-B14F-4D97-AF65-F5344CB8AC3E}">
        <p14:creationId xmlns:p14="http://schemas.microsoft.com/office/powerpoint/2010/main" val="301134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1" b="4631"/>
          <a:stretch/>
        </p:blipFill>
        <p:spPr>
          <a:xfrm>
            <a:off x="17297" y="-9525"/>
            <a:ext cx="12228631" cy="6867525"/>
          </a:xfrm>
          <a:prstGeom prst="rect">
            <a:avLst/>
          </a:prstGeom>
        </p:spPr>
      </p:pic>
      <p:sp>
        <p:nvSpPr>
          <p:cNvPr id="9" name="Freihandform 8"/>
          <p:cNvSpPr/>
          <p:nvPr/>
        </p:nvSpPr>
        <p:spPr>
          <a:xfrm>
            <a:off x="-9525" y="0"/>
            <a:ext cx="12192000" cy="6877050"/>
          </a:xfrm>
          <a:custGeom>
            <a:avLst/>
            <a:gdLst>
              <a:gd name="connsiteX0" fmla="*/ 0 w 12192000"/>
              <a:gd name="connsiteY0" fmla="*/ 0 h 6877050"/>
              <a:gd name="connsiteX1" fmla="*/ 12192000 w 12192000"/>
              <a:gd name="connsiteY1" fmla="*/ 0 h 6877050"/>
              <a:gd name="connsiteX2" fmla="*/ 12192000 w 12192000"/>
              <a:gd name="connsiteY2" fmla="*/ 1085850 h 6877050"/>
              <a:gd name="connsiteX3" fmla="*/ 1905000 w 12192000"/>
              <a:gd name="connsiteY3" fmla="*/ 1085850 h 6877050"/>
              <a:gd name="connsiteX4" fmla="*/ 19050 w 12192000"/>
              <a:gd name="connsiteY4" fmla="*/ 6877050 h 6877050"/>
              <a:gd name="connsiteX5" fmla="*/ 0 w 12192000"/>
              <a:gd name="connsiteY5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77050">
                <a:moveTo>
                  <a:pt x="0" y="0"/>
                </a:moveTo>
                <a:lnTo>
                  <a:pt x="12192000" y="0"/>
                </a:lnTo>
                <a:lnTo>
                  <a:pt x="12192000" y="1085850"/>
                </a:lnTo>
                <a:lnTo>
                  <a:pt x="1905000" y="1085850"/>
                </a:lnTo>
                <a:lnTo>
                  <a:pt x="19050" y="6877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4" tIns="22857" rIns="45714" bIns="22857" anchor="ctr"/>
          <a:lstStyle/>
          <a:p>
            <a:pPr algn="ctr"/>
            <a:endParaRPr lang="de-DE"/>
          </a:p>
        </p:txBody>
      </p:sp>
      <p:grpSp>
        <p:nvGrpSpPr>
          <p:cNvPr id="4" name="Gruppieren 74"/>
          <p:cNvGrpSpPr>
            <a:grpSpLocks/>
          </p:cNvGrpSpPr>
          <p:nvPr/>
        </p:nvGrpSpPr>
        <p:grpSpPr bwMode="auto">
          <a:xfrm>
            <a:off x="41275" y="9525"/>
            <a:ext cx="3063875" cy="881063"/>
            <a:chOff x="1946901" y="2255389"/>
            <a:chExt cx="8516472" cy="2449963"/>
          </a:xfrm>
        </p:grpSpPr>
        <p:pic>
          <p:nvPicPr>
            <p:cNvPr id="5" name="Grafik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30"/>
            <a:stretch>
              <a:fillRect/>
            </a:stretch>
          </p:blipFill>
          <p:spPr bwMode="auto">
            <a:xfrm>
              <a:off x="1946901" y="3965825"/>
              <a:ext cx="8298197" cy="739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Grafik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23" b="27737"/>
            <a:stretch>
              <a:fillRect/>
            </a:stretch>
          </p:blipFill>
          <p:spPr bwMode="auto">
            <a:xfrm>
              <a:off x="1977724" y="3236360"/>
              <a:ext cx="8485649" cy="84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Grafik 7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0"/>
            <a:stretch>
              <a:fillRect/>
            </a:stretch>
          </p:blipFill>
          <p:spPr bwMode="auto">
            <a:xfrm>
              <a:off x="2008546" y="2255389"/>
              <a:ext cx="8298197" cy="1032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feld 12"/>
          <p:cNvSpPr txBox="1"/>
          <p:nvPr/>
        </p:nvSpPr>
        <p:spPr>
          <a:xfrm>
            <a:off x="1578757" y="1176113"/>
            <a:ext cx="10008741" cy="1569660"/>
          </a:xfrm>
          <a:prstGeom prst="rect">
            <a:avLst/>
          </a:prstGeom>
          <a:solidFill>
            <a:schemeClr val="tx1">
              <a:lumMod val="65000"/>
              <a:lumOff val="35000"/>
              <a:alpha val="22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OUR GOAL IS </a:t>
            </a:r>
            <a:r>
              <a:rPr lang="de-DE" dirty="0" smtClean="0"/>
              <a:t>A SUSTAINABLE MANAGEMENT TRAILS </a:t>
            </a:r>
          </a:p>
          <a:p>
            <a:r>
              <a:rPr lang="de-DE" dirty="0" smtClean="0"/>
              <a:t>(</a:t>
            </a:r>
            <a:r>
              <a:rPr lang="de-DE" dirty="0"/>
              <a:t>E.G. LONG DISTANCE HIKING OR BIKING ROUTES) </a:t>
            </a:r>
            <a:endParaRPr lang="de-DE" dirty="0" smtClean="0"/>
          </a:p>
          <a:p>
            <a:r>
              <a:rPr lang="de-DE" dirty="0" smtClean="0"/>
              <a:t>LIKE DESTINATIONS</a:t>
            </a:r>
            <a:endParaRPr lang="de-DE" dirty="0"/>
          </a:p>
        </p:txBody>
      </p:sp>
      <p:sp>
        <p:nvSpPr>
          <p:cNvPr id="14" name="TextBox 6"/>
          <p:cNvSpPr txBox="1"/>
          <p:nvPr/>
        </p:nvSpPr>
        <p:spPr>
          <a:xfrm>
            <a:off x="2151289" y="5666482"/>
            <a:ext cx="8863676" cy="1077218"/>
          </a:xfrm>
          <a:prstGeom prst="rect">
            <a:avLst/>
          </a:prstGeom>
          <a:solidFill>
            <a:schemeClr val="tx1">
              <a:lumMod val="65000"/>
              <a:lumOff val="35000"/>
              <a:alpha val="22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„</a:t>
            </a:r>
            <a:r>
              <a:rPr lang="de-AT" i="1" dirty="0"/>
              <a:t>In </a:t>
            </a:r>
            <a:r>
              <a:rPr lang="de-AT" i="1" dirty="0" err="1"/>
              <a:t>everything</a:t>
            </a:r>
            <a:r>
              <a:rPr lang="de-AT" i="1" dirty="0"/>
              <a:t> </a:t>
            </a:r>
            <a:r>
              <a:rPr lang="de-AT" i="1" dirty="0" err="1"/>
              <a:t>you</a:t>
            </a:r>
            <a:r>
              <a:rPr lang="de-AT" i="1" dirty="0"/>
              <a:t> do, </a:t>
            </a:r>
            <a:r>
              <a:rPr lang="de-AT" i="1" dirty="0" err="1"/>
              <a:t>to</a:t>
            </a:r>
            <a:r>
              <a:rPr lang="de-AT" i="1" dirty="0"/>
              <a:t> </a:t>
            </a:r>
            <a:r>
              <a:rPr lang="de-AT" i="1" dirty="0" err="1"/>
              <a:t>focus</a:t>
            </a:r>
            <a:r>
              <a:rPr lang="de-AT" i="1" dirty="0"/>
              <a:t> on </a:t>
            </a:r>
            <a:r>
              <a:rPr lang="de-AT" i="1" dirty="0" err="1"/>
              <a:t>which</a:t>
            </a:r>
            <a:r>
              <a:rPr lang="de-AT" i="1" dirty="0"/>
              <a:t> will </a:t>
            </a:r>
            <a:r>
              <a:rPr lang="de-AT" i="1" dirty="0" err="1"/>
              <a:t>persist</a:t>
            </a:r>
            <a:r>
              <a:rPr lang="de-AT" i="1" dirty="0"/>
              <a:t>, </a:t>
            </a:r>
          </a:p>
          <a:p>
            <a:r>
              <a:rPr lang="de-AT" i="1" dirty="0" err="1"/>
              <a:t>that´s</a:t>
            </a:r>
            <a:r>
              <a:rPr lang="de-AT" i="1" dirty="0"/>
              <a:t> </a:t>
            </a:r>
            <a:r>
              <a:rPr lang="de-AT" i="1" dirty="0" err="1"/>
              <a:t>sustainability</a:t>
            </a:r>
            <a:r>
              <a:rPr lang="de-AT" i="1" dirty="0"/>
              <a:t>!</a:t>
            </a:r>
            <a:r>
              <a:rPr lang="de-AT" dirty="0"/>
              <a:t>“</a:t>
            </a:r>
            <a:endParaRPr lang="en-US" dirty="0"/>
          </a:p>
        </p:txBody>
      </p:sp>
      <p:sp>
        <p:nvSpPr>
          <p:cNvPr id="17" name="Textfeld 58"/>
          <p:cNvSpPr txBox="1">
            <a:spLocks noChangeArrowheads="1"/>
          </p:cNvSpPr>
          <p:nvPr/>
        </p:nvSpPr>
        <p:spPr bwMode="auto">
          <a:xfrm>
            <a:off x="0" y="195152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3600" b="1">
                <a:solidFill>
                  <a:srgbClr val="92C11A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de-DE" altLang="de-DE" dirty="0" smtClean="0"/>
              <a:t>2. BUSINESS MODEL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9029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1" b="4631"/>
          <a:stretch/>
        </p:blipFill>
        <p:spPr>
          <a:xfrm>
            <a:off x="1" y="-9525"/>
            <a:ext cx="12245928" cy="6867525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-1" y="0"/>
            <a:ext cx="12245930" cy="69342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4" tIns="22857" rIns="45714" bIns="22857" anchor="ctr"/>
          <a:lstStyle/>
          <a:p>
            <a:pPr algn="ctr"/>
            <a:endParaRPr lang="de-DE" dirty="0"/>
          </a:p>
        </p:txBody>
      </p:sp>
      <p:grpSp>
        <p:nvGrpSpPr>
          <p:cNvPr id="3" name="Gruppieren 74"/>
          <p:cNvGrpSpPr>
            <a:grpSpLocks/>
          </p:cNvGrpSpPr>
          <p:nvPr/>
        </p:nvGrpSpPr>
        <p:grpSpPr bwMode="auto">
          <a:xfrm>
            <a:off x="41275" y="9525"/>
            <a:ext cx="3063875" cy="881063"/>
            <a:chOff x="1946901" y="2255389"/>
            <a:chExt cx="8516472" cy="2449963"/>
          </a:xfrm>
        </p:grpSpPr>
        <p:pic>
          <p:nvPicPr>
            <p:cNvPr id="4" name="Grafik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30"/>
            <a:stretch>
              <a:fillRect/>
            </a:stretch>
          </p:blipFill>
          <p:spPr bwMode="auto">
            <a:xfrm>
              <a:off x="1946901" y="3965825"/>
              <a:ext cx="8298197" cy="739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Grafik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23" b="27737"/>
            <a:stretch>
              <a:fillRect/>
            </a:stretch>
          </p:blipFill>
          <p:spPr bwMode="auto">
            <a:xfrm>
              <a:off x="1977724" y="3236360"/>
              <a:ext cx="8485649" cy="84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Grafik 7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0"/>
            <a:stretch>
              <a:fillRect/>
            </a:stretch>
          </p:blipFill>
          <p:spPr bwMode="auto">
            <a:xfrm>
              <a:off x="2008546" y="2255389"/>
              <a:ext cx="8298197" cy="1032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feld 58"/>
          <p:cNvSpPr txBox="1">
            <a:spLocks noChangeArrowheads="1"/>
          </p:cNvSpPr>
          <p:nvPr/>
        </p:nvSpPr>
        <p:spPr bwMode="auto">
          <a:xfrm>
            <a:off x="0" y="195152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3600" b="1">
                <a:solidFill>
                  <a:srgbClr val="92C11A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de-DE" altLang="de-DE" dirty="0" smtClean="0"/>
              <a:t>2. BUSINESS MODEL</a:t>
            </a:r>
            <a:endParaRPr lang="de-DE" altLang="de-DE" dirty="0"/>
          </a:p>
        </p:txBody>
      </p:sp>
      <p:sp>
        <p:nvSpPr>
          <p:cNvPr id="9" name="Wolkenförmige Legende 8"/>
          <p:cNvSpPr/>
          <p:nvPr/>
        </p:nvSpPr>
        <p:spPr>
          <a:xfrm>
            <a:off x="-12163" y="2681225"/>
            <a:ext cx="4750579" cy="3936415"/>
          </a:xfrm>
          <a:prstGeom prst="cloudCallout">
            <a:avLst>
              <a:gd name="adj1" fmla="val 52447"/>
              <a:gd name="adj2" fmla="val -65461"/>
            </a:avLst>
          </a:prstGeom>
          <a:noFill/>
          <a:ln w="76200" cmpd="sng">
            <a:solidFill>
              <a:srgbClr val="A9C938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682731" y="3207256"/>
            <a:ext cx="329354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FF"/>
                </a:solidFill>
              </a:rPr>
              <a:t>THE STORY</a:t>
            </a:r>
            <a:endParaRPr lang="de-DE" sz="2400" b="1" dirty="0">
              <a:solidFill>
                <a:srgbClr val="0000FF"/>
              </a:solidFill>
            </a:endParaRPr>
          </a:p>
          <a:p>
            <a:pPr algn="ctr"/>
            <a:r>
              <a:rPr lang="de-DE" sz="2400" dirty="0" smtClean="0"/>
              <a:t>„</a:t>
            </a:r>
            <a:r>
              <a:rPr lang="de-DE" sz="2400" dirty="0" err="1" smtClean="0"/>
              <a:t>Awakening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longing</a:t>
            </a:r>
            <a:r>
              <a:rPr lang="de-DE" sz="2400" dirty="0" smtClean="0"/>
              <a:t>“</a:t>
            </a:r>
            <a:endParaRPr lang="de-DE" sz="2400" dirty="0"/>
          </a:p>
        </p:txBody>
      </p:sp>
      <p:pic>
        <p:nvPicPr>
          <p:cNvPr id="11" name="Bild 17" descr="Frag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58"/>
          <a:stretch/>
        </p:blipFill>
        <p:spPr>
          <a:xfrm>
            <a:off x="4596663" y="737909"/>
            <a:ext cx="2183858" cy="2257611"/>
          </a:xfrm>
          <a:prstGeom prst="rect">
            <a:avLst/>
          </a:prstGeom>
          <a:ln>
            <a:noFill/>
          </a:ln>
        </p:spPr>
      </p:pic>
      <p:sp>
        <p:nvSpPr>
          <p:cNvPr id="12" name="Textfeld 11"/>
          <p:cNvSpPr txBox="1"/>
          <p:nvPr/>
        </p:nvSpPr>
        <p:spPr>
          <a:xfrm>
            <a:off x="2366199" y="1307264"/>
            <a:ext cx="2252991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smtClean="0"/>
              <a:t>THE CLIENT</a:t>
            </a:r>
          </a:p>
          <a:p>
            <a:pPr algn="ctr"/>
            <a:r>
              <a:rPr lang="de-DE" sz="2400" dirty="0" smtClean="0"/>
              <a:t>„Who </a:t>
            </a:r>
            <a:r>
              <a:rPr lang="de-DE" sz="2400" dirty="0" err="1" smtClean="0"/>
              <a:t>is</a:t>
            </a:r>
            <a:r>
              <a:rPr lang="de-DE" sz="2400" dirty="0" smtClean="0"/>
              <a:t> he/</a:t>
            </a:r>
            <a:r>
              <a:rPr lang="de-DE" sz="2400" dirty="0" err="1" smtClean="0"/>
              <a:t>she</a:t>
            </a:r>
            <a:r>
              <a:rPr lang="de-DE" sz="2400" dirty="0" smtClean="0"/>
              <a:t>?</a:t>
            </a:r>
            <a:endParaRPr lang="de-DE" sz="2400" dirty="0"/>
          </a:p>
        </p:txBody>
      </p:sp>
      <p:sp>
        <p:nvSpPr>
          <p:cNvPr id="13" name="Textfeld 12"/>
          <p:cNvSpPr txBox="1"/>
          <p:nvPr/>
        </p:nvSpPr>
        <p:spPr>
          <a:xfrm>
            <a:off x="4707669" y="3826728"/>
            <a:ext cx="2613666" cy="1200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FF"/>
                </a:solidFill>
              </a:rPr>
              <a:t>THE PRODUCT</a:t>
            </a:r>
            <a:endParaRPr lang="de-DE" sz="2400" b="1" dirty="0">
              <a:solidFill>
                <a:srgbClr val="0000FF"/>
              </a:solidFill>
            </a:endParaRPr>
          </a:p>
          <a:p>
            <a:pPr algn="ctr"/>
            <a:r>
              <a:rPr lang="de-DE" sz="2400" dirty="0" smtClean="0"/>
              <a:t>„</a:t>
            </a:r>
            <a:r>
              <a:rPr lang="de-AT" sz="2400" dirty="0" smtClean="0"/>
              <a:t>Making </a:t>
            </a:r>
            <a:r>
              <a:rPr lang="de-AT" sz="2400" dirty="0" err="1" smtClean="0"/>
              <a:t>the</a:t>
            </a:r>
            <a:r>
              <a:rPr lang="de-AT" sz="2400" dirty="0" smtClean="0"/>
              <a:t> </a:t>
            </a:r>
            <a:r>
              <a:rPr lang="de-AT" sz="2400" dirty="0" err="1" smtClean="0"/>
              <a:t>dream</a:t>
            </a:r>
            <a:endParaRPr lang="de-AT" sz="2400" dirty="0" smtClean="0"/>
          </a:p>
          <a:p>
            <a:pPr algn="ctr"/>
            <a:r>
              <a:rPr lang="de-DE" sz="2400" dirty="0"/>
              <a:t>c</a:t>
            </a:r>
            <a:r>
              <a:rPr lang="de-AT" sz="2400" dirty="0" err="1" smtClean="0"/>
              <a:t>ome</a:t>
            </a:r>
            <a:r>
              <a:rPr lang="de-AT" sz="2400" dirty="0" smtClean="0"/>
              <a:t> </a:t>
            </a:r>
            <a:r>
              <a:rPr lang="de-AT" sz="2400" dirty="0" err="1" smtClean="0"/>
              <a:t>true</a:t>
            </a:r>
            <a:r>
              <a:rPr lang="de-DE" sz="2400" dirty="0" smtClean="0"/>
              <a:t>“</a:t>
            </a:r>
            <a:endParaRPr lang="de-DE" sz="2400" dirty="0"/>
          </a:p>
        </p:txBody>
      </p:sp>
      <p:sp>
        <p:nvSpPr>
          <p:cNvPr id="14" name="Textfeld 13"/>
          <p:cNvSpPr txBox="1"/>
          <p:nvPr/>
        </p:nvSpPr>
        <p:spPr>
          <a:xfrm>
            <a:off x="8740629" y="3079526"/>
            <a:ext cx="2850743" cy="1384995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FF0000"/>
                </a:solidFill>
              </a:rPr>
              <a:t>ACCESS</a:t>
            </a:r>
          </a:p>
          <a:p>
            <a:pPr algn="ctr"/>
            <a:r>
              <a:rPr lang="de-DE" sz="2800" b="1" dirty="0" smtClean="0">
                <a:solidFill>
                  <a:srgbClr val="FF0000"/>
                </a:solidFill>
              </a:rPr>
              <a:t>&amp; </a:t>
            </a:r>
          </a:p>
          <a:p>
            <a:pPr algn="ctr"/>
            <a:r>
              <a:rPr lang="de-DE" sz="2800" b="1" dirty="0" smtClean="0">
                <a:solidFill>
                  <a:srgbClr val="FF0000"/>
                </a:solidFill>
              </a:rPr>
              <a:t>CONVENIENCE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8520793" y="1093659"/>
            <a:ext cx="3297833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de-DE" sz="2400" b="1" dirty="0" smtClean="0"/>
              <a:t>Marketing                  </a:t>
            </a:r>
            <a:r>
              <a:rPr lang="de-DE" b="1" dirty="0" smtClean="0"/>
              <a:t>(</a:t>
            </a:r>
            <a:r>
              <a:rPr lang="de-DE" b="1" dirty="0" err="1" smtClean="0"/>
              <a:t>by</a:t>
            </a:r>
            <a:r>
              <a:rPr lang="de-DE" b="1" dirty="0" smtClean="0"/>
              <a:t> National </a:t>
            </a:r>
            <a:r>
              <a:rPr lang="de-DE" b="1" dirty="0" err="1" smtClean="0"/>
              <a:t>Tourism</a:t>
            </a:r>
            <a:r>
              <a:rPr lang="de-DE" b="1" dirty="0" smtClean="0"/>
              <a:t> Boards)</a:t>
            </a:r>
            <a:endParaRPr lang="de-DE" b="1" dirty="0"/>
          </a:p>
          <a:p>
            <a:pPr marL="342900" indent="-342900">
              <a:buFont typeface="Arial"/>
              <a:buChar char="•"/>
            </a:pPr>
            <a:r>
              <a:rPr lang="de-DE" sz="2400" b="1" dirty="0" smtClean="0"/>
              <a:t>Website </a:t>
            </a:r>
          </a:p>
          <a:p>
            <a:pPr marL="342900" indent="-342900">
              <a:buFont typeface="Arial"/>
              <a:buChar char="•"/>
            </a:pPr>
            <a:r>
              <a:rPr lang="de-DE" b="1" dirty="0" smtClean="0"/>
              <a:t>(</a:t>
            </a:r>
            <a:r>
              <a:rPr lang="de-DE" b="1" dirty="0" err="1" smtClean="0"/>
              <a:t>incl.Bookability</a:t>
            </a:r>
            <a:r>
              <a:rPr lang="de-DE" b="1" dirty="0" smtClean="0"/>
              <a:t>)</a:t>
            </a:r>
            <a:endParaRPr lang="de-DE" b="1" dirty="0"/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2945978" y="6402543"/>
            <a:ext cx="1207166" cy="2037"/>
          </a:xfrm>
          <a:prstGeom prst="straightConnector1">
            <a:avLst/>
          </a:prstGeom>
          <a:ln w="76200" cmpd="sng">
            <a:solidFill>
              <a:srgbClr val="A9C938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V="1">
            <a:off x="10160491" y="2492755"/>
            <a:ext cx="11760" cy="576155"/>
          </a:xfrm>
          <a:prstGeom prst="straightConnector1">
            <a:avLst/>
          </a:prstGeom>
          <a:ln w="76200" cmpd="sng">
            <a:solidFill>
              <a:srgbClr val="A9C938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10170536" y="4479784"/>
            <a:ext cx="4385" cy="631595"/>
          </a:xfrm>
          <a:prstGeom prst="straightConnector1">
            <a:avLst/>
          </a:prstGeom>
          <a:ln w="76200" cmpd="sng">
            <a:solidFill>
              <a:srgbClr val="A9C938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8258245" y="5147148"/>
            <a:ext cx="3848101" cy="16619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de-DE" sz="2400" b="1" dirty="0" smtClean="0">
                <a:solidFill>
                  <a:srgbClr val="FF0000"/>
                </a:solidFill>
              </a:rPr>
              <a:t>Booking Center 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smtClean="0">
                <a:solidFill>
                  <a:srgbClr val="FF0000"/>
                </a:solidFill>
              </a:rPr>
              <a:t>                </a:t>
            </a:r>
            <a:r>
              <a:rPr lang="de-DE" b="1" dirty="0" smtClean="0"/>
              <a:t>(in coop. </a:t>
            </a:r>
            <a:r>
              <a:rPr lang="de-DE" b="1" dirty="0" err="1" smtClean="0"/>
              <a:t>with</a:t>
            </a:r>
            <a:r>
              <a:rPr lang="de-DE" b="1" dirty="0" smtClean="0"/>
              <a:t> regional </a:t>
            </a:r>
            <a:r>
              <a:rPr lang="de-DE" b="1" dirty="0" err="1" smtClean="0"/>
              <a:t>travel</a:t>
            </a:r>
            <a:r>
              <a:rPr lang="de-DE" b="1" dirty="0" smtClean="0"/>
              <a:t> </a:t>
            </a:r>
            <a:r>
              <a:rPr lang="de-DE" b="1" dirty="0" err="1" smtClean="0"/>
              <a:t>agencies</a:t>
            </a:r>
            <a:r>
              <a:rPr lang="de-DE" b="1" dirty="0" smtClean="0"/>
              <a:t>)</a:t>
            </a:r>
            <a:endParaRPr lang="de-DE" sz="2400" b="1" dirty="0" smtClean="0"/>
          </a:p>
          <a:p>
            <a:pPr marL="342900" indent="-342900">
              <a:buFont typeface="Arial"/>
              <a:buChar char="•"/>
            </a:pPr>
            <a:r>
              <a:rPr lang="de-DE" sz="2400" b="1" dirty="0" err="1">
                <a:solidFill>
                  <a:srgbClr val="FF0000"/>
                </a:solidFill>
              </a:rPr>
              <a:t>Trail</a:t>
            </a:r>
            <a:r>
              <a:rPr lang="de-DE" sz="2400" b="1" dirty="0">
                <a:solidFill>
                  <a:srgbClr val="FF0000"/>
                </a:solidFill>
              </a:rPr>
              <a:t> Management System  </a:t>
            </a:r>
            <a:r>
              <a:rPr lang="de-DE" b="1" dirty="0" smtClean="0"/>
              <a:t>(</a:t>
            </a:r>
            <a:r>
              <a:rPr lang="de-DE" b="1" dirty="0" err="1"/>
              <a:t>multi</a:t>
            </a:r>
            <a:r>
              <a:rPr lang="de-DE" b="1" dirty="0"/>
              <a:t> </a:t>
            </a:r>
            <a:r>
              <a:rPr lang="de-DE" b="1" dirty="0" err="1"/>
              <a:t>client</a:t>
            </a:r>
            <a:r>
              <a:rPr lang="de-DE" b="1" dirty="0"/>
              <a:t> </a:t>
            </a:r>
            <a:r>
              <a:rPr lang="de-DE" b="1" dirty="0" err="1"/>
              <a:t>booking</a:t>
            </a:r>
            <a:r>
              <a:rPr lang="de-DE" b="1" dirty="0"/>
              <a:t> </a:t>
            </a:r>
            <a:r>
              <a:rPr lang="de-DE" b="1" dirty="0" err="1" smtClean="0"/>
              <a:t>service</a:t>
            </a:r>
            <a:r>
              <a:rPr lang="de-DE" b="1" dirty="0" smtClean="0"/>
              <a:t>)</a:t>
            </a:r>
            <a:endParaRPr lang="de-DE" b="1" dirty="0"/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6012007" y="3067024"/>
            <a:ext cx="0" cy="678094"/>
          </a:xfrm>
          <a:prstGeom prst="straightConnector1">
            <a:avLst/>
          </a:prstGeom>
          <a:ln w="76200" cmpd="sng">
            <a:solidFill>
              <a:srgbClr val="A9C938"/>
            </a:solidFill>
            <a:headEnd type="triangle"/>
            <a:tailEnd type="triangl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>
            <a:off x="6878233" y="2545606"/>
            <a:ext cx="1612362" cy="1358133"/>
          </a:xfrm>
          <a:prstGeom prst="straightConnector1">
            <a:avLst/>
          </a:prstGeom>
          <a:ln w="76200" cmpd="sng">
            <a:solidFill>
              <a:srgbClr val="A9C938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H="1">
            <a:off x="6796351" y="1866032"/>
            <a:ext cx="1623223" cy="4454"/>
          </a:xfrm>
          <a:prstGeom prst="straightConnector1">
            <a:avLst/>
          </a:prstGeom>
          <a:ln w="76200" cmpd="sng">
            <a:solidFill>
              <a:srgbClr val="A9C938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7373411" y="4656267"/>
            <a:ext cx="1151386" cy="9365"/>
          </a:xfrm>
          <a:prstGeom prst="straightConnector1">
            <a:avLst/>
          </a:prstGeom>
          <a:ln w="76200" cmpd="sng">
            <a:solidFill>
              <a:srgbClr val="A9C938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Bild 17" descr="Frage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5" t="64921" r="50526" b="15676"/>
          <a:stretch/>
        </p:blipFill>
        <p:spPr>
          <a:xfrm>
            <a:off x="5175845" y="2641093"/>
            <a:ext cx="512747" cy="401652"/>
          </a:xfrm>
          <a:prstGeom prst="rect">
            <a:avLst/>
          </a:prstGeom>
          <a:ln>
            <a:noFill/>
          </a:ln>
        </p:spPr>
      </p:pic>
      <p:pic>
        <p:nvPicPr>
          <p:cNvPr id="7" name="Bild 6" descr="titel-anthropozän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8" r="9120"/>
          <a:stretch/>
        </p:blipFill>
        <p:spPr>
          <a:xfrm>
            <a:off x="683940" y="4041228"/>
            <a:ext cx="3302000" cy="1748087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4703936" y="5020780"/>
            <a:ext cx="2610682" cy="129266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smtClean="0"/>
              <a:t>e.g. </a:t>
            </a:r>
            <a:r>
              <a:rPr lang="de-DE" sz="2400" b="1" dirty="0" smtClean="0"/>
              <a:t>SILK ROAD TRAIL</a:t>
            </a:r>
          </a:p>
          <a:p>
            <a:pPr algn="ctr"/>
            <a:r>
              <a:rPr lang="de-DE" dirty="0" smtClean="0"/>
              <a:t>ADVENTURE TRAVEL IN THE CENTRAL ASIA REGION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21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ihandform 2"/>
          <p:cNvSpPr/>
          <p:nvPr/>
        </p:nvSpPr>
        <p:spPr>
          <a:xfrm>
            <a:off x="0" y="0"/>
            <a:ext cx="12244191" cy="6896100"/>
          </a:xfrm>
          <a:custGeom>
            <a:avLst/>
            <a:gdLst>
              <a:gd name="connsiteX0" fmla="*/ 0 w 12192000"/>
              <a:gd name="connsiteY0" fmla="*/ 0 h 6896100"/>
              <a:gd name="connsiteX1" fmla="*/ 12192000 w 12192000"/>
              <a:gd name="connsiteY1" fmla="*/ 0 h 6896100"/>
              <a:gd name="connsiteX2" fmla="*/ 12192000 w 12192000"/>
              <a:gd name="connsiteY2" fmla="*/ 6896100 h 6896100"/>
              <a:gd name="connsiteX3" fmla="*/ 12077700 w 12192000"/>
              <a:gd name="connsiteY3" fmla="*/ 6886575 h 6896100"/>
              <a:gd name="connsiteX4" fmla="*/ 5448300 w 12192000"/>
              <a:gd name="connsiteY4" fmla="*/ 6886575 h 6896100"/>
              <a:gd name="connsiteX5" fmla="*/ 7372350 w 12192000"/>
              <a:gd name="connsiteY5" fmla="*/ 1076325 h 6896100"/>
              <a:gd name="connsiteX6" fmla="*/ 0 w 12192000"/>
              <a:gd name="connsiteY6" fmla="*/ 1076325 h 6896100"/>
              <a:gd name="connsiteX7" fmla="*/ 0 w 12192000"/>
              <a:gd name="connsiteY7" fmla="*/ 0 h 6896100"/>
              <a:gd name="connsiteX0" fmla="*/ 0 w 12244191"/>
              <a:gd name="connsiteY0" fmla="*/ 0 h 6896100"/>
              <a:gd name="connsiteX1" fmla="*/ 12192000 w 12244191"/>
              <a:gd name="connsiteY1" fmla="*/ 0 h 6896100"/>
              <a:gd name="connsiteX2" fmla="*/ 12192000 w 12244191"/>
              <a:gd name="connsiteY2" fmla="*/ 6896100 h 6896100"/>
              <a:gd name="connsiteX3" fmla="*/ 12077700 w 12244191"/>
              <a:gd name="connsiteY3" fmla="*/ 6886575 h 6896100"/>
              <a:gd name="connsiteX4" fmla="*/ 10287000 w 12244191"/>
              <a:gd name="connsiteY4" fmla="*/ 6877050 h 6896100"/>
              <a:gd name="connsiteX5" fmla="*/ 7372350 w 12244191"/>
              <a:gd name="connsiteY5" fmla="*/ 1076325 h 6896100"/>
              <a:gd name="connsiteX6" fmla="*/ 0 w 12244191"/>
              <a:gd name="connsiteY6" fmla="*/ 1076325 h 6896100"/>
              <a:gd name="connsiteX7" fmla="*/ 0 w 12244191"/>
              <a:gd name="connsiteY7" fmla="*/ 0 h 6896100"/>
              <a:gd name="connsiteX0" fmla="*/ 0 w 12244191"/>
              <a:gd name="connsiteY0" fmla="*/ 0 h 6896100"/>
              <a:gd name="connsiteX1" fmla="*/ 12192000 w 12244191"/>
              <a:gd name="connsiteY1" fmla="*/ 0 h 6896100"/>
              <a:gd name="connsiteX2" fmla="*/ 12192000 w 12244191"/>
              <a:gd name="connsiteY2" fmla="*/ 6896100 h 6896100"/>
              <a:gd name="connsiteX3" fmla="*/ 12077700 w 12244191"/>
              <a:gd name="connsiteY3" fmla="*/ 6886575 h 6896100"/>
              <a:gd name="connsiteX4" fmla="*/ 10287000 w 12244191"/>
              <a:gd name="connsiteY4" fmla="*/ 6877050 h 6896100"/>
              <a:gd name="connsiteX5" fmla="*/ 12182475 w 12244191"/>
              <a:gd name="connsiteY5" fmla="*/ 1076325 h 6896100"/>
              <a:gd name="connsiteX6" fmla="*/ 0 w 12244191"/>
              <a:gd name="connsiteY6" fmla="*/ 1076325 h 6896100"/>
              <a:gd name="connsiteX7" fmla="*/ 0 w 12244191"/>
              <a:gd name="connsiteY7" fmla="*/ 0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4191" h="6896100">
                <a:moveTo>
                  <a:pt x="0" y="0"/>
                </a:moveTo>
                <a:lnTo>
                  <a:pt x="12192000" y="0"/>
                </a:lnTo>
                <a:lnTo>
                  <a:pt x="12192000" y="6896100"/>
                </a:lnTo>
                <a:cubicBezTo>
                  <a:pt x="12153900" y="6892925"/>
                  <a:pt x="12395200" y="6889750"/>
                  <a:pt x="12077700" y="6886575"/>
                </a:cubicBezTo>
                <a:lnTo>
                  <a:pt x="10287000" y="6877050"/>
                </a:lnTo>
                <a:lnTo>
                  <a:pt x="12182475" y="1076325"/>
                </a:lnTo>
                <a:lnTo>
                  <a:pt x="0" y="10763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4" tIns="22857" rIns="45714" bIns="22857" anchor="ctr"/>
          <a:lstStyle/>
          <a:p>
            <a:pPr algn="ctr"/>
            <a:endParaRPr lang="de-DE"/>
          </a:p>
        </p:txBody>
      </p:sp>
      <p:grpSp>
        <p:nvGrpSpPr>
          <p:cNvPr id="4" name="Gruppieren 74"/>
          <p:cNvGrpSpPr>
            <a:grpSpLocks/>
          </p:cNvGrpSpPr>
          <p:nvPr/>
        </p:nvGrpSpPr>
        <p:grpSpPr bwMode="auto">
          <a:xfrm>
            <a:off x="41275" y="9525"/>
            <a:ext cx="3063875" cy="881063"/>
            <a:chOff x="1946901" y="2255389"/>
            <a:chExt cx="8516472" cy="2449963"/>
          </a:xfrm>
        </p:grpSpPr>
        <p:pic>
          <p:nvPicPr>
            <p:cNvPr id="5" name="Grafik 7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30"/>
            <a:stretch>
              <a:fillRect/>
            </a:stretch>
          </p:blipFill>
          <p:spPr bwMode="auto">
            <a:xfrm>
              <a:off x="1946901" y="3965825"/>
              <a:ext cx="8298197" cy="739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Grafik 7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23" b="27737"/>
            <a:stretch>
              <a:fillRect/>
            </a:stretch>
          </p:blipFill>
          <p:spPr bwMode="auto">
            <a:xfrm>
              <a:off x="1977724" y="3236360"/>
              <a:ext cx="8485649" cy="84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Grafik 7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0"/>
            <a:stretch>
              <a:fillRect/>
            </a:stretch>
          </p:blipFill>
          <p:spPr bwMode="auto">
            <a:xfrm>
              <a:off x="2008546" y="2255389"/>
              <a:ext cx="8298197" cy="1032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Bild 3" descr="Bildschirmfoto 2019-06-16 um 13.31.1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1" b="8001"/>
          <a:stretch/>
        </p:blipFill>
        <p:spPr>
          <a:xfrm>
            <a:off x="0" y="2137305"/>
            <a:ext cx="9097712" cy="471710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098FB788-5C83-4F1F-BF06-A01FFDA3C1E8}"/>
              </a:ext>
            </a:extLst>
          </p:cNvPr>
          <p:cNvSpPr txBox="1"/>
          <p:nvPr/>
        </p:nvSpPr>
        <p:spPr>
          <a:xfrm>
            <a:off x="353636" y="1203388"/>
            <a:ext cx="1084321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/>
              <a:t>IMPLEMENTATION</a:t>
            </a:r>
            <a:r>
              <a:rPr lang="de-AT" sz="3200" dirty="0" smtClean="0">
                <a:latin typeface="Calibri"/>
                <a:cs typeface="Calibri"/>
              </a:rPr>
              <a:t>: </a:t>
            </a:r>
            <a:r>
              <a:rPr lang="de-AT" sz="3200" b="1" dirty="0" smtClean="0">
                <a:latin typeface="Calibri"/>
                <a:cs typeface="Calibri"/>
              </a:rPr>
              <a:t>TRAIL BOOKING &amp; MANAGEMENT SYSTEM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47663" y="1668631"/>
            <a:ext cx="386324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 smtClean="0"/>
              <a:t>www.bookyourtrail.com</a:t>
            </a:r>
            <a:endParaRPr lang="de-DE" sz="2800" b="1" dirty="0" smtClean="0"/>
          </a:p>
          <a:p>
            <a:endParaRPr lang="de-DE" sz="2400" dirty="0" smtClean="0"/>
          </a:p>
          <a:p>
            <a:endParaRPr lang="de-DE" sz="2400" dirty="0"/>
          </a:p>
        </p:txBody>
      </p:sp>
      <p:sp>
        <p:nvSpPr>
          <p:cNvPr id="8" name="Textfeld 7"/>
          <p:cNvSpPr txBox="1"/>
          <p:nvPr/>
        </p:nvSpPr>
        <p:spPr>
          <a:xfrm>
            <a:off x="9184152" y="2326271"/>
            <a:ext cx="237913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The </a:t>
            </a:r>
            <a:r>
              <a:rPr lang="de-DE" sz="2400" dirty="0" err="1"/>
              <a:t>world´s</a:t>
            </a:r>
            <a:r>
              <a:rPr lang="de-DE" sz="2400" dirty="0"/>
              <a:t> </a:t>
            </a:r>
            <a:r>
              <a:rPr lang="de-DE" sz="2400" dirty="0" err="1"/>
              <a:t>first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still </a:t>
            </a:r>
            <a:r>
              <a:rPr lang="de-DE" sz="2400" dirty="0" err="1"/>
              <a:t>unique</a:t>
            </a:r>
            <a:r>
              <a:rPr lang="de-DE" sz="2400" dirty="0"/>
              <a:t> </a:t>
            </a:r>
            <a:r>
              <a:rPr lang="de-DE" sz="2400" dirty="0" err="1"/>
              <a:t>trail</a:t>
            </a:r>
            <a:r>
              <a:rPr lang="de-DE" sz="2400" dirty="0"/>
              <a:t> </a:t>
            </a:r>
            <a:r>
              <a:rPr lang="de-DE" sz="2400" dirty="0" err="1"/>
              <a:t>booking</a:t>
            </a:r>
            <a:r>
              <a:rPr lang="de-DE" sz="2400" dirty="0"/>
              <a:t>- </a:t>
            </a:r>
            <a:r>
              <a:rPr lang="de-DE" sz="2400" dirty="0" smtClean="0"/>
              <a:t>&amp; </a:t>
            </a:r>
            <a:r>
              <a:rPr lang="de-DE" sz="2400" dirty="0" err="1"/>
              <a:t>management</a:t>
            </a:r>
            <a:r>
              <a:rPr lang="de-DE" sz="2400" dirty="0"/>
              <a:t> </a:t>
            </a:r>
            <a:r>
              <a:rPr lang="de-DE" sz="2400" dirty="0" err="1"/>
              <a:t>system</a:t>
            </a:r>
            <a:r>
              <a:rPr lang="de-DE" sz="2400" dirty="0"/>
              <a:t>!</a:t>
            </a:r>
          </a:p>
          <a:p>
            <a:endParaRPr lang="de-DE" dirty="0"/>
          </a:p>
        </p:txBody>
      </p:sp>
      <p:sp>
        <p:nvSpPr>
          <p:cNvPr id="13" name="Textfeld 58"/>
          <p:cNvSpPr txBox="1">
            <a:spLocks noChangeArrowheads="1"/>
          </p:cNvSpPr>
          <p:nvPr/>
        </p:nvSpPr>
        <p:spPr bwMode="auto">
          <a:xfrm>
            <a:off x="0" y="195152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3600" b="1">
                <a:solidFill>
                  <a:srgbClr val="92C11A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de-DE" altLang="de-DE" dirty="0" smtClean="0"/>
              <a:t>2. BUSINESS MODEL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6303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1" b="4631"/>
          <a:stretch/>
        </p:blipFill>
        <p:spPr>
          <a:xfrm>
            <a:off x="1" y="-9525"/>
            <a:ext cx="12245928" cy="6867525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-39855" y="-9525"/>
            <a:ext cx="12285784" cy="6858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4" tIns="22857" rIns="45714" bIns="22857" anchor="ctr"/>
          <a:lstStyle/>
          <a:p>
            <a:pPr algn="ctr"/>
            <a:endParaRPr lang="de-DE"/>
          </a:p>
        </p:txBody>
      </p:sp>
      <p:grpSp>
        <p:nvGrpSpPr>
          <p:cNvPr id="3" name="Gruppieren 74"/>
          <p:cNvGrpSpPr>
            <a:grpSpLocks/>
          </p:cNvGrpSpPr>
          <p:nvPr/>
        </p:nvGrpSpPr>
        <p:grpSpPr bwMode="auto">
          <a:xfrm>
            <a:off x="41275" y="9525"/>
            <a:ext cx="3063875" cy="881063"/>
            <a:chOff x="1946901" y="2255389"/>
            <a:chExt cx="8516472" cy="2449963"/>
          </a:xfrm>
        </p:grpSpPr>
        <p:pic>
          <p:nvPicPr>
            <p:cNvPr id="4" name="Grafik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30"/>
            <a:stretch>
              <a:fillRect/>
            </a:stretch>
          </p:blipFill>
          <p:spPr bwMode="auto">
            <a:xfrm>
              <a:off x="1946901" y="3965825"/>
              <a:ext cx="8298197" cy="739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Grafik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23" b="27737"/>
            <a:stretch>
              <a:fillRect/>
            </a:stretch>
          </p:blipFill>
          <p:spPr bwMode="auto">
            <a:xfrm>
              <a:off x="1977724" y="3236360"/>
              <a:ext cx="8485649" cy="84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Grafik 7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0"/>
            <a:stretch>
              <a:fillRect/>
            </a:stretch>
          </p:blipFill>
          <p:spPr bwMode="auto">
            <a:xfrm>
              <a:off x="2008546" y="2255389"/>
              <a:ext cx="8298197" cy="1032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feld 58"/>
          <p:cNvSpPr txBox="1">
            <a:spLocks noChangeArrowheads="1"/>
          </p:cNvSpPr>
          <p:nvPr/>
        </p:nvSpPr>
        <p:spPr bwMode="auto">
          <a:xfrm>
            <a:off x="0" y="195152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3600" b="1">
                <a:solidFill>
                  <a:srgbClr val="92C11A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de-DE" altLang="de-DE" dirty="0" smtClean="0"/>
              <a:t>2. BUSINESS MODEL</a:t>
            </a:r>
            <a:endParaRPr lang="de-DE" altLang="de-DE" dirty="0"/>
          </a:p>
        </p:txBody>
      </p:sp>
      <p:sp>
        <p:nvSpPr>
          <p:cNvPr id="9" name="Rechteck 8"/>
          <p:cNvSpPr/>
          <p:nvPr/>
        </p:nvSpPr>
        <p:spPr>
          <a:xfrm>
            <a:off x="867508" y="1862675"/>
            <a:ext cx="1141827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200" b="1" dirty="0" err="1" smtClean="0">
                <a:solidFill>
                  <a:srgbClr val="CCFF33"/>
                </a:solidFill>
              </a:rPr>
              <a:t>www.bookyourtrail.com</a:t>
            </a:r>
            <a:r>
              <a:rPr lang="de-DE" sz="2200" b="1" dirty="0" smtClean="0">
                <a:solidFill>
                  <a:srgbClr val="CCFF33"/>
                </a:solidFill>
              </a:rPr>
              <a:t> </a:t>
            </a:r>
            <a:r>
              <a:rPr lang="de-DE" sz="2200" b="1" dirty="0" err="1" smtClean="0">
                <a:solidFill>
                  <a:schemeClr val="bg1"/>
                </a:solidFill>
              </a:rPr>
              <a:t>is</a:t>
            </a:r>
            <a:r>
              <a:rPr lang="de-DE" sz="2200" b="1" dirty="0" smtClean="0">
                <a:solidFill>
                  <a:schemeClr val="bg1"/>
                </a:solidFill>
              </a:rPr>
              <a:t> </a:t>
            </a:r>
            <a:r>
              <a:rPr lang="de-DE" sz="2200" b="1" dirty="0" err="1">
                <a:solidFill>
                  <a:schemeClr val="bg1"/>
                </a:solidFill>
              </a:rPr>
              <a:t>offering</a:t>
            </a:r>
            <a:r>
              <a:rPr lang="de-DE" sz="2200" b="1" dirty="0">
                <a:solidFill>
                  <a:schemeClr val="bg1"/>
                </a:solidFill>
              </a:rPr>
              <a:t>:</a:t>
            </a:r>
          </a:p>
          <a:p>
            <a:endParaRPr lang="de-DE" sz="2200" b="1" dirty="0"/>
          </a:p>
          <a:p>
            <a:r>
              <a:rPr lang="de-DE" sz="2200" b="1" dirty="0">
                <a:solidFill>
                  <a:schemeClr val="bg1"/>
                </a:solidFill>
              </a:rPr>
              <a:t>Booking </a:t>
            </a:r>
            <a:r>
              <a:rPr lang="de-DE" sz="2200" b="1" dirty="0" err="1">
                <a:solidFill>
                  <a:schemeClr val="bg1"/>
                </a:solidFill>
              </a:rPr>
              <a:t>system</a:t>
            </a:r>
            <a:r>
              <a:rPr lang="de-DE" sz="2200" b="1" dirty="0">
                <a:solidFill>
                  <a:schemeClr val="bg1"/>
                </a:solidFill>
              </a:rPr>
              <a:t>:</a:t>
            </a:r>
          </a:p>
          <a:p>
            <a:pPr marL="342900" indent="-342900">
              <a:buFont typeface="Arial"/>
              <a:buChar char="•"/>
            </a:pPr>
            <a:r>
              <a:rPr lang="de-DE" sz="2200" dirty="0">
                <a:solidFill>
                  <a:schemeClr val="bg1"/>
                </a:solidFill>
              </a:rPr>
              <a:t>Unique </a:t>
            </a:r>
            <a:r>
              <a:rPr lang="de-DE" sz="2200" dirty="0" err="1">
                <a:solidFill>
                  <a:schemeClr val="bg1"/>
                </a:solidFill>
              </a:rPr>
              <a:t>functionality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for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clients</a:t>
            </a:r>
            <a:r>
              <a:rPr lang="de-DE" sz="2200" dirty="0">
                <a:solidFill>
                  <a:schemeClr val="bg1"/>
                </a:solidFill>
              </a:rPr>
              <a:t>, </a:t>
            </a:r>
            <a:r>
              <a:rPr lang="de-DE" sz="2200" dirty="0" err="1">
                <a:solidFill>
                  <a:schemeClr val="bg1"/>
                </a:solidFill>
              </a:rPr>
              <a:t>including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 smtClean="0">
                <a:solidFill>
                  <a:schemeClr val="bg1"/>
                </a:solidFill>
              </a:rPr>
              <a:t>various</a:t>
            </a:r>
            <a:r>
              <a:rPr lang="de-DE" sz="2200" dirty="0" smtClean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points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of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sale</a:t>
            </a:r>
            <a:r>
              <a:rPr lang="de-DE" sz="2200" dirty="0">
                <a:solidFill>
                  <a:schemeClr val="bg1"/>
                </a:solidFill>
              </a:rPr>
              <a:t>:</a:t>
            </a:r>
          </a:p>
          <a:p>
            <a:pPr marL="800100" lvl="1" indent="-342900">
              <a:buFont typeface="Arial"/>
              <a:buChar char="•"/>
            </a:pPr>
            <a:r>
              <a:rPr lang="de-DE" sz="2200" dirty="0">
                <a:solidFill>
                  <a:schemeClr val="bg1"/>
                </a:solidFill>
              </a:rPr>
              <a:t>Dynamic </a:t>
            </a:r>
            <a:r>
              <a:rPr lang="de-DE" sz="2200" dirty="0" err="1">
                <a:solidFill>
                  <a:schemeClr val="bg1"/>
                </a:solidFill>
              </a:rPr>
              <a:t>packaging</a:t>
            </a:r>
            <a:endParaRPr lang="de-DE" sz="2200" dirty="0">
              <a:solidFill>
                <a:schemeClr val="bg1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de-DE" sz="2200" dirty="0">
                <a:solidFill>
                  <a:schemeClr val="bg1"/>
                </a:solidFill>
              </a:rPr>
              <a:t>Online </a:t>
            </a:r>
            <a:r>
              <a:rPr lang="de-DE" sz="2200" dirty="0" err="1">
                <a:solidFill>
                  <a:schemeClr val="bg1"/>
                </a:solidFill>
              </a:rPr>
              <a:t>travel</a:t>
            </a:r>
            <a:r>
              <a:rPr lang="de-DE" sz="2200" dirty="0">
                <a:solidFill>
                  <a:schemeClr val="bg1"/>
                </a:solidFill>
              </a:rPr>
              <a:t> planer </a:t>
            </a:r>
            <a:r>
              <a:rPr lang="de-DE" sz="2200" dirty="0" err="1">
                <a:solidFill>
                  <a:schemeClr val="bg1"/>
                </a:solidFill>
              </a:rPr>
              <a:t>upgraded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by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booking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center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support</a:t>
            </a:r>
            <a:endParaRPr lang="de-DE" sz="2200" dirty="0">
              <a:solidFill>
                <a:schemeClr val="bg1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de-DE" sz="2200" dirty="0">
                <a:solidFill>
                  <a:schemeClr val="bg1"/>
                </a:solidFill>
              </a:rPr>
              <a:t>Instant online </a:t>
            </a:r>
            <a:r>
              <a:rPr lang="de-DE" sz="2200" dirty="0" err="1">
                <a:solidFill>
                  <a:schemeClr val="bg1"/>
                </a:solidFill>
              </a:rPr>
              <a:t>booking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with</a:t>
            </a:r>
            <a:r>
              <a:rPr lang="de-DE" sz="2200" dirty="0">
                <a:solidFill>
                  <a:schemeClr val="bg1"/>
                </a:solidFill>
              </a:rPr>
              <a:t> real time </a:t>
            </a:r>
            <a:r>
              <a:rPr lang="de-DE" sz="2200" dirty="0" err="1" smtClean="0">
                <a:solidFill>
                  <a:schemeClr val="bg1"/>
                </a:solidFill>
              </a:rPr>
              <a:t>availability</a:t>
            </a:r>
            <a:r>
              <a:rPr lang="de-DE" sz="2200" dirty="0" smtClean="0">
                <a:solidFill>
                  <a:schemeClr val="bg1"/>
                </a:solidFill>
              </a:rPr>
              <a:t> </a:t>
            </a:r>
            <a:r>
              <a:rPr lang="de-DE" sz="2200" dirty="0">
                <a:solidFill>
                  <a:schemeClr val="bg1"/>
                </a:solidFill>
              </a:rPr>
              <a:t>check</a:t>
            </a:r>
          </a:p>
          <a:p>
            <a:endParaRPr lang="de-DE" sz="2200" dirty="0">
              <a:solidFill>
                <a:schemeClr val="bg1"/>
              </a:solidFill>
            </a:endParaRPr>
          </a:p>
          <a:p>
            <a:r>
              <a:rPr lang="de-DE" sz="2200" b="1" dirty="0">
                <a:solidFill>
                  <a:schemeClr val="bg1"/>
                </a:solidFill>
              </a:rPr>
              <a:t>Management </a:t>
            </a:r>
            <a:r>
              <a:rPr lang="de-DE" sz="2200" b="1" dirty="0" err="1">
                <a:solidFill>
                  <a:schemeClr val="bg1"/>
                </a:solidFill>
              </a:rPr>
              <a:t>system</a:t>
            </a:r>
            <a:r>
              <a:rPr lang="de-DE" sz="2200" b="1" dirty="0">
                <a:solidFill>
                  <a:schemeClr val="bg1"/>
                </a:solidFill>
              </a:rPr>
              <a:t>:</a:t>
            </a:r>
          </a:p>
          <a:p>
            <a:pPr marL="342900" indent="-342900">
              <a:buFont typeface="Arial"/>
              <a:buChar char="•"/>
            </a:pPr>
            <a:r>
              <a:rPr lang="de-DE" sz="2200" dirty="0">
                <a:solidFill>
                  <a:schemeClr val="bg1"/>
                </a:solidFill>
              </a:rPr>
              <a:t>High </a:t>
            </a:r>
            <a:r>
              <a:rPr lang="de-DE" sz="2200" dirty="0" err="1">
                <a:solidFill>
                  <a:schemeClr val="bg1"/>
                </a:solidFill>
              </a:rPr>
              <a:t>profile</a:t>
            </a:r>
            <a:r>
              <a:rPr lang="de-DE" sz="2200" dirty="0">
                <a:solidFill>
                  <a:schemeClr val="bg1"/>
                </a:solidFill>
              </a:rPr>
              <a:t>, </a:t>
            </a:r>
            <a:r>
              <a:rPr lang="de-DE" sz="2200" dirty="0" err="1">
                <a:solidFill>
                  <a:schemeClr val="bg1"/>
                </a:solidFill>
              </a:rPr>
              <a:t>multi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clients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capable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trail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management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system</a:t>
            </a:r>
            <a:endParaRPr lang="de-DE" sz="22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de-DE" sz="2200" dirty="0" err="1">
                <a:solidFill>
                  <a:schemeClr val="bg1"/>
                </a:solidFill>
              </a:rPr>
              <a:t>Full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integration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of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booking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managements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along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the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customer´s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journey</a:t>
            </a:r>
            <a:endParaRPr lang="de-DE" sz="22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de-DE" sz="2200" dirty="0" err="1">
                <a:solidFill>
                  <a:schemeClr val="bg1"/>
                </a:solidFill>
              </a:rPr>
              <a:t>Efficient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service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provider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management</a:t>
            </a:r>
            <a:r>
              <a:rPr lang="de-DE" sz="2200" dirty="0">
                <a:solidFill>
                  <a:schemeClr val="bg1"/>
                </a:solidFill>
              </a:rPr>
              <a:t> (e.g. tour </a:t>
            </a:r>
            <a:r>
              <a:rPr lang="de-DE" sz="2200" dirty="0" err="1">
                <a:solidFill>
                  <a:schemeClr val="bg1"/>
                </a:solidFill>
              </a:rPr>
              <a:t>operators</a:t>
            </a:r>
            <a:r>
              <a:rPr lang="de-DE" sz="2200" dirty="0">
                <a:solidFill>
                  <a:schemeClr val="bg1"/>
                </a:solidFill>
              </a:rPr>
              <a:t>, </a:t>
            </a:r>
            <a:r>
              <a:rPr lang="de-DE" sz="2200" dirty="0" err="1">
                <a:solidFill>
                  <a:schemeClr val="bg1"/>
                </a:solidFill>
              </a:rPr>
              <a:t>accomodations</a:t>
            </a:r>
            <a:r>
              <a:rPr lang="de-DE" sz="2200" dirty="0">
                <a:solidFill>
                  <a:schemeClr val="bg1"/>
                </a:solidFill>
              </a:rPr>
              <a:t> etc.)</a:t>
            </a:r>
          </a:p>
          <a:p>
            <a:pPr marL="342900" indent="-342900">
              <a:buFont typeface="Arial"/>
              <a:buChar char="•"/>
            </a:pPr>
            <a:r>
              <a:rPr lang="de-DE" sz="2200" dirty="0" err="1">
                <a:solidFill>
                  <a:schemeClr val="bg1"/>
                </a:solidFill>
              </a:rPr>
              <a:t>Full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transparency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and</a:t>
            </a:r>
            <a:r>
              <a:rPr lang="de-DE" sz="2200" dirty="0">
                <a:solidFill>
                  <a:schemeClr val="bg1"/>
                </a:solidFill>
              </a:rPr>
              <a:t> high end </a:t>
            </a:r>
            <a:r>
              <a:rPr lang="de-DE" sz="2200" dirty="0" err="1">
                <a:solidFill>
                  <a:schemeClr val="bg1"/>
                </a:solidFill>
              </a:rPr>
              <a:t>compliance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standards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 smtClean="0">
                <a:solidFill>
                  <a:schemeClr val="bg1"/>
                </a:solidFill>
              </a:rPr>
              <a:t>based</a:t>
            </a:r>
            <a:r>
              <a:rPr lang="de-DE" sz="2200" dirty="0" smtClean="0">
                <a:solidFill>
                  <a:schemeClr val="bg1"/>
                </a:solidFill>
              </a:rPr>
              <a:t> on digital </a:t>
            </a:r>
            <a:r>
              <a:rPr lang="de-DE" sz="2200" dirty="0" err="1">
                <a:solidFill>
                  <a:schemeClr val="bg1"/>
                </a:solidFill>
              </a:rPr>
              <a:t>integration</a:t>
            </a:r>
            <a:endParaRPr lang="de-DE" sz="22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de-DE" sz="2200" dirty="0" err="1">
                <a:solidFill>
                  <a:schemeClr val="bg1"/>
                </a:solidFill>
              </a:rPr>
              <a:t>Optimized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for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the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adjustment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of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scalability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and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applicability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="" xmlns:a16="http://schemas.microsoft.com/office/drawing/2014/main" id="{098FB788-5C83-4F1F-BF06-A01FFDA3C1E8}"/>
              </a:ext>
            </a:extLst>
          </p:cNvPr>
          <p:cNvSpPr txBox="1"/>
          <p:nvPr/>
        </p:nvSpPr>
        <p:spPr>
          <a:xfrm>
            <a:off x="336764" y="1114666"/>
            <a:ext cx="1084321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>
                <a:solidFill>
                  <a:schemeClr val="bg1"/>
                </a:solidFill>
              </a:rPr>
              <a:t>IMPLEMENTATION</a:t>
            </a:r>
            <a:r>
              <a:rPr lang="de-AT" sz="3200" dirty="0" smtClean="0">
                <a:solidFill>
                  <a:schemeClr val="bg1"/>
                </a:solidFill>
                <a:latin typeface="Calibri"/>
                <a:cs typeface="Calibri"/>
              </a:rPr>
              <a:t>: </a:t>
            </a:r>
            <a:r>
              <a:rPr lang="de-AT" sz="3200" b="1" dirty="0" smtClean="0">
                <a:solidFill>
                  <a:schemeClr val="bg1"/>
                </a:solidFill>
                <a:latin typeface="Calibri"/>
                <a:cs typeface="Calibri"/>
              </a:rPr>
              <a:t>TRAIL BOOKING &amp; MANAGEMENT SYSTEM</a:t>
            </a:r>
          </a:p>
        </p:txBody>
      </p:sp>
    </p:spTree>
    <p:extLst>
      <p:ext uri="{BB962C8B-B14F-4D97-AF65-F5344CB8AC3E}">
        <p14:creationId xmlns:p14="http://schemas.microsoft.com/office/powerpoint/2010/main" val="129851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r="2083"/>
          <a:stretch>
            <a:fillRect/>
          </a:stretch>
        </p:blipFill>
        <p:spPr>
          <a:xfrm>
            <a:off x="3609974" y="0"/>
            <a:ext cx="8582025" cy="6858000"/>
          </a:xfrm>
        </p:spPr>
      </p:pic>
      <p:sp>
        <p:nvSpPr>
          <p:cNvPr id="11" name="Rechteck 10"/>
          <p:cNvSpPr/>
          <p:nvPr/>
        </p:nvSpPr>
        <p:spPr>
          <a:xfrm>
            <a:off x="0" y="-3175"/>
            <a:ext cx="12192000" cy="106045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4" tIns="22857" rIns="45714" bIns="22857" anchor="ctr"/>
          <a:lstStyle/>
          <a:p>
            <a:pPr algn="ctr">
              <a:defRPr/>
            </a:pPr>
            <a:endParaRPr lang="de-DE" dirty="0"/>
          </a:p>
        </p:txBody>
      </p:sp>
      <p:grpSp>
        <p:nvGrpSpPr>
          <p:cNvPr id="12" name="Gruppieren 74"/>
          <p:cNvGrpSpPr>
            <a:grpSpLocks/>
          </p:cNvGrpSpPr>
          <p:nvPr/>
        </p:nvGrpSpPr>
        <p:grpSpPr bwMode="auto">
          <a:xfrm>
            <a:off x="41275" y="9525"/>
            <a:ext cx="3063875" cy="881063"/>
            <a:chOff x="1946901" y="2255389"/>
            <a:chExt cx="8516472" cy="2449963"/>
          </a:xfrm>
        </p:grpSpPr>
        <p:pic>
          <p:nvPicPr>
            <p:cNvPr id="13" name="Grafik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30"/>
            <a:stretch>
              <a:fillRect/>
            </a:stretch>
          </p:blipFill>
          <p:spPr bwMode="auto">
            <a:xfrm>
              <a:off x="1946901" y="3965825"/>
              <a:ext cx="8298197" cy="739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Grafik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23" b="27737"/>
            <a:stretch>
              <a:fillRect/>
            </a:stretch>
          </p:blipFill>
          <p:spPr bwMode="auto">
            <a:xfrm>
              <a:off x="1977724" y="3236360"/>
              <a:ext cx="8485649" cy="84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Grafik 7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0"/>
            <a:stretch>
              <a:fillRect/>
            </a:stretch>
          </p:blipFill>
          <p:spPr bwMode="auto">
            <a:xfrm>
              <a:off x="2008546" y="2255389"/>
              <a:ext cx="8298197" cy="1032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098FB788-5C83-4F1F-BF06-A01FFDA3C1E8}"/>
              </a:ext>
            </a:extLst>
          </p:cNvPr>
          <p:cNvSpPr txBox="1"/>
          <p:nvPr/>
        </p:nvSpPr>
        <p:spPr>
          <a:xfrm>
            <a:off x="242690" y="1136385"/>
            <a:ext cx="523817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/>
              <a:t>IMPLEMENTATION</a:t>
            </a:r>
            <a:r>
              <a:rPr lang="de-AT" sz="3200" dirty="0" smtClean="0">
                <a:latin typeface="Calibri"/>
                <a:cs typeface="Calibri"/>
              </a:rPr>
              <a:t>: </a:t>
            </a:r>
            <a:r>
              <a:rPr lang="de-AT" sz="3200" b="1" dirty="0">
                <a:cs typeface="Calibri"/>
              </a:rPr>
              <a:t>TRAIL INFO- &amp; BOOKING CENTER:</a:t>
            </a:r>
            <a:endParaRPr lang="de-AT" sz="2800" b="1" dirty="0">
              <a:cs typeface="Calibri"/>
            </a:endParaRPr>
          </a:p>
          <a:p>
            <a:endParaRPr lang="de-AT" sz="2800" dirty="0">
              <a:latin typeface="Calibri"/>
              <a:cs typeface="Calibri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="" xmlns:a16="http://schemas.microsoft.com/office/drawing/2014/main" id="{C1CD9002-5C7F-4368-B03C-2122AEFA9E1B}"/>
              </a:ext>
            </a:extLst>
          </p:cNvPr>
          <p:cNvSpPr txBox="1"/>
          <p:nvPr/>
        </p:nvSpPr>
        <p:spPr>
          <a:xfrm>
            <a:off x="149176" y="2201076"/>
            <a:ext cx="529562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de-DE" sz="2400" dirty="0" err="1" smtClean="0">
                <a:latin typeface="Calibri"/>
                <a:cs typeface="Calibri"/>
              </a:rPr>
              <a:t>Experienced</a:t>
            </a:r>
            <a:r>
              <a:rPr lang="de-DE" sz="2400" dirty="0" smtClean="0">
                <a:latin typeface="Calibri"/>
                <a:cs typeface="Calibri"/>
              </a:rPr>
              <a:t> </a:t>
            </a:r>
            <a:r>
              <a:rPr lang="de-DE" sz="2400" dirty="0" err="1" smtClean="0">
                <a:latin typeface="Calibri"/>
                <a:cs typeface="Calibri"/>
              </a:rPr>
              <a:t>and</a:t>
            </a:r>
            <a:r>
              <a:rPr lang="de-DE" sz="2400" dirty="0" smtClean="0">
                <a:latin typeface="Calibri"/>
                <a:cs typeface="Calibri"/>
              </a:rPr>
              <a:t> professional Team</a:t>
            </a:r>
            <a:endParaRPr lang="de-DE" sz="2400" u="sng" dirty="0" smtClean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Calibri"/>
                <a:cs typeface="Calibri"/>
              </a:rPr>
              <a:t>Tasks</a:t>
            </a:r>
          </a:p>
          <a:p>
            <a:pPr marL="800100" lvl="1" indent="-342900">
              <a:buFont typeface="Arial"/>
              <a:buChar char="•"/>
            </a:pPr>
            <a:r>
              <a:rPr lang="de-AT" sz="2000" spc="-40" dirty="0" err="1" smtClean="0">
                <a:latin typeface="Calibri"/>
                <a:cs typeface="Calibri"/>
              </a:rPr>
              <a:t>Inbound</a:t>
            </a:r>
            <a:r>
              <a:rPr lang="de-AT" sz="2000" spc="-40" dirty="0" smtClean="0">
                <a:latin typeface="Calibri"/>
                <a:cs typeface="Calibri"/>
              </a:rPr>
              <a:t> / </a:t>
            </a:r>
            <a:r>
              <a:rPr lang="de-AT" sz="2000" spc="-40" dirty="0" err="1" smtClean="0">
                <a:latin typeface="Calibri"/>
                <a:cs typeface="Calibri"/>
              </a:rPr>
              <a:t>Outbound</a:t>
            </a:r>
            <a:r>
              <a:rPr lang="de-AT" sz="2000" spc="-40" dirty="0" smtClean="0">
                <a:latin typeface="Calibri"/>
                <a:cs typeface="Calibri"/>
              </a:rPr>
              <a:t> Travel Agency</a:t>
            </a:r>
          </a:p>
          <a:p>
            <a:pPr marL="800100" lvl="1" indent="-342900">
              <a:buFont typeface="Arial"/>
              <a:buChar char="•"/>
            </a:pPr>
            <a:r>
              <a:rPr lang="de-AT" sz="2000" spc="-40" dirty="0" err="1" smtClean="0">
                <a:latin typeface="Calibri"/>
                <a:cs typeface="Calibri"/>
              </a:rPr>
              <a:t>Inquiry</a:t>
            </a:r>
            <a:r>
              <a:rPr lang="de-AT" sz="2000" spc="-40" dirty="0" smtClean="0">
                <a:latin typeface="Calibri"/>
                <a:cs typeface="Calibri"/>
              </a:rPr>
              <a:t> &amp; Booking-Management             (B2C; B2B; </a:t>
            </a:r>
            <a:r>
              <a:rPr lang="de-AT" sz="2000" spc="-40" dirty="0" err="1" smtClean="0">
                <a:latin typeface="Calibri"/>
                <a:cs typeface="Calibri"/>
              </a:rPr>
              <a:t>Reselling</a:t>
            </a:r>
            <a:r>
              <a:rPr lang="de-AT" sz="2000" spc="-40" dirty="0" smtClean="0">
                <a:latin typeface="Calibri"/>
                <a:cs typeface="Calibri"/>
              </a:rPr>
              <a:t>)</a:t>
            </a:r>
          </a:p>
          <a:p>
            <a:pPr marL="1257300" lvl="2" indent="-342900">
              <a:buFont typeface="Courier New"/>
              <a:buChar char="o"/>
            </a:pPr>
            <a:r>
              <a:rPr lang="de-AT" sz="2000" spc="-40" dirty="0" smtClean="0">
                <a:latin typeface="Calibri"/>
                <a:cs typeface="Calibri"/>
              </a:rPr>
              <a:t>Enhanced 7/12 </a:t>
            </a:r>
            <a:r>
              <a:rPr lang="de-AT" sz="2000" spc="-40" dirty="0" err="1" smtClean="0">
                <a:latin typeface="Calibri"/>
                <a:cs typeface="Calibri"/>
              </a:rPr>
              <a:t>services</a:t>
            </a:r>
            <a:r>
              <a:rPr lang="de-AT" sz="2000" spc="-40" dirty="0" smtClean="0">
                <a:latin typeface="Calibri"/>
                <a:cs typeface="Calibri"/>
              </a:rPr>
              <a:t> (Online      Chat; </a:t>
            </a:r>
            <a:r>
              <a:rPr lang="de-AT" sz="2000" spc="-40" dirty="0" err="1" smtClean="0">
                <a:latin typeface="Calibri"/>
                <a:cs typeface="Calibri"/>
              </a:rPr>
              <a:t>Trail</a:t>
            </a:r>
            <a:r>
              <a:rPr lang="de-AT" sz="2000" spc="-40" dirty="0" smtClean="0">
                <a:latin typeface="Calibri"/>
                <a:cs typeface="Calibri"/>
              </a:rPr>
              <a:t> Hot Line)</a:t>
            </a:r>
          </a:p>
          <a:p>
            <a:pPr marL="800100" lvl="1" indent="-342900">
              <a:buFont typeface="Arial"/>
              <a:buChar char="•"/>
            </a:pPr>
            <a:r>
              <a:rPr lang="de-AT" sz="2000" spc="-40" dirty="0" smtClean="0">
                <a:latin typeface="Calibri"/>
                <a:cs typeface="Calibri"/>
              </a:rPr>
              <a:t>Service Provider </a:t>
            </a:r>
            <a:r>
              <a:rPr lang="de-AT" sz="2000" spc="-40" dirty="0">
                <a:latin typeface="Calibri"/>
                <a:cs typeface="Calibri"/>
              </a:rPr>
              <a:t>M</a:t>
            </a:r>
            <a:r>
              <a:rPr lang="de-AT" sz="2000" spc="-40" dirty="0" smtClean="0">
                <a:latin typeface="Calibri"/>
                <a:cs typeface="Calibri"/>
              </a:rPr>
              <a:t>anagement</a:t>
            </a:r>
            <a:endParaRPr lang="de-AT" sz="2000" spc="-40" dirty="0">
              <a:latin typeface="Calibri"/>
              <a:cs typeface="Calibri"/>
            </a:endParaRPr>
          </a:p>
          <a:p>
            <a:pPr marL="800100" lvl="1" indent="-342900">
              <a:buFont typeface="Arial"/>
              <a:buChar char="•"/>
            </a:pPr>
            <a:r>
              <a:rPr lang="de-AT" sz="2000" spc="-40" dirty="0" err="1" smtClean="0">
                <a:latin typeface="Calibri"/>
                <a:cs typeface="Calibri"/>
              </a:rPr>
              <a:t>Evaluating</a:t>
            </a:r>
            <a:r>
              <a:rPr lang="de-AT" sz="2000" spc="-40" dirty="0" smtClean="0">
                <a:latin typeface="Calibri"/>
                <a:cs typeface="Calibri"/>
              </a:rPr>
              <a:t>, </a:t>
            </a:r>
            <a:r>
              <a:rPr lang="de-AT" sz="2000" spc="-40" dirty="0" err="1">
                <a:latin typeface="Calibri"/>
                <a:cs typeface="Calibri"/>
              </a:rPr>
              <a:t>r</a:t>
            </a:r>
            <a:r>
              <a:rPr lang="de-AT" sz="2000" spc="-40" dirty="0" err="1" smtClean="0">
                <a:latin typeface="Calibri"/>
                <a:cs typeface="Calibri"/>
              </a:rPr>
              <a:t>eporting</a:t>
            </a:r>
            <a:r>
              <a:rPr lang="de-AT" sz="2000" spc="-40" dirty="0" smtClean="0">
                <a:latin typeface="Calibri"/>
                <a:cs typeface="Calibri"/>
              </a:rPr>
              <a:t>,                  </a:t>
            </a:r>
            <a:r>
              <a:rPr lang="de-AT" sz="2000" spc="-40" dirty="0" err="1" smtClean="0">
                <a:latin typeface="Calibri"/>
                <a:cs typeface="Calibri"/>
              </a:rPr>
              <a:t>qualification</a:t>
            </a:r>
            <a:r>
              <a:rPr lang="de-AT" sz="2000" spc="-40" dirty="0" smtClean="0">
                <a:latin typeface="Calibri"/>
                <a:cs typeface="Calibri"/>
              </a:rPr>
              <a:t>, </a:t>
            </a:r>
            <a:r>
              <a:rPr lang="de-AT" sz="2000" spc="-40" dirty="0" err="1" smtClean="0">
                <a:latin typeface="Calibri"/>
                <a:cs typeface="Calibri"/>
              </a:rPr>
              <a:t>progression</a:t>
            </a:r>
            <a:r>
              <a:rPr lang="de-AT" sz="2000" spc="-40" dirty="0" smtClean="0">
                <a:latin typeface="Calibri"/>
                <a:cs typeface="Calibri"/>
              </a:rPr>
              <a:t>, etc.</a:t>
            </a:r>
          </a:p>
        </p:txBody>
      </p:sp>
      <p:sp>
        <p:nvSpPr>
          <p:cNvPr id="18" name="Textfeld 58"/>
          <p:cNvSpPr txBox="1">
            <a:spLocks noChangeArrowheads="1"/>
          </p:cNvSpPr>
          <p:nvPr/>
        </p:nvSpPr>
        <p:spPr bwMode="auto">
          <a:xfrm>
            <a:off x="0" y="195152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3600" b="1">
                <a:solidFill>
                  <a:srgbClr val="92C11A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de-DE" altLang="de-DE" dirty="0" smtClean="0"/>
              <a:t>2. BUSINESS MODEL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76158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Freihandform 2"/>
          <p:cNvSpPr/>
          <p:nvPr/>
        </p:nvSpPr>
        <p:spPr>
          <a:xfrm>
            <a:off x="0" y="0"/>
            <a:ext cx="12244191" cy="6896100"/>
          </a:xfrm>
          <a:custGeom>
            <a:avLst/>
            <a:gdLst>
              <a:gd name="connsiteX0" fmla="*/ 0 w 12192000"/>
              <a:gd name="connsiteY0" fmla="*/ 0 h 6896100"/>
              <a:gd name="connsiteX1" fmla="*/ 12192000 w 12192000"/>
              <a:gd name="connsiteY1" fmla="*/ 0 h 6896100"/>
              <a:gd name="connsiteX2" fmla="*/ 12192000 w 12192000"/>
              <a:gd name="connsiteY2" fmla="*/ 6896100 h 6896100"/>
              <a:gd name="connsiteX3" fmla="*/ 12077700 w 12192000"/>
              <a:gd name="connsiteY3" fmla="*/ 6886575 h 6896100"/>
              <a:gd name="connsiteX4" fmla="*/ 5448300 w 12192000"/>
              <a:gd name="connsiteY4" fmla="*/ 6886575 h 6896100"/>
              <a:gd name="connsiteX5" fmla="*/ 7372350 w 12192000"/>
              <a:gd name="connsiteY5" fmla="*/ 1076325 h 6896100"/>
              <a:gd name="connsiteX6" fmla="*/ 0 w 12192000"/>
              <a:gd name="connsiteY6" fmla="*/ 1076325 h 6896100"/>
              <a:gd name="connsiteX7" fmla="*/ 0 w 12192000"/>
              <a:gd name="connsiteY7" fmla="*/ 0 h 6896100"/>
              <a:gd name="connsiteX0" fmla="*/ 0 w 12244191"/>
              <a:gd name="connsiteY0" fmla="*/ 0 h 6896100"/>
              <a:gd name="connsiteX1" fmla="*/ 12192000 w 12244191"/>
              <a:gd name="connsiteY1" fmla="*/ 0 h 6896100"/>
              <a:gd name="connsiteX2" fmla="*/ 12192000 w 12244191"/>
              <a:gd name="connsiteY2" fmla="*/ 6896100 h 6896100"/>
              <a:gd name="connsiteX3" fmla="*/ 12077700 w 12244191"/>
              <a:gd name="connsiteY3" fmla="*/ 6886575 h 6896100"/>
              <a:gd name="connsiteX4" fmla="*/ 10287000 w 12244191"/>
              <a:gd name="connsiteY4" fmla="*/ 6877050 h 6896100"/>
              <a:gd name="connsiteX5" fmla="*/ 7372350 w 12244191"/>
              <a:gd name="connsiteY5" fmla="*/ 1076325 h 6896100"/>
              <a:gd name="connsiteX6" fmla="*/ 0 w 12244191"/>
              <a:gd name="connsiteY6" fmla="*/ 1076325 h 6896100"/>
              <a:gd name="connsiteX7" fmla="*/ 0 w 12244191"/>
              <a:gd name="connsiteY7" fmla="*/ 0 h 6896100"/>
              <a:gd name="connsiteX0" fmla="*/ 0 w 12244191"/>
              <a:gd name="connsiteY0" fmla="*/ 0 h 6896100"/>
              <a:gd name="connsiteX1" fmla="*/ 12192000 w 12244191"/>
              <a:gd name="connsiteY1" fmla="*/ 0 h 6896100"/>
              <a:gd name="connsiteX2" fmla="*/ 12192000 w 12244191"/>
              <a:gd name="connsiteY2" fmla="*/ 6896100 h 6896100"/>
              <a:gd name="connsiteX3" fmla="*/ 12077700 w 12244191"/>
              <a:gd name="connsiteY3" fmla="*/ 6886575 h 6896100"/>
              <a:gd name="connsiteX4" fmla="*/ 10287000 w 12244191"/>
              <a:gd name="connsiteY4" fmla="*/ 6877050 h 6896100"/>
              <a:gd name="connsiteX5" fmla="*/ 12182475 w 12244191"/>
              <a:gd name="connsiteY5" fmla="*/ 1076325 h 6896100"/>
              <a:gd name="connsiteX6" fmla="*/ 0 w 12244191"/>
              <a:gd name="connsiteY6" fmla="*/ 1076325 h 6896100"/>
              <a:gd name="connsiteX7" fmla="*/ 0 w 12244191"/>
              <a:gd name="connsiteY7" fmla="*/ 0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4191" h="6896100">
                <a:moveTo>
                  <a:pt x="0" y="0"/>
                </a:moveTo>
                <a:lnTo>
                  <a:pt x="12192000" y="0"/>
                </a:lnTo>
                <a:lnTo>
                  <a:pt x="12192000" y="6896100"/>
                </a:lnTo>
                <a:cubicBezTo>
                  <a:pt x="12153900" y="6892925"/>
                  <a:pt x="12395200" y="6889750"/>
                  <a:pt x="12077700" y="6886575"/>
                </a:cubicBezTo>
                <a:lnTo>
                  <a:pt x="10287000" y="6877050"/>
                </a:lnTo>
                <a:lnTo>
                  <a:pt x="12182475" y="1076325"/>
                </a:lnTo>
                <a:lnTo>
                  <a:pt x="0" y="10763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4" tIns="22857" rIns="45714" bIns="22857" anchor="ctr"/>
          <a:lstStyle/>
          <a:p>
            <a:pPr algn="ctr"/>
            <a:endParaRPr lang="de-DE"/>
          </a:p>
        </p:txBody>
      </p:sp>
      <p:grpSp>
        <p:nvGrpSpPr>
          <p:cNvPr id="4" name="Gruppieren 74"/>
          <p:cNvGrpSpPr>
            <a:grpSpLocks/>
          </p:cNvGrpSpPr>
          <p:nvPr/>
        </p:nvGrpSpPr>
        <p:grpSpPr bwMode="auto">
          <a:xfrm>
            <a:off x="41275" y="9525"/>
            <a:ext cx="3063875" cy="881063"/>
            <a:chOff x="1946901" y="2255389"/>
            <a:chExt cx="8516472" cy="2449963"/>
          </a:xfrm>
        </p:grpSpPr>
        <p:pic>
          <p:nvPicPr>
            <p:cNvPr id="5" name="Grafik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30"/>
            <a:stretch>
              <a:fillRect/>
            </a:stretch>
          </p:blipFill>
          <p:spPr bwMode="auto">
            <a:xfrm>
              <a:off x="1946901" y="3965825"/>
              <a:ext cx="8298197" cy="739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Grafik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23" b="27737"/>
            <a:stretch>
              <a:fillRect/>
            </a:stretch>
          </p:blipFill>
          <p:spPr bwMode="auto">
            <a:xfrm>
              <a:off x="1977724" y="3236360"/>
              <a:ext cx="8485649" cy="84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Grafik 7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0"/>
            <a:stretch>
              <a:fillRect/>
            </a:stretch>
          </p:blipFill>
          <p:spPr bwMode="auto">
            <a:xfrm>
              <a:off x="2008546" y="2255389"/>
              <a:ext cx="8298197" cy="1032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feld 58"/>
          <p:cNvSpPr txBox="1">
            <a:spLocks noChangeArrowheads="1"/>
          </p:cNvSpPr>
          <p:nvPr/>
        </p:nvSpPr>
        <p:spPr bwMode="auto">
          <a:xfrm>
            <a:off x="0" y="195152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3600" b="1">
                <a:solidFill>
                  <a:srgbClr val="92C11A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de-DE" altLang="de-DE" dirty="0" smtClean="0"/>
              <a:t>3. IMPACT</a:t>
            </a:r>
            <a:endParaRPr lang="de-DE" altLang="de-DE" dirty="0"/>
          </a:p>
        </p:txBody>
      </p:sp>
      <p:graphicFrame>
        <p:nvGraphicFramePr>
          <p:cNvPr id="13" name="Diagramm 12"/>
          <p:cNvGraphicFramePr/>
          <p:nvPr>
            <p:extLst>
              <p:ext uri="{D42A27DB-BD31-4B8C-83A1-F6EECF244321}">
                <p14:modId xmlns:p14="http://schemas.microsoft.com/office/powerpoint/2010/main" val="946587440"/>
              </p:ext>
            </p:extLst>
          </p:nvPr>
        </p:nvGraphicFramePr>
        <p:xfrm>
          <a:off x="1171709" y="2860400"/>
          <a:ext cx="6070317" cy="2315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Textfeld 14"/>
          <p:cNvSpPr txBox="1"/>
          <p:nvPr/>
        </p:nvSpPr>
        <p:spPr>
          <a:xfrm>
            <a:off x="6319990" y="2437630"/>
            <a:ext cx="4187489" cy="2862322"/>
          </a:xfrm>
          <a:prstGeom prst="rect">
            <a:avLst/>
          </a:prstGeom>
          <a:solidFill>
            <a:schemeClr val="bg1">
              <a:lumMod val="85000"/>
              <a:alpha val="39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ABOUT FAIR TRAILS®</a:t>
            </a:r>
          </a:p>
          <a:p>
            <a:endParaRPr lang="de-AT" dirty="0"/>
          </a:p>
          <a:p>
            <a:pPr marL="571500" indent="-571500">
              <a:buFont typeface="Wingdings" charset="2"/>
              <a:buChar char="ü"/>
            </a:pPr>
            <a:r>
              <a:rPr lang="de-AT" dirty="0"/>
              <a:t>GOAL</a:t>
            </a:r>
          </a:p>
          <a:p>
            <a:pPr marL="571500" indent="-571500">
              <a:buFont typeface="Wingdings" charset="2"/>
              <a:buChar char="ü"/>
            </a:pPr>
            <a:r>
              <a:rPr lang="de-AT" dirty="0"/>
              <a:t>APPROACH</a:t>
            </a:r>
          </a:p>
          <a:p>
            <a:pPr marL="571500" indent="-571500">
              <a:buFont typeface="Wingdings" charset="2"/>
              <a:buChar char="ü"/>
            </a:pPr>
            <a:r>
              <a:rPr lang="de-AT" dirty="0"/>
              <a:t>IMPACTS</a:t>
            </a:r>
          </a:p>
        </p:txBody>
      </p:sp>
    </p:spTree>
    <p:extLst>
      <p:ext uri="{BB962C8B-B14F-4D97-AF65-F5344CB8AC3E}">
        <p14:creationId xmlns:p14="http://schemas.microsoft.com/office/powerpoint/2010/main" val="148829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8" b="4632"/>
          <a:stretch/>
        </p:blipFill>
        <p:spPr>
          <a:xfrm>
            <a:off x="0" y="-9525"/>
            <a:ext cx="12228631" cy="6886575"/>
          </a:xfrm>
          <a:prstGeom prst="rect">
            <a:avLst/>
          </a:prstGeom>
        </p:spPr>
      </p:pic>
      <p:sp>
        <p:nvSpPr>
          <p:cNvPr id="3" name="Freihandform 2"/>
          <p:cNvSpPr/>
          <p:nvPr/>
        </p:nvSpPr>
        <p:spPr>
          <a:xfrm>
            <a:off x="0" y="0"/>
            <a:ext cx="12244191" cy="6896100"/>
          </a:xfrm>
          <a:custGeom>
            <a:avLst/>
            <a:gdLst>
              <a:gd name="connsiteX0" fmla="*/ 0 w 12192000"/>
              <a:gd name="connsiteY0" fmla="*/ 0 h 6896100"/>
              <a:gd name="connsiteX1" fmla="*/ 12192000 w 12192000"/>
              <a:gd name="connsiteY1" fmla="*/ 0 h 6896100"/>
              <a:gd name="connsiteX2" fmla="*/ 12192000 w 12192000"/>
              <a:gd name="connsiteY2" fmla="*/ 6896100 h 6896100"/>
              <a:gd name="connsiteX3" fmla="*/ 12077700 w 12192000"/>
              <a:gd name="connsiteY3" fmla="*/ 6886575 h 6896100"/>
              <a:gd name="connsiteX4" fmla="*/ 5448300 w 12192000"/>
              <a:gd name="connsiteY4" fmla="*/ 6886575 h 6896100"/>
              <a:gd name="connsiteX5" fmla="*/ 7372350 w 12192000"/>
              <a:gd name="connsiteY5" fmla="*/ 1076325 h 6896100"/>
              <a:gd name="connsiteX6" fmla="*/ 0 w 12192000"/>
              <a:gd name="connsiteY6" fmla="*/ 1076325 h 6896100"/>
              <a:gd name="connsiteX7" fmla="*/ 0 w 12192000"/>
              <a:gd name="connsiteY7" fmla="*/ 0 h 6896100"/>
              <a:gd name="connsiteX0" fmla="*/ 0 w 12244191"/>
              <a:gd name="connsiteY0" fmla="*/ 0 h 6896100"/>
              <a:gd name="connsiteX1" fmla="*/ 12192000 w 12244191"/>
              <a:gd name="connsiteY1" fmla="*/ 0 h 6896100"/>
              <a:gd name="connsiteX2" fmla="*/ 12192000 w 12244191"/>
              <a:gd name="connsiteY2" fmla="*/ 6896100 h 6896100"/>
              <a:gd name="connsiteX3" fmla="*/ 12077700 w 12244191"/>
              <a:gd name="connsiteY3" fmla="*/ 6886575 h 6896100"/>
              <a:gd name="connsiteX4" fmla="*/ 10287000 w 12244191"/>
              <a:gd name="connsiteY4" fmla="*/ 6877050 h 6896100"/>
              <a:gd name="connsiteX5" fmla="*/ 7372350 w 12244191"/>
              <a:gd name="connsiteY5" fmla="*/ 1076325 h 6896100"/>
              <a:gd name="connsiteX6" fmla="*/ 0 w 12244191"/>
              <a:gd name="connsiteY6" fmla="*/ 1076325 h 6896100"/>
              <a:gd name="connsiteX7" fmla="*/ 0 w 12244191"/>
              <a:gd name="connsiteY7" fmla="*/ 0 h 6896100"/>
              <a:gd name="connsiteX0" fmla="*/ 0 w 12244191"/>
              <a:gd name="connsiteY0" fmla="*/ 0 h 6896100"/>
              <a:gd name="connsiteX1" fmla="*/ 12192000 w 12244191"/>
              <a:gd name="connsiteY1" fmla="*/ 0 h 6896100"/>
              <a:gd name="connsiteX2" fmla="*/ 12192000 w 12244191"/>
              <a:gd name="connsiteY2" fmla="*/ 6896100 h 6896100"/>
              <a:gd name="connsiteX3" fmla="*/ 12077700 w 12244191"/>
              <a:gd name="connsiteY3" fmla="*/ 6886575 h 6896100"/>
              <a:gd name="connsiteX4" fmla="*/ 10287000 w 12244191"/>
              <a:gd name="connsiteY4" fmla="*/ 6877050 h 6896100"/>
              <a:gd name="connsiteX5" fmla="*/ 12182475 w 12244191"/>
              <a:gd name="connsiteY5" fmla="*/ 1076325 h 6896100"/>
              <a:gd name="connsiteX6" fmla="*/ 0 w 12244191"/>
              <a:gd name="connsiteY6" fmla="*/ 1076325 h 6896100"/>
              <a:gd name="connsiteX7" fmla="*/ 0 w 12244191"/>
              <a:gd name="connsiteY7" fmla="*/ 0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4191" h="6896100">
                <a:moveTo>
                  <a:pt x="0" y="0"/>
                </a:moveTo>
                <a:lnTo>
                  <a:pt x="12192000" y="0"/>
                </a:lnTo>
                <a:lnTo>
                  <a:pt x="12192000" y="6896100"/>
                </a:lnTo>
                <a:cubicBezTo>
                  <a:pt x="12153900" y="6892925"/>
                  <a:pt x="12395200" y="6889750"/>
                  <a:pt x="12077700" y="6886575"/>
                </a:cubicBezTo>
                <a:lnTo>
                  <a:pt x="10287000" y="6877050"/>
                </a:lnTo>
                <a:lnTo>
                  <a:pt x="12182475" y="1076325"/>
                </a:lnTo>
                <a:lnTo>
                  <a:pt x="0" y="10763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4" tIns="22857" rIns="45714" bIns="22857" anchor="ctr"/>
          <a:lstStyle/>
          <a:p>
            <a:pPr algn="ctr"/>
            <a:endParaRPr lang="de-DE"/>
          </a:p>
        </p:txBody>
      </p:sp>
      <p:grpSp>
        <p:nvGrpSpPr>
          <p:cNvPr id="4" name="Gruppieren 74"/>
          <p:cNvGrpSpPr>
            <a:grpSpLocks/>
          </p:cNvGrpSpPr>
          <p:nvPr/>
        </p:nvGrpSpPr>
        <p:grpSpPr bwMode="auto">
          <a:xfrm>
            <a:off x="41275" y="9525"/>
            <a:ext cx="3063875" cy="881063"/>
            <a:chOff x="1946901" y="2255389"/>
            <a:chExt cx="8516472" cy="2449963"/>
          </a:xfrm>
        </p:grpSpPr>
        <p:pic>
          <p:nvPicPr>
            <p:cNvPr id="5" name="Grafik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30"/>
            <a:stretch>
              <a:fillRect/>
            </a:stretch>
          </p:blipFill>
          <p:spPr bwMode="auto">
            <a:xfrm>
              <a:off x="1946901" y="3965825"/>
              <a:ext cx="8298197" cy="739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Grafik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23" b="27737"/>
            <a:stretch>
              <a:fillRect/>
            </a:stretch>
          </p:blipFill>
          <p:spPr bwMode="auto">
            <a:xfrm>
              <a:off x="1977724" y="3236360"/>
              <a:ext cx="8485649" cy="84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Grafik 7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0"/>
            <a:stretch>
              <a:fillRect/>
            </a:stretch>
          </p:blipFill>
          <p:spPr bwMode="auto">
            <a:xfrm>
              <a:off x="2008546" y="2255389"/>
              <a:ext cx="8298197" cy="1032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feld 10"/>
          <p:cNvSpPr txBox="1"/>
          <p:nvPr/>
        </p:nvSpPr>
        <p:spPr>
          <a:xfrm>
            <a:off x="232972" y="1598078"/>
            <a:ext cx="11101043" cy="2554545"/>
          </a:xfrm>
          <a:prstGeom prst="rect">
            <a:avLst/>
          </a:prstGeom>
          <a:solidFill>
            <a:schemeClr val="tx1">
              <a:lumMod val="65000"/>
              <a:lumOff val="35000"/>
              <a:alpha val="2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OUR GOAL IS  </a:t>
            </a:r>
          </a:p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- BASED </a:t>
            </a:r>
            <a:r>
              <a:rPr lang="de-DE" sz="3200" dirty="0">
                <a:solidFill>
                  <a:schemeClr val="bg1"/>
                </a:solidFill>
              </a:rPr>
              <a:t>ON THE </a:t>
            </a:r>
            <a:r>
              <a:rPr lang="de-DE" sz="3200" dirty="0" smtClean="0">
                <a:solidFill>
                  <a:schemeClr val="bg1"/>
                </a:solidFill>
              </a:rPr>
              <a:t>UNIQUE CAPABILITIES OF  BOOKYOURTRAIL® – </a:t>
            </a:r>
          </a:p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THE IMPLEMENTION OF A FAIR TRAILS® BUSINESS MODEL  FOR THE SUSTAINABLE DEVELOPMENT OF RURAL AREAS IN REMOTE </a:t>
            </a:r>
          </a:p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(LONG DISTANCE) MARKETS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13" name="Textfeld 58"/>
          <p:cNvSpPr txBox="1">
            <a:spLocks noChangeArrowheads="1"/>
          </p:cNvSpPr>
          <p:nvPr/>
        </p:nvSpPr>
        <p:spPr bwMode="auto">
          <a:xfrm>
            <a:off x="0" y="195152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3600" b="1">
                <a:solidFill>
                  <a:srgbClr val="92C11A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de-DE" altLang="de-DE" dirty="0" smtClean="0"/>
              <a:t>3. IMPACT</a:t>
            </a:r>
            <a:endParaRPr lang="de-DE" altLang="de-DE" dirty="0"/>
          </a:p>
        </p:txBody>
      </p:sp>
      <p:pic>
        <p:nvPicPr>
          <p:cNvPr id="14" name="Bild 13" descr="Fair-Trails-Logo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21687" r="4945" b="47122"/>
          <a:stretch/>
        </p:blipFill>
        <p:spPr>
          <a:xfrm>
            <a:off x="8672213" y="1052828"/>
            <a:ext cx="3503077" cy="8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6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2046" b="12728"/>
          <a:stretch/>
        </p:blipFill>
        <p:spPr>
          <a:xfrm>
            <a:off x="0" y="-41564"/>
            <a:ext cx="12192000" cy="6899564"/>
          </a:xfrm>
          <a:prstGeom prst="rect">
            <a:avLst/>
          </a:prstGeom>
        </p:spPr>
      </p:pic>
      <p:sp>
        <p:nvSpPr>
          <p:cNvPr id="3" name="Freihandform 2"/>
          <p:cNvSpPr/>
          <p:nvPr/>
        </p:nvSpPr>
        <p:spPr>
          <a:xfrm>
            <a:off x="0" y="0"/>
            <a:ext cx="12244191" cy="6896100"/>
          </a:xfrm>
          <a:custGeom>
            <a:avLst/>
            <a:gdLst>
              <a:gd name="connsiteX0" fmla="*/ 0 w 12192000"/>
              <a:gd name="connsiteY0" fmla="*/ 0 h 6896100"/>
              <a:gd name="connsiteX1" fmla="*/ 12192000 w 12192000"/>
              <a:gd name="connsiteY1" fmla="*/ 0 h 6896100"/>
              <a:gd name="connsiteX2" fmla="*/ 12192000 w 12192000"/>
              <a:gd name="connsiteY2" fmla="*/ 6896100 h 6896100"/>
              <a:gd name="connsiteX3" fmla="*/ 12077700 w 12192000"/>
              <a:gd name="connsiteY3" fmla="*/ 6886575 h 6896100"/>
              <a:gd name="connsiteX4" fmla="*/ 5448300 w 12192000"/>
              <a:gd name="connsiteY4" fmla="*/ 6886575 h 6896100"/>
              <a:gd name="connsiteX5" fmla="*/ 7372350 w 12192000"/>
              <a:gd name="connsiteY5" fmla="*/ 1076325 h 6896100"/>
              <a:gd name="connsiteX6" fmla="*/ 0 w 12192000"/>
              <a:gd name="connsiteY6" fmla="*/ 1076325 h 6896100"/>
              <a:gd name="connsiteX7" fmla="*/ 0 w 12192000"/>
              <a:gd name="connsiteY7" fmla="*/ 0 h 6896100"/>
              <a:gd name="connsiteX0" fmla="*/ 0 w 12244191"/>
              <a:gd name="connsiteY0" fmla="*/ 0 h 6896100"/>
              <a:gd name="connsiteX1" fmla="*/ 12192000 w 12244191"/>
              <a:gd name="connsiteY1" fmla="*/ 0 h 6896100"/>
              <a:gd name="connsiteX2" fmla="*/ 12192000 w 12244191"/>
              <a:gd name="connsiteY2" fmla="*/ 6896100 h 6896100"/>
              <a:gd name="connsiteX3" fmla="*/ 12077700 w 12244191"/>
              <a:gd name="connsiteY3" fmla="*/ 6886575 h 6896100"/>
              <a:gd name="connsiteX4" fmla="*/ 10287000 w 12244191"/>
              <a:gd name="connsiteY4" fmla="*/ 6877050 h 6896100"/>
              <a:gd name="connsiteX5" fmla="*/ 7372350 w 12244191"/>
              <a:gd name="connsiteY5" fmla="*/ 1076325 h 6896100"/>
              <a:gd name="connsiteX6" fmla="*/ 0 w 12244191"/>
              <a:gd name="connsiteY6" fmla="*/ 1076325 h 6896100"/>
              <a:gd name="connsiteX7" fmla="*/ 0 w 12244191"/>
              <a:gd name="connsiteY7" fmla="*/ 0 h 6896100"/>
              <a:gd name="connsiteX0" fmla="*/ 0 w 12244191"/>
              <a:gd name="connsiteY0" fmla="*/ 0 h 6896100"/>
              <a:gd name="connsiteX1" fmla="*/ 12192000 w 12244191"/>
              <a:gd name="connsiteY1" fmla="*/ 0 h 6896100"/>
              <a:gd name="connsiteX2" fmla="*/ 12192000 w 12244191"/>
              <a:gd name="connsiteY2" fmla="*/ 6896100 h 6896100"/>
              <a:gd name="connsiteX3" fmla="*/ 12077700 w 12244191"/>
              <a:gd name="connsiteY3" fmla="*/ 6886575 h 6896100"/>
              <a:gd name="connsiteX4" fmla="*/ 10287000 w 12244191"/>
              <a:gd name="connsiteY4" fmla="*/ 6877050 h 6896100"/>
              <a:gd name="connsiteX5" fmla="*/ 12182475 w 12244191"/>
              <a:gd name="connsiteY5" fmla="*/ 1076325 h 6896100"/>
              <a:gd name="connsiteX6" fmla="*/ 0 w 12244191"/>
              <a:gd name="connsiteY6" fmla="*/ 1076325 h 6896100"/>
              <a:gd name="connsiteX7" fmla="*/ 0 w 12244191"/>
              <a:gd name="connsiteY7" fmla="*/ 0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4191" h="6896100">
                <a:moveTo>
                  <a:pt x="0" y="0"/>
                </a:moveTo>
                <a:lnTo>
                  <a:pt x="12192000" y="0"/>
                </a:lnTo>
                <a:lnTo>
                  <a:pt x="12192000" y="6896100"/>
                </a:lnTo>
                <a:cubicBezTo>
                  <a:pt x="12153900" y="6892925"/>
                  <a:pt x="12395200" y="6889750"/>
                  <a:pt x="12077700" y="6886575"/>
                </a:cubicBezTo>
                <a:lnTo>
                  <a:pt x="10287000" y="6877050"/>
                </a:lnTo>
                <a:lnTo>
                  <a:pt x="12182475" y="1076325"/>
                </a:lnTo>
                <a:lnTo>
                  <a:pt x="0" y="10763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4" tIns="22857" rIns="45714" bIns="22857" anchor="ctr"/>
          <a:lstStyle/>
          <a:p>
            <a:pPr algn="ctr"/>
            <a:endParaRPr lang="de-DE"/>
          </a:p>
        </p:txBody>
      </p:sp>
      <p:grpSp>
        <p:nvGrpSpPr>
          <p:cNvPr id="4" name="Gruppieren 74"/>
          <p:cNvGrpSpPr>
            <a:grpSpLocks/>
          </p:cNvGrpSpPr>
          <p:nvPr/>
        </p:nvGrpSpPr>
        <p:grpSpPr bwMode="auto">
          <a:xfrm>
            <a:off x="41275" y="9525"/>
            <a:ext cx="3063875" cy="881063"/>
            <a:chOff x="1946901" y="2255389"/>
            <a:chExt cx="8516472" cy="2449963"/>
          </a:xfrm>
        </p:grpSpPr>
        <p:pic>
          <p:nvPicPr>
            <p:cNvPr id="5" name="Grafik 7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30"/>
            <a:stretch>
              <a:fillRect/>
            </a:stretch>
          </p:blipFill>
          <p:spPr bwMode="auto">
            <a:xfrm>
              <a:off x="1946901" y="3965825"/>
              <a:ext cx="8298197" cy="739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Grafik 7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23" b="27737"/>
            <a:stretch>
              <a:fillRect/>
            </a:stretch>
          </p:blipFill>
          <p:spPr bwMode="auto">
            <a:xfrm>
              <a:off x="1977724" y="3236360"/>
              <a:ext cx="8485649" cy="84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Grafik 7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0"/>
            <a:stretch>
              <a:fillRect/>
            </a:stretch>
          </p:blipFill>
          <p:spPr bwMode="auto">
            <a:xfrm>
              <a:off x="2008546" y="2255389"/>
              <a:ext cx="8298197" cy="1032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hteck 14"/>
          <p:cNvSpPr/>
          <p:nvPr/>
        </p:nvSpPr>
        <p:spPr>
          <a:xfrm>
            <a:off x="347662" y="2029757"/>
            <a:ext cx="1123233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de-DE" sz="2400" b="1" dirty="0" smtClean="0">
                <a:solidFill>
                  <a:schemeClr val="bg1"/>
                </a:solidFill>
              </a:rPr>
              <a:t>FOCUS ON LESS </a:t>
            </a:r>
            <a:r>
              <a:rPr lang="de-DE" sz="2400" b="1" dirty="0">
                <a:solidFill>
                  <a:schemeClr val="bg1"/>
                </a:solidFill>
              </a:rPr>
              <a:t>DEVELOPED REGIONS</a:t>
            </a:r>
          </a:p>
          <a:p>
            <a:pPr marL="800100" lvl="1" indent="-342900">
              <a:buFont typeface="Courier New"/>
              <a:buChar char="o"/>
            </a:pPr>
            <a:r>
              <a:rPr lang="de-DE" sz="2400" dirty="0">
                <a:solidFill>
                  <a:schemeClr val="bg1"/>
                </a:solidFill>
              </a:rPr>
              <a:t>First </a:t>
            </a:r>
            <a:r>
              <a:rPr lang="de-DE" sz="2400" dirty="0" err="1">
                <a:solidFill>
                  <a:schemeClr val="bg1"/>
                </a:solidFill>
              </a:rPr>
              <a:t>priority</a:t>
            </a:r>
            <a:r>
              <a:rPr lang="de-DE" sz="2400" dirty="0">
                <a:solidFill>
                  <a:schemeClr val="bg1"/>
                </a:solidFill>
              </a:rPr>
              <a:t>: </a:t>
            </a:r>
            <a:r>
              <a:rPr lang="de-DE" sz="2400" dirty="0" err="1">
                <a:solidFill>
                  <a:schemeClr val="bg1"/>
                </a:solidFill>
              </a:rPr>
              <a:t>I</a:t>
            </a:r>
            <a:r>
              <a:rPr lang="de-DE" sz="2400" dirty="0" err="1" smtClean="0">
                <a:solidFill>
                  <a:schemeClr val="bg1"/>
                </a:solidFill>
              </a:rPr>
              <a:t>mplementing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trails</a:t>
            </a:r>
            <a:r>
              <a:rPr lang="de-DE" sz="2400" dirty="0">
                <a:solidFill>
                  <a:schemeClr val="bg1"/>
                </a:solidFill>
              </a:rPr>
              <a:t> in </a:t>
            </a:r>
            <a:r>
              <a:rPr lang="de-DE" sz="2400" dirty="0" err="1">
                <a:solidFill>
                  <a:schemeClr val="bg1"/>
                </a:solidFill>
              </a:rPr>
              <a:t>less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developed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areas</a:t>
            </a:r>
            <a:endParaRPr lang="de-DE" sz="2400" dirty="0">
              <a:solidFill>
                <a:schemeClr val="bg1"/>
              </a:solidFill>
            </a:endParaRPr>
          </a:p>
          <a:p>
            <a:pPr marL="800100" lvl="1" indent="-342900">
              <a:buFont typeface="Courier New"/>
              <a:buChar char="o"/>
            </a:pPr>
            <a:r>
              <a:rPr lang="de-DE" sz="2400" dirty="0">
                <a:solidFill>
                  <a:schemeClr val="bg1"/>
                </a:solidFill>
              </a:rPr>
              <a:t>Second </a:t>
            </a:r>
            <a:r>
              <a:rPr lang="de-DE" sz="2400" dirty="0" err="1">
                <a:solidFill>
                  <a:schemeClr val="bg1"/>
                </a:solidFill>
              </a:rPr>
              <a:t>priority</a:t>
            </a:r>
            <a:r>
              <a:rPr lang="de-DE" sz="2400" dirty="0">
                <a:solidFill>
                  <a:schemeClr val="bg1"/>
                </a:solidFill>
              </a:rPr>
              <a:t>: </a:t>
            </a:r>
            <a:r>
              <a:rPr lang="de-DE" sz="2400" dirty="0" err="1">
                <a:solidFill>
                  <a:schemeClr val="bg1"/>
                </a:solidFill>
              </a:rPr>
              <a:t>T</a:t>
            </a:r>
            <a:r>
              <a:rPr lang="de-DE" sz="2400" dirty="0" err="1" smtClean="0">
                <a:solidFill>
                  <a:schemeClr val="bg1"/>
                </a:solidFill>
              </a:rPr>
              <a:t>ransforming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tourism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into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more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sustainablity</a:t>
            </a:r>
            <a:r>
              <a:rPr lang="de-DE" sz="2400" dirty="0" smtClean="0">
                <a:solidFill>
                  <a:schemeClr val="bg1"/>
                </a:solidFill>
              </a:rPr>
              <a:t> in </a:t>
            </a:r>
            <a:r>
              <a:rPr lang="de-DE" sz="2400" dirty="0" err="1" smtClean="0">
                <a:solidFill>
                  <a:schemeClr val="bg1"/>
                </a:solidFill>
              </a:rPr>
              <a:t>developed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areas</a:t>
            </a:r>
            <a:endParaRPr lang="de-DE" sz="2400" dirty="0" smtClean="0">
              <a:solidFill>
                <a:schemeClr val="bg1"/>
              </a:solidFill>
            </a:endParaRPr>
          </a:p>
          <a:p>
            <a:pPr marL="800100" lvl="1" indent="-342900">
              <a:buAutoNum type="arabicPeriod"/>
            </a:pPr>
            <a:endParaRPr lang="de-DE" sz="2400" dirty="0" smtClean="0">
              <a:solidFill>
                <a:schemeClr val="bg1"/>
              </a:solidFill>
            </a:endParaRPr>
          </a:p>
          <a:p>
            <a:r>
              <a:rPr lang="de-DE" sz="2400" b="1" dirty="0">
                <a:solidFill>
                  <a:schemeClr val="bg1"/>
                </a:solidFill>
              </a:rPr>
              <a:t>2. TOPIC TRAILS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de-DE" sz="2400" dirty="0" err="1">
                <a:solidFill>
                  <a:schemeClr val="bg1"/>
                </a:solidFill>
              </a:rPr>
              <a:t>Upgrading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every</a:t>
            </a:r>
            <a:r>
              <a:rPr lang="de-DE" sz="2400" dirty="0">
                <a:solidFill>
                  <a:schemeClr val="bg1"/>
                </a:solidFill>
              </a:rPr>
              <a:t> Fair </a:t>
            </a:r>
            <a:r>
              <a:rPr lang="de-DE" sz="2400" dirty="0" err="1" smtClean="0">
                <a:solidFill>
                  <a:schemeClr val="bg1"/>
                </a:solidFill>
              </a:rPr>
              <a:t>Trail</a:t>
            </a:r>
            <a:r>
              <a:rPr lang="de-DE" sz="2400" dirty="0" smtClean="0">
                <a:solidFill>
                  <a:schemeClr val="bg1"/>
                </a:solidFill>
              </a:rPr>
              <a:t>® </a:t>
            </a:r>
            <a:r>
              <a:rPr lang="de-DE" sz="2400" dirty="0" err="1">
                <a:solidFill>
                  <a:schemeClr val="bg1"/>
                </a:solidFill>
              </a:rPr>
              <a:t>with</a:t>
            </a:r>
            <a:r>
              <a:rPr lang="de-DE" sz="2400" dirty="0">
                <a:solidFill>
                  <a:schemeClr val="bg1"/>
                </a:solidFill>
              </a:rPr>
              <a:t> an </a:t>
            </a:r>
            <a:r>
              <a:rPr lang="de-DE" sz="2400" dirty="0" err="1">
                <a:solidFill>
                  <a:schemeClr val="bg1"/>
                </a:solidFill>
              </a:rPr>
              <a:t>special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topic</a:t>
            </a:r>
            <a:r>
              <a:rPr lang="de-DE" sz="2400" dirty="0">
                <a:solidFill>
                  <a:schemeClr val="bg1"/>
                </a:solidFill>
              </a:rPr>
              <a:t> (e.g. </a:t>
            </a:r>
            <a:r>
              <a:rPr lang="de-DE" sz="2400" dirty="0" err="1">
                <a:solidFill>
                  <a:schemeClr val="bg1"/>
                </a:solidFill>
              </a:rPr>
              <a:t>wildlife</a:t>
            </a:r>
            <a:r>
              <a:rPr lang="de-DE" sz="2400" dirty="0">
                <a:solidFill>
                  <a:schemeClr val="bg1"/>
                </a:solidFill>
              </a:rPr>
              <a:t>, </a:t>
            </a:r>
            <a:r>
              <a:rPr lang="de-DE" sz="2400" dirty="0" err="1">
                <a:solidFill>
                  <a:schemeClr val="bg1"/>
                </a:solidFill>
              </a:rPr>
              <a:t>culture</a:t>
            </a:r>
            <a:r>
              <a:rPr lang="de-DE" sz="2400" dirty="0">
                <a:solidFill>
                  <a:schemeClr val="bg1"/>
                </a:solidFill>
              </a:rPr>
              <a:t>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de-DE" sz="2400" dirty="0" err="1">
                <a:solidFill>
                  <a:schemeClr val="bg1"/>
                </a:solidFill>
              </a:rPr>
              <a:t>Including</a:t>
            </a:r>
            <a:r>
              <a:rPr lang="de-DE" sz="2400" dirty="0">
                <a:solidFill>
                  <a:schemeClr val="bg1"/>
                </a:solidFill>
              </a:rPr>
              <a:t> an </a:t>
            </a:r>
            <a:r>
              <a:rPr lang="de-DE" sz="2400" dirty="0" err="1">
                <a:solidFill>
                  <a:schemeClr val="bg1"/>
                </a:solidFill>
              </a:rPr>
              <a:t>impact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fee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for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funding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projects</a:t>
            </a:r>
            <a:r>
              <a:rPr lang="de-DE" sz="2400" dirty="0" smtClean="0">
                <a:solidFill>
                  <a:schemeClr val="bg1"/>
                </a:solidFill>
              </a:rPr>
              <a:t> (</a:t>
            </a:r>
            <a:r>
              <a:rPr lang="de-DE" sz="2400" dirty="0" err="1" smtClean="0">
                <a:solidFill>
                  <a:schemeClr val="bg1"/>
                </a:solidFill>
              </a:rPr>
              <a:t>related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to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topic</a:t>
            </a:r>
            <a:r>
              <a:rPr lang="de-DE" sz="2400" dirty="0" smtClean="0">
                <a:solidFill>
                  <a:schemeClr val="bg1"/>
                </a:solidFill>
              </a:rPr>
              <a:t>) </a:t>
            </a:r>
            <a:r>
              <a:rPr lang="de-DE" sz="2400" dirty="0" err="1">
                <a:solidFill>
                  <a:schemeClr val="bg1"/>
                </a:solidFill>
              </a:rPr>
              <a:t>along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the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trail</a:t>
            </a:r>
            <a:endParaRPr lang="de-DE" sz="2400" dirty="0" smtClean="0">
              <a:solidFill>
                <a:schemeClr val="bg1"/>
              </a:solidFill>
            </a:endParaRPr>
          </a:p>
          <a:p>
            <a:pPr marL="800100" lvl="1" indent="-342900">
              <a:buAutoNum type="arabicPeriod"/>
            </a:pPr>
            <a:endParaRPr lang="de-DE" sz="2400" dirty="0" smtClean="0">
              <a:solidFill>
                <a:schemeClr val="bg1"/>
              </a:solidFill>
            </a:endParaRPr>
          </a:p>
          <a:p>
            <a:r>
              <a:rPr lang="de-DE" sz="2400" b="1" dirty="0">
                <a:solidFill>
                  <a:schemeClr val="bg1"/>
                </a:solidFill>
              </a:rPr>
              <a:t>3. FAIR TRAILS BUSINESS MODELL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de-DE" sz="2400" dirty="0" err="1">
                <a:solidFill>
                  <a:schemeClr val="bg1"/>
                </a:solidFill>
              </a:rPr>
              <a:t>Transparency</a:t>
            </a:r>
            <a:r>
              <a:rPr lang="de-DE" sz="2400" dirty="0">
                <a:solidFill>
                  <a:schemeClr val="bg1"/>
                </a:solidFill>
              </a:rPr>
              <a:t> &amp; </a:t>
            </a:r>
            <a:r>
              <a:rPr lang="de-DE" sz="2400" dirty="0" err="1">
                <a:solidFill>
                  <a:schemeClr val="bg1"/>
                </a:solidFill>
              </a:rPr>
              <a:t>fairness</a:t>
            </a:r>
            <a:r>
              <a:rPr lang="de-DE" sz="2400" dirty="0">
                <a:solidFill>
                  <a:schemeClr val="bg1"/>
                </a:solidFill>
              </a:rPr>
              <a:t> (e.g. fair </a:t>
            </a:r>
            <a:r>
              <a:rPr lang="de-DE" sz="2400" dirty="0" err="1" smtClean="0">
                <a:solidFill>
                  <a:schemeClr val="bg1"/>
                </a:solidFill>
              </a:rPr>
              <a:t>wages</a:t>
            </a:r>
            <a:r>
              <a:rPr lang="de-DE" sz="2400" dirty="0" smtClean="0">
                <a:solidFill>
                  <a:schemeClr val="bg1"/>
                </a:solidFill>
              </a:rPr>
              <a:t>, </a:t>
            </a:r>
            <a:r>
              <a:rPr lang="de-DE" sz="2400" dirty="0" err="1" smtClean="0">
                <a:solidFill>
                  <a:schemeClr val="bg1"/>
                </a:solidFill>
              </a:rPr>
              <a:t>working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conditions</a:t>
            </a:r>
            <a:r>
              <a:rPr lang="de-DE" sz="2400" dirty="0" smtClean="0">
                <a:solidFill>
                  <a:schemeClr val="bg1"/>
                </a:solidFill>
              </a:rPr>
              <a:t> &amp; </a:t>
            </a:r>
            <a:r>
              <a:rPr lang="de-DE" sz="2400" dirty="0" err="1" smtClean="0">
                <a:solidFill>
                  <a:schemeClr val="bg1"/>
                </a:solidFill>
              </a:rPr>
              <a:t>commissions</a:t>
            </a:r>
            <a:r>
              <a:rPr lang="de-DE" sz="2400" dirty="0" smtClean="0">
                <a:solidFill>
                  <a:schemeClr val="bg1"/>
                </a:solidFill>
              </a:rPr>
              <a:t>)</a:t>
            </a:r>
            <a:endParaRPr lang="de-DE" sz="2400" dirty="0">
              <a:solidFill>
                <a:schemeClr val="bg1"/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de-DE" sz="2400" dirty="0" err="1">
                <a:solidFill>
                  <a:schemeClr val="bg1"/>
                </a:solidFill>
              </a:rPr>
              <a:t>Participatory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and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sustainablity</a:t>
            </a:r>
            <a:r>
              <a:rPr lang="de-DE" sz="2400" dirty="0">
                <a:solidFill>
                  <a:schemeClr val="bg1"/>
                </a:solidFill>
              </a:rPr>
              <a:t> (</a:t>
            </a:r>
            <a:r>
              <a:rPr lang="de-DE" sz="2400" dirty="0" err="1">
                <a:solidFill>
                  <a:schemeClr val="bg1"/>
                </a:solidFill>
              </a:rPr>
              <a:t>integration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of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local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people</a:t>
            </a:r>
            <a:r>
              <a:rPr lang="de-DE" sz="2400" dirty="0" smtClean="0">
                <a:solidFill>
                  <a:schemeClr val="bg1"/>
                </a:solidFill>
              </a:rPr>
              <a:t> in </a:t>
            </a:r>
            <a:r>
              <a:rPr lang="de-DE" sz="2400" dirty="0" err="1" smtClean="0">
                <a:solidFill>
                  <a:schemeClr val="bg1"/>
                </a:solidFill>
              </a:rPr>
              <a:t>project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streering</a:t>
            </a:r>
            <a:r>
              <a:rPr lang="de-DE" sz="2400" dirty="0" smtClean="0">
                <a:solidFill>
                  <a:schemeClr val="bg1"/>
                </a:solidFill>
              </a:rPr>
              <a:t>)</a:t>
            </a:r>
            <a:endParaRPr lang="de-DE" sz="2400" dirty="0">
              <a:solidFill>
                <a:schemeClr val="bg1"/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de-DE" sz="2400" dirty="0" err="1">
                <a:solidFill>
                  <a:schemeClr val="bg1"/>
                </a:solidFill>
              </a:rPr>
              <a:t>Building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up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knowledge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and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skills</a:t>
            </a:r>
            <a:r>
              <a:rPr lang="de-DE" sz="2400" dirty="0">
                <a:solidFill>
                  <a:schemeClr val="bg1"/>
                </a:solidFill>
              </a:rPr>
              <a:t> (Fair </a:t>
            </a:r>
            <a:r>
              <a:rPr lang="de-DE" sz="2400" dirty="0" err="1" smtClean="0">
                <a:solidFill>
                  <a:schemeClr val="bg1"/>
                </a:solidFill>
              </a:rPr>
              <a:t>Trails</a:t>
            </a:r>
            <a:r>
              <a:rPr lang="de-DE" sz="2400" dirty="0" smtClean="0">
                <a:solidFill>
                  <a:schemeClr val="bg1"/>
                </a:solidFill>
              </a:rPr>
              <a:t>® </a:t>
            </a:r>
            <a:r>
              <a:rPr lang="de-DE" sz="2400" dirty="0" err="1">
                <a:solidFill>
                  <a:schemeClr val="bg1"/>
                </a:solidFill>
              </a:rPr>
              <a:t>Academy</a:t>
            </a:r>
            <a:r>
              <a:rPr lang="de-DE" sz="2400" dirty="0" smtClean="0">
                <a:solidFill>
                  <a:schemeClr val="bg1"/>
                </a:solidFill>
              </a:rPr>
              <a:t>)</a:t>
            </a:r>
            <a:endParaRPr lang="de-DE" sz="2400" dirty="0">
              <a:solidFill>
                <a:schemeClr val="bg1"/>
              </a:solidFill>
            </a:endParaRPr>
          </a:p>
          <a:p>
            <a:pPr marL="800100" lvl="1" indent="-342900">
              <a:buAutoNum type="arabicPeriod"/>
            </a:pPr>
            <a:endParaRPr lang="de-DE" sz="2400" dirty="0">
              <a:solidFill>
                <a:schemeClr val="bg1"/>
              </a:solidFill>
            </a:endParaRPr>
          </a:p>
          <a:p>
            <a:pPr marL="800100" lvl="1" indent="-342900">
              <a:buAutoNum type="arabicPeriod"/>
            </a:pP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6" name="Textfeld 58"/>
          <p:cNvSpPr txBox="1">
            <a:spLocks noChangeArrowheads="1"/>
          </p:cNvSpPr>
          <p:nvPr/>
        </p:nvSpPr>
        <p:spPr bwMode="auto">
          <a:xfrm>
            <a:off x="0" y="195152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3600" b="1">
                <a:solidFill>
                  <a:srgbClr val="92C11A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de-DE" altLang="de-DE" dirty="0" smtClean="0"/>
              <a:t>3. IMPACT</a:t>
            </a:r>
            <a:endParaRPr lang="de-DE" alt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347663" y="1203234"/>
            <a:ext cx="60109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rgbClr val="FFFFFF"/>
                </a:solidFill>
              </a:rPr>
              <a:t>THE FIVE PILLARS OF FAIR TRAILS®</a:t>
            </a:r>
            <a:endParaRPr lang="de-DE" sz="3200" b="1" dirty="0">
              <a:solidFill>
                <a:srgbClr val="FFFFFF"/>
              </a:solidFill>
            </a:endParaRPr>
          </a:p>
        </p:txBody>
      </p:sp>
      <p:pic>
        <p:nvPicPr>
          <p:cNvPr id="17" name="Bild 16" descr="Fair-Trails-Logo1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21687" r="4945" b="47122"/>
          <a:stretch/>
        </p:blipFill>
        <p:spPr>
          <a:xfrm>
            <a:off x="8672213" y="1052828"/>
            <a:ext cx="3503077" cy="8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8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/>
          <a:srcRect t="7132" b="7484"/>
          <a:stretch/>
        </p:blipFill>
        <p:spPr>
          <a:xfrm>
            <a:off x="0" y="-16183"/>
            <a:ext cx="12192000" cy="6898670"/>
          </a:xfrm>
          <a:prstGeom prst="rect">
            <a:avLst/>
          </a:prstGeom>
        </p:spPr>
      </p:pic>
      <p:sp>
        <p:nvSpPr>
          <p:cNvPr id="2" name="Freihandform 1"/>
          <p:cNvSpPr/>
          <p:nvPr/>
        </p:nvSpPr>
        <p:spPr>
          <a:xfrm>
            <a:off x="4750737" y="-42188"/>
            <a:ext cx="7486650" cy="6924675"/>
          </a:xfrm>
          <a:custGeom>
            <a:avLst/>
            <a:gdLst>
              <a:gd name="connsiteX0" fmla="*/ 2228850 w 7486650"/>
              <a:gd name="connsiteY0" fmla="*/ 28575 h 6924675"/>
              <a:gd name="connsiteX1" fmla="*/ 0 w 7486650"/>
              <a:gd name="connsiteY1" fmla="*/ 6924675 h 6924675"/>
              <a:gd name="connsiteX2" fmla="*/ 7486650 w 7486650"/>
              <a:gd name="connsiteY2" fmla="*/ 6924675 h 6924675"/>
              <a:gd name="connsiteX3" fmla="*/ 7439025 w 7486650"/>
              <a:gd name="connsiteY3" fmla="*/ 38100 h 6924675"/>
              <a:gd name="connsiteX4" fmla="*/ 2171700 w 7486650"/>
              <a:gd name="connsiteY4" fmla="*/ 19050 h 6924675"/>
              <a:gd name="connsiteX5" fmla="*/ 2133600 w 7486650"/>
              <a:gd name="connsiteY5" fmla="*/ 9525 h 6924675"/>
              <a:gd name="connsiteX6" fmla="*/ 2181225 w 7486650"/>
              <a:gd name="connsiteY6" fmla="*/ 0 h 6924675"/>
              <a:gd name="connsiteX7" fmla="*/ 2228850 w 7486650"/>
              <a:gd name="connsiteY7" fmla="*/ 28575 h 692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86650" h="6924675">
                <a:moveTo>
                  <a:pt x="2228850" y="28575"/>
                </a:moveTo>
                <a:lnTo>
                  <a:pt x="0" y="6924675"/>
                </a:lnTo>
                <a:lnTo>
                  <a:pt x="7486650" y="6924675"/>
                </a:lnTo>
                <a:lnTo>
                  <a:pt x="7439025" y="38100"/>
                </a:lnTo>
                <a:lnTo>
                  <a:pt x="2171700" y="19050"/>
                </a:lnTo>
                <a:lnTo>
                  <a:pt x="2133600" y="9525"/>
                </a:lnTo>
                <a:lnTo>
                  <a:pt x="2181225" y="0"/>
                </a:lnTo>
                <a:lnTo>
                  <a:pt x="2228850" y="28575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50ABAF0E-62AD-40E5-BF86-0CC045251643}"/>
              </a:ext>
            </a:extLst>
          </p:cNvPr>
          <p:cNvSpPr txBox="1"/>
          <p:nvPr/>
        </p:nvSpPr>
        <p:spPr>
          <a:xfrm>
            <a:off x="6182883" y="1865729"/>
            <a:ext cx="603293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TRAIL ANGELS LTD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THE EXPERTS IN</a:t>
            </a:r>
          </a:p>
          <a:p>
            <a:r>
              <a:rPr lang="de-DE" dirty="0"/>
              <a:t>DEVELOPMENT AND SUSTAINABLE MANAGEMENT </a:t>
            </a:r>
          </a:p>
          <a:p>
            <a:r>
              <a:rPr lang="de-DE" dirty="0"/>
              <a:t>OF TRAILS</a:t>
            </a:r>
          </a:p>
          <a:p>
            <a:endParaRPr lang="de-DE" dirty="0"/>
          </a:p>
          <a:p>
            <a:r>
              <a:rPr lang="de-DE" u="sng" dirty="0" smtClean="0"/>
              <a:t>www.trail-angels.com</a:t>
            </a:r>
            <a:r>
              <a:rPr lang="de-DE" dirty="0" smtClean="0">
                <a:solidFill>
                  <a:srgbClr val="CCFF33"/>
                </a:solidFill>
              </a:rPr>
              <a:t> </a:t>
            </a:r>
            <a:endParaRPr lang="de-DE" dirty="0">
              <a:solidFill>
                <a:srgbClr val="CCFF33"/>
              </a:solidFill>
            </a:endParaRPr>
          </a:p>
          <a:p>
            <a:r>
              <a:rPr lang="de-DE" u="sng" dirty="0" smtClean="0"/>
              <a:t>www.bookyourtrail.com</a:t>
            </a:r>
            <a:endParaRPr lang="de-DE" u="sng" dirty="0"/>
          </a:p>
        </p:txBody>
      </p:sp>
      <p:sp>
        <p:nvSpPr>
          <p:cNvPr id="3" name="Rechteck 2"/>
          <p:cNvSpPr/>
          <p:nvPr/>
        </p:nvSpPr>
        <p:spPr>
          <a:xfrm>
            <a:off x="-23813" y="577850"/>
            <a:ext cx="12215813" cy="1285875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4" tIns="22857" rIns="45714" bIns="22857" anchor="ctr"/>
          <a:lstStyle/>
          <a:p>
            <a:pPr algn="ctr">
              <a:defRPr/>
            </a:pPr>
            <a:endParaRPr lang="de-DE" dirty="0"/>
          </a:p>
        </p:txBody>
      </p:sp>
      <p:grpSp>
        <p:nvGrpSpPr>
          <p:cNvPr id="4" name="Gruppieren 3"/>
          <p:cNvGrpSpPr>
            <a:grpSpLocks/>
          </p:cNvGrpSpPr>
          <p:nvPr/>
        </p:nvGrpSpPr>
        <p:grpSpPr bwMode="auto">
          <a:xfrm>
            <a:off x="258763" y="711200"/>
            <a:ext cx="3541712" cy="1019175"/>
            <a:chOff x="1946901" y="2255389"/>
            <a:chExt cx="8516472" cy="2449963"/>
          </a:xfrm>
        </p:grpSpPr>
        <p:pic>
          <p:nvPicPr>
            <p:cNvPr id="5" name="Grafik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30"/>
            <a:stretch>
              <a:fillRect/>
            </a:stretch>
          </p:blipFill>
          <p:spPr bwMode="auto">
            <a:xfrm>
              <a:off x="1946901" y="3965825"/>
              <a:ext cx="8298197" cy="739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Grafik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23" b="27737"/>
            <a:stretch>
              <a:fillRect/>
            </a:stretch>
          </p:blipFill>
          <p:spPr bwMode="auto">
            <a:xfrm>
              <a:off x="1977724" y="3236360"/>
              <a:ext cx="8485649" cy="84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Grafik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0"/>
            <a:stretch>
              <a:fillRect/>
            </a:stretch>
          </p:blipFill>
          <p:spPr bwMode="auto">
            <a:xfrm>
              <a:off x="2008546" y="2255389"/>
              <a:ext cx="8298197" cy="1032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3481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2046" b="12728"/>
          <a:stretch/>
        </p:blipFill>
        <p:spPr>
          <a:xfrm>
            <a:off x="0" y="-41564"/>
            <a:ext cx="12192000" cy="6899564"/>
          </a:xfrm>
          <a:prstGeom prst="rect">
            <a:avLst/>
          </a:prstGeom>
        </p:spPr>
      </p:pic>
      <p:sp>
        <p:nvSpPr>
          <p:cNvPr id="3" name="Freihandform 2"/>
          <p:cNvSpPr/>
          <p:nvPr/>
        </p:nvSpPr>
        <p:spPr>
          <a:xfrm>
            <a:off x="0" y="-58882"/>
            <a:ext cx="12244191" cy="6916881"/>
          </a:xfrm>
          <a:custGeom>
            <a:avLst/>
            <a:gdLst>
              <a:gd name="connsiteX0" fmla="*/ 0 w 12192000"/>
              <a:gd name="connsiteY0" fmla="*/ 0 h 6896100"/>
              <a:gd name="connsiteX1" fmla="*/ 12192000 w 12192000"/>
              <a:gd name="connsiteY1" fmla="*/ 0 h 6896100"/>
              <a:gd name="connsiteX2" fmla="*/ 12192000 w 12192000"/>
              <a:gd name="connsiteY2" fmla="*/ 6896100 h 6896100"/>
              <a:gd name="connsiteX3" fmla="*/ 12077700 w 12192000"/>
              <a:gd name="connsiteY3" fmla="*/ 6886575 h 6896100"/>
              <a:gd name="connsiteX4" fmla="*/ 5448300 w 12192000"/>
              <a:gd name="connsiteY4" fmla="*/ 6886575 h 6896100"/>
              <a:gd name="connsiteX5" fmla="*/ 7372350 w 12192000"/>
              <a:gd name="connsiteY5" fmla="*/ 1076325 h 6896100"/>
              <a:gd name="connsiteX6" fmla="*/ 0 w 12192000"/>
              <a:gd name="connsiteY6" fmla="*/ 1076325 h 6896100"/>
              <a:gd name="connsiteX7" fmla="*/ 0 w 12192000"/>
              <a:gd name="connsiteY7" fmla="*/ 0 h 6896100"/>
              <a:gd name="connsiteX0" fmla="*/ 0 w 12244191"/>
              <a:gd name="connsiteY0" fmla="*/ 0 h 6896100"/>
              <a:gd name="connsiteX1" fmla="*/ 12192000 w 12244191"/>
              <a:gd name="connsiteY1" fmla="*/ 0 h 6896100"/>
              <a:gd name="connsiteX2" fmla="*/ 12192000 w 12244191"/>
              <a:gd name="connsiteY2" fmla="*/ 6896100 h 6896100"/>
              <a:gd name="connsiteX3" fmla="*/ 12077700 w 12244191"/>
              <a:gd name="connsiteY3" fmla="*/ 6886575 h 6896100"/>
              <a:gd name="connsiteX4" fmla="*/ 10287000 w 12244191"/>
              <a:gd name="connsiteY4" fmla="*/ 6877050 h 6896100"/>
              <a:gd name="connsiteX5" fmla="*/ 7372350 w 12244191"/>
              <a:gd name="connsiteY5" fmla="*/ 1076325 h 6896100"/>
              <a:gd name="connsiteX6" fmla="*/ 0 w 12244191"/>
              <a:gd name="connsiteY6" fmla="*/ 1076325 h 6896100"/>
              <a:gd name="connsiteX7" fmla="*/ 0 w 12244191"/>
              <a:gd name="connsiteY7" fmla="*/ 0 h 6896100"/>
              <a:gd name="connsiteX0" fmla="*/ 0 w 12244191"/>
              <a:gd name="connsiteY0" fmla="*/ 0 h 6896100"/>
              <a:gd name="connsiteX1" fmla="*/ 12192000 w 12244191"/>
              <a:gd name="connsiteY1" fmla="*/ 0 h 6896100"/>
              <a:gd name="connsiteX2" fmla="*/ 12192000 w 12244191"/>
              <a:gd name="connsiteY2" fmla="*/ 6896100 h 6896100"/>
              <a:gd name="connsiteX3" fmla="*/ 12077700 w 12244191"/>
              <a:gd name="connsiteY3" fmla="*/ 6886575 h 6896100"/>
              <a:gd name="connsiteX4" fmla="*/ 10287000 w 12244191"/>
              <a:gd name="connsiteY4" fmla="*/ 6877050 h 6896100"/>
              <a:gd name="connsiteX5" fmla="*/ 12182475 w 12244191"/>
              <a:gd name="connsiteY5" fmla="*/ 1076325 h 6896100"/>
              <a:gd name="connsiteX6" fmla="*/ 0 w 12244191"/>
              <a:gd name="connsiteY6" fmla="*/ 1076325 h 6896100"/>
              <a:gd name="connsiteX7" fmla="*/ 0 w 12244191"/>
              <a:gd name="connsiteY7" fmla="*/ 0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4191" h="6896100">
                <a:moveTo>
                  <a:pt x="0" y="0"/>
                </a:moveTo>
                <a:lnTo>
                  <a:pt x="12192000" y="0"/>
                </a:lnTo>
                <a:lnTo>
                  <a:pt x="12192000" y="6896100"/>
                </a:lnTo>
                <a:cubicBezTo>
                  <a:pt x="12153900" y="6892925"/>
                  <a:pt x="12395200" y="6889750"/>
                  <a:pt x="12077700" y="6886575"/>
                </a:cubicBezTo>
                <a:lnTo>
                  <a:pt x="10287000" y="6877050"/>
                </a:lnTo>
                <a:lnTo>
                  <a:pt x="12182475" y="1076325"/>
                </a:lnTo>
                <a:lnTo>
                  <a:pt x="0" y="10763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4" tIns="22857" rIns="45714" bIns="22857" anchor="ctr"/>
          <a:lstStyle/>
          <a:p>
            <a:pPr algn="ctr"/>
            <a:endParaRPr lang="de-DE"/>
          </a:p>
        </p:txBody>
      </p:sp>
      <p:grpSp>
        <p:nvGrpSpPr>
          <p:cNvPr id="4" name="Gruppieren 74"/>
          <p:cNvGrpSpPr>
            <a:grpSpLocks/>
          </p:cNvGrpSpPr>
          <p:nvPr/>
        </p:nvGrpSpPr>
        <p:grpSpPr bwMode="auto">
          <a:xfrm>
            <a:off x="41275" y="9525"/>
            <a:ext cx="3063875" cy="881063"/>
            <a:chOff x="1946901" y="2255389"/>
            <a:chExt cx="8516472" cy="2449963"/>
          </a:xfrm>
        </p:grpSpPr>
        <p:pic>
          <p:nvPicPr>
            <p:cNvPr id="5" name="Grafik 7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30"/>
            <a:stretch>
              <a:fillRect/>
            </a:stretch>
          </p:blipFill>
          <p:spPr bwMode="auto">
            <a:xfrm>
              <a:off x="1946901" y="3965825"/>
              <a:ext cx="8298197" cy="739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Grafik 7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23" b="27737"/>
            <a:stretch>
              <a:fillRect/>
            </a:stretch>
          </p:blipFill>
          <p:spPr bwMode="auto">
            <a:xfrm>
              <a:off x="1977724" y="3236360"/>
              <a:ext cx="8485649" cy="84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Grafik 7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0"/>
            <a:stretch>
              <a:fillRect/>
            </a:stretch>
          </p:blipFill>
          <p:spPr bwMode="auto">
            <a:xfrm>
              <a:off x="2008546" y="2255389"/>
              <a:ext cx="8298197" cy="1032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hteck 13"/>
          <p:cNvSpPr/>
          <p:nvPr/>
        </p:nvSpPr>
        <p:spPr>
          <a:xfrm>
            <a:off x="361245" y="2030178"/>
            <a:ext cx="10723634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de-DE" sz="2400" b="1" dirty="0">
                <a:solidFill>
                  <a:schemeClr val="bg1"/>
                </a:solidFill>
              </a:rPr>
              <a:t>FAIR </a:t>
            </a:r>
            <a:r>
              <a:rPr lang="de-DE" sz="2400" b="1" dirty="0" smtClean="0">
                <a:solidFill>
                  <a:schemeClr val="bg1"/>
                </a:solidFill>
              </a:rPr>
              <a:t>TRAILS® CRITERIA</a:t>
            </a:r>
            <a:endParaRPr lang="de-DE" sz="2400" b="1" dirty="0">
              <a:solidFill>
                <a:schemeClr val="bg1"/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de-DE" sz="2400" dirty="0" err="1" smtClean="0">
                <a:solidFill>
                  <a:schemeClr val="bg1"/>
                </a:solidFill>
              </a:rPr>
              <a:t>Implementing</a:t>
            </a:r>
            <a:r>
              <a:rPr lang="de-DE" sz="2400" dirty="0" smtClean="0">
                <a:solidFill>
                  <a:schemeClr val="bg1"/>
                </a:solidFill>
              </a:rPr>
              <a:t> a </a:t>
            </a:r>
            <a:r>
              <a:rPr lang="de-DE" sz="2400" dirty="0" err="1" smtClean="0">
                <a:solidFill>
                  <a:schemeClr val="bg1"/>
                </a:solidFill>
              </a:rPr>
              <a:t>certification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process</a:t>
            </a:r>
            <a:r>
              <a:rPr lang="de-DE" sz="2400" dirty="0" smtClean="0">
                <a:solidFill>
                  <a:schemeClr val="bg1"/>
                </a:solidFill>
              </a:rPr>
              <a:t>, </a:t>
            </a:r>
            <a:r>
              <a:rPr lang="de-DE" sz="2400" dirty="0" err="1" smtClean="0">
                <a:solidFill>
                  <a:schemeClr val="bg1"/>
                </a:solidFill>
              </a:rPr>
              <a:t>based</a:t>
            </a:r>
            <a:r>
              <a:rPr lang="de-DE" sz="2400" dirty="0" smtClean="0">
                <a:solidFill>
                  <a:schemeClr val="bg1"/>
                </a:solidFill>
              </a:rPr>
              <a:t> on a </a:t>
            </a:r>
            <a:r>
              <a:rPr lang="de-DE" sz="2400" dirty="0" err="1" smtClean="0">
                <a:solidFill>
                  <a:schemeClr val="bg1"/>
                </a:solidFill>
              </a:rPr>
              <a:t>setting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of</a:t>
            </a:r>
            <a:r>
              <a:rPr lang="de-DE" sz="2400" dirty="0" smtClean="0">
                <a:solidFill>
                  <a:schemeClr val="bg1"/>
                </a:solidFill>
              </a:rPr>
              <a:t> international (e.g. </a:t>
            </a:r>
            <a:r>
              <a:rPr lang="de-DE" sz="2400" dirty="0" err="1" smtClean="0">
                <a:solidFill>
                  <a:schemeClr val="bg1"/>
                </a:solidFill>
              </a:rPr>
              <a:t>travel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agencies</a:t>
            </a:r>
            <a:r>
              <a:rPr lang="de-DE" sz="2400" dirty="0" smtClean="0">
                <a:solidFill>
                  <a:schemeClr val="bg1"/>
                </a:solidFill>
              </a:rPr>
              <a:t>)  </a:t>
            </a:r>
            <a:r>
              <a:rPr lang="de-DE" sz="2400" dirty="0" err="1">
                <a:solidFill>
                  <a:schemeClr val="bg1"/>
                </a:solidFill>
              </a:rPr>
              <a:t>and</a:t>
            </a:r>
            <a:r>
              <a:rPr lang="de-DE" sz="2400" dirty="0">
                <a:solidFill>
                  <a:schemeClr val="bg1"/>
                </a:solidFill>
              </a:rPr>
              <a:t> regional </a:t>
            </a:r>
            <a:r>
              <a:rPr lang="de-DE" sz="2400" dirty="0" smtClean="0">
                <a:solidFill>
                  <a:schemeClr val="bg1"/>
                </a:solidFill>
              </a:rPr>
              <a:t>(e.g. tour </a:t>
            </a:r>
            <a:r>
              <a:rPr lang="de-DE" sz="2400" dirty="0" err="1" smtClean="0">
                <a:solidFill>
                  <a:schemeClr val="bg1"/>
                </a:solidFill>
              </a:rPr>
              <a:t>operators</a:t>
            </a:r>
            <a:r>
              <a:rPr lang="de-DE" sz="2400" dirty="0" smtClean="0">
                <a:solidFill>
                  <a:schemeClr val="bg1"/>
                </a:solidFill>
              </a:rPr>
              <a:t>, </a:t>
            </a:r>
            <a:r>
              <a:rPr lang="de-DE" sz="2400" dirty="0" err="1" smtClean="0">
                <a:solidFill>
                  <a:schemeClr val="bg1"/>
                </a:solidFill>
              </a:rPr>
              <a:t>accomodations</a:t>
            </a:r>
            <a:r>
              <a:rPr lang="de-DE" sz="2400" dirty="0">
                <a:solidFill>
                  <a:schemeClr val="bg1"/>
                </a:solidFill>
              </a:rPr>
              <a:t>) </a:t>
            </a:r>
            <a:r>
              <a:rPr lang="de-DE" sz="2400" dirty="0" err="1">
                <a:solidFill>
                  <a:schemeClr val="bg1"/>
                </a:solidFill>
              </a:rPr>
              <a:t>criterias</a:t>
            </a:r>
            <a:endParaRPr lang="de-DE" sz="2400" dirty="0">
              <a:solidFill>
                <a:schemeClr val="bg1"/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de-DE" sz="2400" dirty="0" err="1">
                <a:solidFill>
                  <a:schemeClr val="bg1"/>
                </a:solidFill>
              </a:rPr>
              <a:t>Going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one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step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further</a:t>
            </a:r>
            <a:r>
              <a:rPr lang="de-DE" sz="2400" dirty="0" smtClean="0">
                <a:solidFill>
                  <a:schemeClr val="bg1"/>
                </a:solidFill>
              </a:rPr>
              <a:t>: </a:t>
            </a:r>
            <a:r>
              <a:rPr lang="de-DE" sz="2400" dirty="0" err="1" smtClean="0">
                <a:solidFill>
                  <a:schemeClr val="bg1"/>
                </a:solidFill>
              </a:rPr>
              <a:t>progression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of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the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criteria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setting</a:t>
            </a:r>
            <a:r>
              <a:rPr lang="de-DE" sz="2400" dirty="0" smtClean="0">
                <a:solidFill>
                  <a:schemeClr val="bg1"/>
                </a:solidFill>
              </a:rPr>
              <a:t> in </a:t>
            </a:r>
            <a:r>
              <a:rPr lang="de-DE" sz="2400" dirty="0" err="1" smtClean="0">
                <a:solidFill>
                  <a:schemeClr val="bg1"/>
                </a:solidFill>
              </a:rPr>
              <a:t>cooperation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with</a:t>
            </a:r>
            <a:r>
              <a:rPr lang="de-DE" sz="2400" dirty="0" smtClean="0">
                <a:solidFill>
                  <a:schemeClr val="bg1"/>
                </a:solidFill>
              </a:rPr>
              <a:t> all (regional) stake </a:t>
            </a:r>
            <a:r>
              <a:rPr lang="de-DE" sz="2400" dirty="0" err="1" smtClean="0">
                <a:solidFill>
                  <a:schemeClr val="bg1"/>
                </a:solidFill>
              </a:rPr>
              <a:t>holders</a:t>
            </a:r>
            <a:endParaRPr lang="de-DE" sz="2400" dirty="0" smtClean="0">
              <a:solidFill>
                <a:schemeClr val="bg1"/>
              </a:solidFill>
            </a:endParaRPr>
          </a:p>
          <a:p>
            <a:pPr marL="800100" lvl="1" indent="-342900">
              <a:buAutoNum type="arabicPeriod"/>
            </a:pPr>
            <a:endParaRPr lang="de-DE" sz="2400" dirty="0">
              <a:solidFill>
                <a:schemeClr val="bg1"/>
              </a:solidFill>
            </a:endParaRPr>
          </a:p>
          <a:p>
            <a:r>
              <a:rPr lang="de-DE" sz="2400" b="1" dirty="0">
                <a:solidFill>
                  <a:schemeClr val="bg1"/>
                </a:solidFill>
              </a:rPr>
              <a:t>5. INNOVATIVE ACCESS TO THE MARKETS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de-DE" sz="2400" dirty="0" err="1">
                <a:solidFill>
                  <a:schemeClr val="bg1"/>
                </a:solidFill>
              </a:rPr>
              <a:t>Using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the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benefits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of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Bookyourtrail</a:t>
            </a:r>
            <a:r>
              <a:rPr lang="de-DE" sz="2400" dirty="0">
                <a:solidFill>
                  <a:schemeClr val="bg1"/>
                </a:solidFill>
              </a:rPr>
              <a:t>®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platform</a:t>
            </a:r>
            <a:endParaRPr lang="de-DE" sz="2400" dirty="0">
              <a:solidFill>
                <a:schemeClr val="bg1"/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de-DE" sz="2400" dirty="0" err="1" smtClean="0">
                <a:solidFill>
                  <a:schemeClr val="bg1"/>
                </a:solidFill>
              </a:rPr>
              <a:t>Building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up</a:t>
            </a:r>
            <a:r>
              <a:rPr lang="de-DE" sz="2400" dirty="0">
                <a:solidFill>
                  <a:schemeClr val="bg1"/>
                </a:solidFill>
              </a:rPr>
              <a:t> a B2B Fair </a:t>
            </a:r>
            <a:r>
              <a:rPr lang="de-DE" sz="2400" dirty="0" err="1" smtClean="0">
                <a:solidFill>
                  <a:schemeClr val="bg1"/>
                </a:solidFill>
              </a:rPr>
              <a:t>Trails</a:t>
            </a:r>
            <a:r>
              <a:rPr lang="de-DE" sz="2400" dirty="0" smtClean="0">
                <a:solidFill>
                  <a:schemeClr val="bg1"/>
                </a:solidFill>
              </a:rPr>
              <a:t>® </a:t>
            </a:r>
            <a:r>
              <a:rPr lang="de-DE" sz="2400" dirty="0" err="1" smtClean="0">
                <a:solidFill>
                  <a:schemeClr val="bg1"/>
                </a:solidFill>
              </a:rPr>
              <a:t>network</a:t>
            </a:r>
            <a:r>
              <a:rPr lang="de-DE" sz="2400" dirty="0" smtClean="0">
                <a:solidFill>
                  <a:schemeClr val="bg1"/>
                </a:solidFill>
              </a:rPr>
              <a:t> (</a:t>
            </a:r>
            <a:r>
              <a:rPr lang="de-DE" sz="2400" dirty="0" err="1" smtClean="0">
                <a:solidFill>
                  <a:schemeClr val="bg1"/>
                </a:solidFill>
              </a:rPr>
              <a:t>LOI´s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of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appr</a:t>
            </a:r>
            <a:r>
              <a:rPr lang="de-DE" sz="2400" dirty="0" smtClean="0">
                <a:solidFill>
                  <a:schemeClr val="bg1"/>
                </a:solidFill>
              </a:rPr>
              <a:t>. 25 B2B </a:t>
            </a:r>
            <a:r>
              <a:rPr lang="de-DE" sz="2400" dirty="0" err="1" smtClean="0">
                <a:solidFill>
                  <a:schemeClr val="bg1"/>
                </a:solidFill>
              </a:rPr>
              <a:t>partners</a:t>
            </a:r>
            <a:r>
              <a:rPr lang="de-DE" sz="2400" dirty="0" smtClean="0">
                <a:solidFill>
                  <a:schemeClr val="bg1"/>
                </a:solidFill>
              </a:rPr>
              <a:t>)</a:t>
            </a:r>
            <a:endParaRPr lang="de-DE" sz="2400" dirty="0">
              <a:solidFill>
                <a:schemeClr val="bg1"/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de-DE" sz="2400" dirty="0" err="1">
                <a:solidFill>
                  <a:schemeClr val="bg1"/>
                </a:solidFill>
              </a:rPr>
              <a:t>Building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up</a:t>
            </a:r>
            <a:r>
              <a:rPr lang="de-DE" sz="2400" dirty="0">
                <a:solidFill>
                  <a:schemeClr val="bg1"/>
                </a:solidFill>
              </a:rPr>
              <a:t> a Fair </a:t>
            </a:r>
            <a:r>
              <a:rPr lang="de-DE" sz="2400" dirty="0" err="1" smtClean="0">
                <a:solidFill>
                  <a:schemeClr val="bg1"/>
                </a:solidFill>
              </a:rPr>
              <a:t>Trails</a:t>
            </a:r>
            <a:r>
              <a:rPr lang="de-DE" sz="2400" dirty="0" smtClean="0">
                <a:solidFill>
                  <a:schemeClr val="bg1"/>
                </a:solidFill>
              </a:rPr>
              <a:t>® </a:t>
            </a:r>
            <a:r>
              <a:rPr lang="de-DE" sz="2400" dirty="0" err="1">
                <a:solidFill>
                  <a:schemeClr val="bg1"/>
                </a:solidFill>
              </a:rPr>
              <a:t>community</a:t>
            </a:r>
            <a:endParaRPr lang="de-DE" sz="2400" dirty="0">
              <a:solidFill>
                <a:schemeClr val="bg1"/>
              </a:solidFill>
            </a:endParaRPr>
          </a:p>
          <a:p>
            <a:pPr marL="800100" lvl="1" indent="-342900">
              <a:buAutoNum type="arabicPeriod"/>
            </a:pP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3" name="Textfeld 58"/>
          <p:cNvSpPr txBox="1">
            <a:spLocks noChangeArrowheads="1"/>
          </p:cNvSpPr>
          <p:nvPr/>
        </p:nvSpPr>
        <p:spPr bwMode="auto">
          <a:xfrm>
            <a:off x="0" y="195152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3600" b="1">
                <a:solidFill>
                  <a:srgbClr val="92C11A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de-DE" altLang="de-DE" dirty="0" smtClean="0"/>
              <a:t>3. IMPACT</a:t>
            </a:r>
            <a:endParaRPr lang="de-DE" altLang="de-DE" dirty="0"/>
          </a:p>
        </p:txBody>
      </p:sp>
      <p:pic>
        <p:nvPicPr>
          <p:cNvPr id="15" name="Bild 14" descr="Fair-Trails-Logo1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21687" r="4945" b="47122"/>
          <a:stretch/>
        </p:blipFill>
        <p:spPr>
          <a:xfrm>
            <a:off x="8672213" y="1052828"/>
            <a:ext cx="3503077" cy="835078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347663" y="1203234"/>
            <a:ext cx="60109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rgbClr val="FFFFFF"/>
                </a:solidFill>
              </a:rPr>
              <a:t>THE FIVE PILLARS OF FAIR TRAILS®</a:t>
            </a:r>
            <a:endParaRPr lang="de-DE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60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8" b="4632"/>
          <a:stretch/>
        </p:blipFill>
        <p:spPr>
          <a:xfrm>
            <a:off x="0" y="-9525"/>
            <a:ext cx="12228631" cy="6886575"/>
          </a:xfrm>
          <a:prstGeom prst="rect">
            <a:avLst/>
          </a:prstGeom>
        </p:spPr>
      </p:pic>
      <p:sp>
        <p:nvSpPr>
          <p:cNvPr id="3" name="Freihandform 2"/>
          <p:cNvSpPr/>
          <p:nvPr/>
        </p:nvSpPr>
        <p:spPr>
          <a:xfrm>
            <a:off x="0" y="0"/>
            <a:ext cx="12244191" cy="6896100"/>
          </a:xfrm>
          <a:custGeom>
            <a:avLst/>
            <a:gdLst>
              <a:gd name="connsiteX0" fmla="*/ 0 w 12192000"/>
              <a:gd name="connsiteY0" fmla="*/ 0 h 6896100"/>
              <a:gd name="connsiteX1" fmla="*/ 12192000 w 12192000"/>
              <a:gd name="connsiteY1" fmla="*/ 0 h 6896100"/>
              <a:gd name="connsiteX2" fmla="*/ 12192000 w 12192000"/>
              <a:gd name="connsiteY2" fmla="*/ 6896100 h 6896100"/>
              <a:gd name="connsiteX3" fmla="*/ 12077700 w 12192000"/>
              <a:gd name="connsiteY3" fmla="*/ 6886575 h 6896100"/>
              <a:gd name="connsiteX4" fmla="*/ 5448300 w 12192000"/>
              <a:gd name="connsiteY4" fmla="*/ 6886575 h 6896100"/>
              <a:gd name="connsiteX5" fmla="*/ 7372350 w 12192000"/>
              <a:gd name="connsiteY5" fmla="*/ 1076325 h 6896100"/>
              <a:gd name="connsiteX6" fmla="*/ 0 w 12192000"/>
              <a:gd name="connsiteY6" fmla="*/ 1076325 h 6896100"/>
              <a:gd name="connsiteX7" fmla="*/ 0 w 12192000"/>
              <a:gd name="connsiteY7" fmla="*/ 0 h 6896100"/>
              <a:gd name="connsiteX0" fmla="*/ 0 w 12244191"/>
              <a:gd name="connsiteY0" fmla="*/ 0 h 6896100"/>
              <a:gd name="connsiteX1" fmla="*/ 12192000 w 12244191"/>
              <a:gd name="connsiteY1" fmla="*/ 0 h 6896100"/>
              <a:gd name="connsiteX2" fmla="*/ 12192000 w 12244191"/>
              <a:gd name="connsiteY2" fmla="*/ 6896100 h 6896100"/>
              <a:gd name="connsiteX3" fmla="*/ 12077700 w 12244191"/>
              <a:gd name="connsiteY3" fmla="*/ 6886575 h 6896100"/>
              <a:gd name="connsiteX4" fmla="*/ 10287000 w 12244191"/>
              <a:gd name="connsiteY4" fmla="*/ 6877050 h 6896100"/>
              <a:gd name="connsiteX5" fmla="*/ 7372350 w 12244191"/>
              <a:gd name="connsiteY5" fmla="*/ 1076325 h 6896100"/>
              <a:gd name="connsiteX6" fmla="*/ 0 w 12244191"/>
              <a:gd name="connsiteY6" fmla="*/ 1076325 h 6896100"/>
              <a:gd name="connsiteX7" fmla="*/ 0 w 12244191"/>
              <a:gd name="connsiteY7" fmla="*/ 0 h 6896100"/>
              <a:gd name="connsiteX0" fmla="*/ 0 w 12244191"/>
              <a:gd name="connsiteY0" fmla="*/ 0 h 6896100"/>
              <a:gd name="connsiteX1" fmla="*/ 12192000 w 12244191"/>
              <a:gd name="connsiteY1" fmla="*/ 0 h 6896100"/>
              <a:gd name="connsiteX2" fmla="*/ 12192000 w 12244191"/>
              <a:gd name="connsiteY2" fmla="*/ 6896100 h 6896100"/>
              <a:gd name="connsiteX3" fmla="*/ 12077700 w 12244191"/>
              <a:gd name="connsiteY3" fmla="*/ 6886575 h 6896100"/>
              <a:gd name="connsiteX4" fmla="*/ 10287000 w 12244191"/>
              <a:gd name="connsiteY4" fmla="*/ 6877050 h 6896100"/>
              <a:gd name="connsiteX5" fmla="*/ 12182475 w 12244191"/>
              <a:gd name="connsiteY5" fmla="*/ 1076325 h 6896100"/>
              <a:gd name="connsiteX6" fmla="*/ 0 w 12244191"/>
              <a:gd name="connsiteY6" fmla="*/ 1076325 h 6896100"/>
              <a:gd name="connsiteX7" fmla="*/ 0 w 12244191"/>
              <a:gd name="connsiteY7" fmla="*/ 0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4191" h="6896100">
                <a:moveTo>
                  <a:pt x="0" y="0"/>
                </a:moveTo>
                <a:lnTo>
                  <a:pt x="12192000" y="0"/>
                </a:lnTo>
                <a:lnTo>
                  <a:pt x="12192000" y="6896100"/>
                </a:lnTo>
                <a:cubicBezTo>
                  <a:pt x="12153900" y="6892925"/>
                  <a:pt x="12395200" y="6889750"/>
                  <a:pt x="12077700" y="6886575"/>
                </a:cubicBezTo>
                <a:lnTo>
                  <a:pt x="10287000" y="6877050"/>
                </a:lnTo>
                <a:lnTo>
                  <a:pt x="12182475" y="1076325"/>
                </a:lnTo>
                <a:lnTo>
                  <a:pt x="0" y="10763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4" tIns="22857" rIns="45714" bIns="22857" anchor="ctr"/>
          <a:lstStyle/>
          <a:p>
            <a:pPr algn="ctr"/>
            <a:endParaRPr lang="de-DE"/>
          </a:p>
        </p:txBody>
      </p:sp>
      <p:grpSp>
        <p:nvGrpSpPr>
          <p:cNvPr id="4" name="Gruppieren 74"/>
          <p:cNvGrpSpPr>
            <a:grpSpLocks/>
          </p:cNvGrpSpPr>
          <p:nvPr/>
        </p:nvGrpSpPr>
        <p:grpSpPr bwMode="auto">
          <a:xfrm>
            <a:off x="41275" y="9525"/>
            <a:ext cx="3063875" cy="881063"/>
            <a:chOff x="1946901" y="2255389"/>
            <a:chExt cx="8516472" cy="2449963"/>
          </a:xfrm>
        </p:grpSpPr>
        <p:pic>
          <p:nvPicPr>
            <p:cNvPr id="5" name="Grafik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30"/>
            <a:stretch>
              <a:fillRect/>
            </a:stretch>
          </p:blipFill>
          <p:spPr bwMode="auto">
            <a:xfrm>
              <a:off x="1946901" y="3965825"/>
              <a:ext cx="8298197" cy="739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Grafik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23" b="27737"/>
            <a:stretch>
              <a:fillRect/>
            </a:stretch>
          </p:blipFill>
          <p:spPr bwMode="auto">
            <a:xfrm>
              <a:off x="1977724" y="3236360"/>
              <a:ext cx="8485649" cy="84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Grafik 7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0"/>
            <a:stretch>
              <a:fillRect/>
            </a:stretch>
          </p:blipFill>
          <p:spPr bwMode="auto">
            <a:xfrm>
              <a:off x="2008546" y="2255389"/>
              <a:ext cx="8298197" cy="1032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feld 58"/>
          <p:cNvSpPr txBox="1">
            <a:spLocks noChangeArrowheads="1"/>
          </p:cNvSpPr>
          <p:nvPr/>
        </p:nvSpPr>
        <p:spPr bwMode="auto">
          <a:xfrm>
            <a:off x="5531286" y="195152"/>
            <a:ext cx="25385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3600" b="1">
                <a:solidFill>
                  <a:srgbClr val="92C11A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de-DE" altLang="de-DE" dirty="0" smtClean="0"/>
              <a:t>DISCUSSION</a:t>
            </a:r>
            <a:endParaRPr lang="de-DE" alt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61251" y="5585024"/>
            <a:ext cx="92778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6000" b="1" dirty="0" smtClean="0">
                <a:solidFill>
                  <a:srgbClr val="A9C938"/>
                </a:solidFill>
              </a:rPr>
              <a:t>AND NOW, LET´S </a:t>
            </a:r>
            <a:r>
              <a:rPr lang="de-AT" sz="6000" b="1" dirty="0" smtClean="0">
                <a:solidFill>
                  <a:srgbClr val="A9C938"/>
                </a:solidFill>
              </a:rPr>
              <a:t>DISCUSS </a:t>
            </a:r>
            <a:r>
              <a:rPr lang="de-DE" sz="6000" b="1" dirty="0" smtClean="0">
                <a:solidFill>
                  <a:srgbClr val="A9C938"/>
                </a:solidFill>
                <a:sym typeface="Wingdings"/>
              </a:rPr>
              <a:t></a:t>
            </a:r>
            <a:endParaRPr lang="de-DE" sz="6000" b="1" dirty="0" smtClean="0">
              <a:solidFill>
                <a:srgbClr val="A9C9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63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/>
            </a:extLst>
          </p:cNvPr>
          <p:cNvGrpSpPr/>
          <p:nvPr/>
        </p:nvGrpSpPr>
        <p:grpSpPr>
          <a:xfrm>
            <a:off x="2700123" y="1500808"/>
            <a:ext cx="6086068" cy="4606786"/>
            <a:chOff x="2700123" y="1500808"/>
            <a:chExt cx="6086068" cy="4606786"/>
          </a:xfrm>
          <a:solidFill>
            <a:schemeClr val="bg1">
              <a:alpha val="36000"/>
            </a:schemeClr>
          </a:solidFill>
        </p:grpSpPr>
        <p:sp>
          <p:nvSpPr>
            <p:cNvPr id="9" name="Oval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8448261" y="1500808"/>
              <a:ext cx="337930" cy="3379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8411817" y="2767279"/>
              <a:ext cx="175592" cy="1755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700123" y="5165922"/>
              <a:ext cx="175592" cy="1755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339331" y="5769664"/>
              <a:ext cx="337930" cy="3379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Oval 12">
              <a:extLst>
                <a:ext uri="{FF2B5EF4-FFF2-40B4-BE49-F238E27FC236}"/>
              </a:extLst>
            </p:cNvPr>
            <p:cNvSpPr/>
            <p:nvPr/>
          </p:nvSpPr>
          <p:spPr>
            <a:xfrm flipV="1">
              <a:off x="2852523" y="179655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1" name="Freihandform 20"/>
          <p:cNvSpPr/>
          <p:nvPr/>
        </p:nvSpPr>
        <p:spPr>
          <a:xfrm>
            <a:off x="2287588" y="-36513"/>
            <a:ext cx="3532187" cy="6964363"/>
          </a:xfrm>
          <a:custGeom>
            <a:avLst/>
            <a:gdLst>
              <a:gd name="connsiteX0" fmla="*/ 3521242 w 3521242"/>
              <a:gd name="connsiteY0" fmla="*/ 0 h 6954252"/>
              <a:gd name="connsiteX1" fmla="*/ 0 w 3521242"/>
              <a:gd name="connsiteY1" fmla="*/ 6954252 h 6954252"/>
              <a:gd name="connsiteX2" fmla="*/ 24063 w 3521242"/>
              <a:gd name="connsiteY2" fmla="*/ 0 h 6954252"/>
              <a:gd name="connsiteX3" fmla="*/ 3521242 w 3521242"/>
              <a:gd name="connsiteY3" fmla="*/ 0 h 6954252"/>
              <a:gd name="connsiteX0" fmla="*/ 3542584 w 3542584"/>
              <a:gd name="connsiteY0" fmla="*/ 9054 h 6963306"/>
              <a:gd name="connsiteX1" fmla="*/ 21342 w 3542584"/>
              <a:gd name="connsiteY1" fmla="*/ 6963306 h 6963306"/>
              <a:gd name="connsiteX2" fmla="*/ 0 w 3542584"/>
              <a:gd name="connsiteY2" fmla="*/ 0 h 6963306"/>
              <a:gd name="connsiteX3" fmla="*/ 3542584 w 3542584"/>
              <a:gd name="connsiteY3" fmla="*/ 9054 h 696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2584" h="6963306">
                <a:moveTo>
                  <a:pt x="3542584" y="9054"/>
                </a:moveTo>
                <a:lnTo>
                  <a:pt x="21342" y="6963306"/>
                </a:lnTo>
                <a:lnTo>
                  <a:pt x="0" y="0"/>
                </a:lnTo>
                <a:lnTo>
                  <a:pt x="3542584" y="9054"/>
                </a:lnTo>
                <a:close/>
              </a:path>
            </a:pathLst>
          </a:custGeom>
          <a:solidFill>
            <a:schemeClr val="bg1"/>
          </a:solidFill>
          <a:ln w="165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78" name="Gerader Verbinder 77"/>
          <p:cNvCxnSpPr/>
          <p:nvPr/>
        </p:nvCxnSpPr>
        <p:spPr>
          <a:xfrm flipH="1">
            <a:off x="7896071" y="-69850"/>
            <a:ext cx="2219325" cy="6943725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7" r="20264"/>
          <a:stretch/>
        </p:blipFill>
        <p:spPr>
          <a:xfrm>
            <a:off x="5021097" y="-3175"/>
            <a:ext cx="5514975" cy="6877738"/>
          </a:xfrm>
          <a:prstGeom prst="parallelogram">
            <a:avLst>
              <a:gd name="adj" fmla="val 40453"/>
            </a:avLst>
          </a:prstGeom>
        </p:spPr>
      </p:pic>
      <p:sp>
        <p:nvSpPr>
          <p:cNvPr id="121866" name="Rechteck 3"/>
          <p:cNvSpPr>
            <a:spLocks noChangeArrowheads="1"/>
          </p:cNvSpPr>
          <p:nvPr/>
        </p:nvSpPr>
        <p:spPr bwMode="auto">
          <a:xfrm>
            <a:off x="6023181" y="4372569"/>
            <a:ext cx="29044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3600" b="1" dirty="0" err="1">
                <a:solidFill>
                  <a:schemeClr val="bg1"/>
                </a:solidFill>
              </a:rPr>
              <a:t>Get</a:t>
            </a:r>
            <a:r>
              <a:rPr lang="de-DE" altLang="de-DE" sz="3600" b="1" dirty="0">
                <a:solidFill>
                  <a:schemeClr val="bg1"/>
                </a:solidFill>
              </a:rPr>
              <a:t> </a:t>
            </a:r>
            <a:r>
              <a:rPr lang="de-DE" altLang="de-DE" sz="3600" b="1" dirty="0" err="1" smtClean="0">
                <a:solidFill>
                  <a:schemeClr val="bg1"/>
                </a:solidFill>
              </a:rPr>
              <a:t>involved</a:t>
            </a:r>
            <a:r>
              <a:rPr lang="de-DE" altLang="de-DE" sz="3600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80" name="Rechteck 79">
            <a:extLst>
              <a:ext uri="{FF2B5EF4-FFF2-40B4-BE49-F238E27FC236}">
                <a16:creationId xmlns="" xmlns:a16="http://schemas.microsoft.com/office/drawing/2014/main" id="{7AC5F9E1-F6C9-4312-A3C6-FB8E5B5D899D}"/>
              </a:ext>
            </a:extLst>
          </p:cNvPr>
          <p:cNvSpPr/>
          <p:nvPr/>
        </p:nvSpPr>
        <p:spPr>
          <a:xfrm>
            <a:off x="249295" y="5360777"/>
            <a:ext cx="2771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Verdana" panose="020B0604030504040204" pitchFamily="34" charset="0"/>
                <a:cs typeface="Calibri"/>
              </a:rPr>
              <a:t>Trail</a:t>
            </a:r>
            <a:r>
              <a:rPr lang="de-A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Verdana" panose="020B0604030504040204" pitchFamily="34" charset="0"/>
                <a:cs typeface="Calibri"/>
              </a:rPr>
              <a:t> Angels GmbH</a:t>
            </a:r>
          </a:p>
          <a:p>
            <a:r>
              <a:rPr lang="de-A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Verdana" panose="020B0604030504040204" pitchFamily="34" charset="0"/>
                <a:cs typeface="Calibri"/>
              </a:rPr>
              <a:t>A-9821 </a:t>
            </a:r>
            <a:r>
              <a:rPr lang="de-A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Verdana" panose="020B0604030504040204" pitchFamily="34" charset="0"/>
                <a:cs typeface="Calibri"/>
              </a:rPr>
              <a:t>Obervellach</a:t>
            </a:r>
            <a:r>
              <a:rPr lang="de-A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Verdana" panose="020B0604030504040204" pitchFamily="34" charset="0"/>
                <a:cs typeface="Calibri"/>
              </a:rPr>
              <a:t> 15</a:t>
            </a:r>
          </a:p>
          <a:p>
            <a:r>
              <a:rPr lang="de-A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Verdana" panose="020B0604030504040204" pitchFamily="34" charset="0"/>
                <a:cs typeface="Calibri"/>
              </a:rPr>
              <a:t>T: +43 (0) 4782 93093</a:t>
            </a:r>
          </a:p>
          <a:p>
            <a:r>
              <a:rPr lang="de-A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Verdana" panose="020B0604030504040204" pitchFamily="34" charset="0"/>
                <a:cs typeface="Calibri"/>
              </a:rPr>
              <a:t>M: </a:t>
            </a:r>
            <a:r>
              <a:rPr lang="de-A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Verdana" panose="020B0604030504040204" pitchFamily="34" charset="0"/>
                <a:cs typeface="Calibri"/>
                <a:hlinkClick r:id="rId3"/>
              </a:rPr>
              <a:t>office@trail-angels.com</a:t>
            </a:r>
            <a:endParaRPr lang="de-AT" sz="14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Verdana" panose="020B0604030504040204" pitchFamily="34" charset="0"/>
              <a:cs typeface="Calibri"/>
            </a:endParaRPr>
          </a:p>
          <a:p>
            <a:r>
              <a:rPr lang="de-A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Verdana" panose="020B0604030504040204" pitchFamily="34" charset="0"/>
                <a:cs typeface="Calibri"/>
              </a:rPr>
              <a:t>W: </a:t>
            </a:r>
            <a:r>
              <a:rPr lang="de-A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Verdana" panose="020B0604030504040204" pitchFamily="34" charset="0"/>
                <a:cs typeface="Calibri"/>
                <a:hlinkClick r:id="rId4"/>
              </a:rPr>
              <a:t>www.trail-angels.com</a:t>
            </a:r>
            <a:endParaRPr lang="de-AT" sz="14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Verdana" panose="020B0604030504040204" pitchFamily="34" charset="0"/>
              <a:cs typeface="Calibri"/>
            </a:endParaRPr>
          </a:p>
          <a:p>
            <a:r>
              <a:rPr lang="de-A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Verdana" panose="020B0604030504040204" pitchFamily="34" charset="0"/>
                <a:cs typeface="Calibri"/>
              </a:rPr>
              <a:t>UID: ATU70185505</a:t>
            </a:r>
          </a:p>
        </p:txBody>
      </p:sp>
      <p:pic>
        <p:nvPicPr>
          <p:cNvPr id="81" name="Grafik 80">
            <a:extLst>
              <a:ext uri="{FF2B5EF4-FFF2-40B4-BE49-F238E27FC236}">
                <a16:creationId xmlns="" xmlns:a16="http://schemas.microsoft.com/office/drawing/2014/main" id="{5D034F69-11CA-439F-BCF0-E3C36CF2B2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95" y="4519454"/>
            <a:ext cx="2194658" cy="695290"/>
          </a:xfrm>
          <a:prstGeom prst="rect">
            <a:avLst/>
          </a:prstGeom>
        </p:spPr>
      </p:pic>
      <p:pic>
        <p:nvPicPr>
          <p:cNvPr id="82" name="Bild 3" descr="bookyour-cmyk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072" y="4462041"/>
            <a:ext cx="2371402" cy="948829"/>
          </a:xfrm>
          <a:prstGeom prst="rect">
            <a:avLst/>
          </a:prstGeom>
        </p:spPr>
      </p:pic>
      <p:sp>
        <p:nvSpPr>
          <p:cNvPr id="121865" name="Textfeld 76"/>
          <p:cNvSpPr txBox="1">
            <a:spLocks noChangeArrowheads="1"/>
          </p:cNvSpPr>
          <p:nvPr/>
        </p:nvSpPr>
        <p:spPr bwMode="auto">
          <a:xfrm>
            <a:off x="701810" y="1390967"/>
            <a:ext cx="40096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3600" b="1" dirty="0" err="1">
                <a:solidFill>
                  <a:srgbClr val="A9E01E"/>
                </a:solidFill>
              </a:rPr>
              <a:t>It´s</a:t>
            </a:r>
            <a:r>
              <a:rPr lang="de-DE" altLang="de-DE" sz="3600" b="1" dirty="0">
                <a:solidFill>
                  <a:srgbClr val="A9E01E"/>
                </a:solidFill>
              </a:rPr>
              <a:t> a </a:t>
            </a:r>
            <a:r>
              <a:rPr lang="de-DE" altLang="de-DE" sz="3600" b="1" dirty="0" err="1" smtClean="0">
                <a:solidFill>
                  <a:srgbClr val="A9E01E"/>
                </a:solidFill>
              </a:rPr>
              <a:t>Trail´s</a:t>
            </a:r>
            <a:r>
              <a:rPr lang="de-DE" altLang="de-DE" sz="3600" b="1" dirty="0" smtClean="0">
                <a:solidFill>
                  <a:srgbClr val="A9E01E"/>
                </a:solidFill>
              </a:rPr>
              <a:t> World</a:t>
            </a:r>
            <a:endParaRPr lang="de-DE" altLang="de-DE" sz="3600" b="1" dirty="0">
              <a:solidFill>
                <a:srgbClr val="A9E01E"/>
              </a:solidFill>
            </a:endParaRPr>
          </a:p>
        </p:txBody>
      </p:sp>
      <p:sp>
        <p:nvSpPr>
          <p:cNvPr id="75" name="Rechteck 74"/>
          <p:cNvSpPr/>
          <p:nvPr/>
        </p:nvSpPr>
        <p:spPr>
          <a:xfrm>
            <a:off x="0" y="-3175"/>
            <a:ext cx="12192000" cy="106045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4" tIns="22857" rIns="45714" bIns="22857" anchor="ctr"/>
          <a:lstStyle/>
          <a:p>
            <a:pPr algn="ctr">
              <a:defRPr/>
            </a:pPr>
            <a:endParaRPr lang="de-DE" dirty="0"/>
          </a:p>
        </p:txBody>
      </p:sp>
      <p:grpSp>
        <p:nvGrpSpPr>
          <p:cNvPr id="121868" name="Gruppieren 74"/>
          <p:cNvGrpSpPr>
            <a:grpSpLocks/>
          </p:cNvGrpSpPr>
          <p:nvPr/>
        </p:nvGrpSpPr>
        <p:grpSpPr bwMode="auto">
          <a:xfrm>
            <a:off x="41275" y="9525"/>
            <a:ext cx="3063875" cy="881063"/>
            <a:chOff x="1946901" y="2255389"/>
            <a:chExt cx="8516472" cy="2449963"/>
          </a:xfrm>
        </p:grpSpPr>
        <p:pic>
          <p:nvPicPr>
            <p:cNvPr id="121882" name="Grafik 7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30"/>
            <a:stretch>
              <a:fillRect/>
            </a:stretch>
          </p:blipFill>
          <p:spPr bwMode="auto">
            <a:xfrm>
              <a:off x="1946901" y="3965825"/>
              <a:ext cx="8298197" cy="739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83" name="Grafik 7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23" b="27737"/>
            <a:stretch>
              <a:fillRect/>
            </a:stretch>
          </p:blipFill>
          <p:spPr bwMode="auto">
            <a:xfrm>
              <a:off x="1977724" y="3236360"/>
              <a:ext cx="8485649" cy="84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84" name="Grafik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0"/>
            <a:stretch>
              <a:fillRect/>
            </a:stretch>
          </p:blipFill>
          <p:spPr bwMode="auto">
            <a:xfrm>
              <a:off x="2008546" y="2255389"/>
              <a:ext cx="8298197" cy="1032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1869" name="Gruppieren 3"/>
          <p:cNvGrpSpPr>
            <a:grpSpLocks/>
          </p:cNvGrpSpPr>
          <p:nvPr/>
        </p:nvGrpSpPr>
        <p:grpSpPr bwMode="auto">
          <a:xfrm rot="206310">
            <a:off x="4519018" y="1167570"/>
            <a:ext cx="2225464" cy="3352041"/>
            <a:chOff x="190500" y="3429000"/>
            <a:chExt cx="2424113" cy="3651250"/>
          </a:xfrm>
        </p:grpSpPr>
        <p:sp>
          <p:nvSpPr>
            <p:cNvPr id="43" name="Freeform 7203"/>
            <p:cNvSpPr>
              <a:spLocks/>
            </p:cNvSpPr>
            <p:nvPr/>
          </p:nvSpPr>
          <p:spPr bwMode="auto">
            <a:xfrm>
              <a:off x="228600" y="3429000"/>
              <a:ext cx="2117725" cy="2117725"/>
            </a:xfrm>
            <a:custGeom>
              <a:avLst/>
              <a:gdLst>
                <a:gd name="T0" fmla="*/ 938 w 1710"/>
                <a:gd name="T1" fmla="*/ 4 h 1710"/>
                <a:gd name="T2" fmla="*/ 1096 w 1710"/>
                <a:gd name="T3" fmla="*/ 34 h 1710"/>
                <a:gd name="T4" fmla="*/ 1241 w 1710"/>
                <a:gd name="T5" fmla="*/ 93 h 1710"/>
                <a:gd name="T6" fmla="*/ 1374 w 1710"/>
                <a:gd name="T7" fmla="*/ 174 h 1710"/>
                <a:gd name="T8" fmla="*/ 1487 w 1710"/>
                <a:gd name="T9" fmla="*/ 279 h 1710"/>
                <a:gd name="T10" fmla="*/ 1580 w 1710"/>
                <a:gd name="T11" fmla="*/ 402 h 1710"/>
                <a:gd name="T12" fmla="*/ 1651 w 1710"/>
                <a:gd name="T13" fmla="*/ 541 h 1710"/>
                <a:gd name="T14" fmla="*/ 1696 w 1710"/>
                <a:gd name="T15" fmla="*/ 693 h 1710"/>
                <a:gd name="T16" fmla="*/ 1710 w 1710"/>
                <a:gd name="T17" fmla="*/ 855 h 1710"/>
                <a:gd name="T18" fmla="*/ 1696 w 1710"/>
                <a:gd name="T19" fmla="*/ 1017 h 1710"/>
                <a:gd name="T20" fmla="*/ 1651 w 1710"/>
                <a:gd name="T21" fmla="*/ 1170 h 1710"/>
                <a:gd name="T22" fmla="*/ 1580 w 1710"/>
                <a:gd name="T23" fmla="*/ 1309 h 1710"/>
                <a:gd name="T24" fmla="*/ 1487 w 1710"/>
                <a:gd name="T25" fmla="*/ 1432 h 1710"/>
                <a:gd name="T26" fmla="*/ 1374 w 1710"/>
                <a:gd name="T27" fmla="*/ 1536 h 1710"/>
                <a:gd name="T28" fmla="*/ 1241 w 1710"/>
                <a:gd name="T29" fmla="*/ 1618 h 1710"/>
                <a:gd name="T30" fmla="*/ 1096 w 1710"/>
                <a:gd name="T31" fmla="*/ 1676 h 1710"/>
                <a:gd name="T32" fmla="*/ 938 w 1710"/>
                <a:gd name="T33" fmla="*/ 1706 h 1710"/>
                <a:gd name="T34" fmla="*/ 774 w 1710"/>
                <a:gd name="T35" fmla="*/ 1706 h 1710"/>
                <a:gd name="T36" fmla="*/ 616 w 1710"/>
                <a:gd name="T37" fmla="*/ 1676 h 1710"/>
                <a:gd name="T38" fmla="*/ 470 w 1710"/>
                <a:gd name="T39" fmla="*/ 1618 h 1710"/>
                <a:gd name="T40" fmla="*/ 338 w 1710"/>
                <a:gd name="T41" fmla="*/ 1536 h 1710"/>
                <a:gd name="T42" fmla="*/ 224 w 1710"/>
                <a:gd name="T43" fmla="*/ 1432 h 1710"/>
                <a:gd name="T44" fmla="*/ 131 w 1710"/>
                <a:gd name="T45" fmla="*/ 1309 h 1710"/>
                <a:gd name="T46" fmla="*/ 61 w 1710"/>
                <a:gd name="T47" fmla="*/ 1170 h 1710"/>
                <a:gd name="T48" fmla="*/ 16 w 1710"/>
                <a:gd name="T49" fmla="*/ 1017 h 1710"/>
                <a:gd name="T50" fmla="*/ 0 w 1710"/>
                <a:gd name="T51" fmla="*/ 855 h 1710"/>
                <a:gd name="T52" fmla="*/ 16 w 1710"/>
                <a:gd name="T53" fmla="*/ 693 h 1710"/>
                <a:gd name="T54" fmla="*/ 61 w 1710"/>
                <a:gd name="T55" fmla="*/ 541 h 1710"/>
                <a:gd name="T56" fmla="*/ 131 w 1710"/>
                <a:gd name="T57" fmla="*/ 402 h 1710"/>
                <a:gd name="T58" fmla="*/ 224 w 1710"/>
                <a:gd name="T59" fmla="*/ 279 h 1710"/>
                <a:gd name="T60" fmla="*/ 338 w 1710"/>
                <a:gd name="T61" fmla="*/ 174 h 1710"/>
                <a:gd name="T62" fmla="*/ 470 w 1710"/>
                <a:gd name="T63" fmla="*/ 93 h 1710"/>
                <a:gd name="T64" fmla="*/ 616 w 1710"/>
                <a:gd name="T65" fmla="*/ 34 h 1710"/>
                <a:gd name="T66" fmla="*/ 774 w 1710"/>
                <a:gd name="T67" fmla="*/ 4 h 1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10" h="1710">
                  <a:moveTo>
                    <a:pt x="855" y="0"/>
                  </a:moveTo>
                  <a:lnTo>
                    <a:pt x="938" y="4"/>
                  </a:lnTo>
                  <a:lnTo>
                    <a:pt x="1019" y="16"/>
                  </a:lnTo>
                  <a:lnTo>
                    <a:pt x="1096" y="34"/>
                  </a:lnTo>
                  <a:lnTo>
                    <a:pt x="1171" y="60"/>
                  </a:lnTo>
                  <a:lnTo>
                    <a:pt x="1241" y="93"/>
                  </a:lnTo>
                  <a:lnTo>
                    <a:pt x="1309" y="131"/>
                  </a:lnTo>
                  <a:lnTo>
                    <a:pt x="1374" y="174"/>
                  </a:lnTo>
                  <a:lnTo>
                    <a:pt x="1433" y="224"/>
                  </a:lnTo>
                  <a:lnTo>
                    <a:pt x="1487" y="279"/>
                  </a:lnTo>
                  <a:lnTo>
                    <a:pt x="1536" y="338"/>
                  </a:lnTo>
                  <a:lnTo>
                    <a:pt x="1580" y="402"/>
                  </a:lnTo>
                  <a:lnTo>
                    <a:pt x="1618" y="470"/>
                  </a:lnTo>
                  <a:lnTo>
                    <a:pt x="1651" y="541"/>
                  </a:lnTo>
                  <a:lnTo>
                    <a:pt x="1676" y="615"/>
                  </a:lnTo>
                  <a:lnTo>
                    <a:pt x="1696" y="693"/>
                  </a:lnTo>
                  <a:lnTo>
                    <a:pt x="1706" y="773"/>
                  </a:lnTo>
                  <a:lnTo>
                    <a:pt x="1710" y="855"/>
                  </a:lnTo>
                  <a:lnTo>
                    <a:pt x="1706" y="937"/>
                  </a:lnTo>
                  <a:lnTo>
                    <a:pt x="1696" y="1017"/>
                  </a:lnTo>
                  <a:lnTo>
                    <a:pt x="1676" y="1096"/>
                  </a:lnTo>
                  <a:lnTo>
                    <a:pt x="1651" y="1170"/>
                  </a:lnTo>
                  <a:lnTo>
                    <a:pt x="1618" y="1241"/>
                  </a:lnTo>
                  <a:lnTo>
                    <a:pt x="1580" y="1309"/>
                  </a:lnTo>
                  <a:lnTo>
                    <a:pt x="1536" y="1372"/>
                  </a:lnTo>
                  <a:lnTo>
                    <a:pt x="1487" y="1432"/>
                  </a:lnTo>
                  <a:lnTo>
                    <a:pt x="1433" y="1486"/>
                  </a:lnTo>
                  <a:lnTo>
                    <a:pt x="1374" y="1536"/>
                  </a:lnTo>
                  <a:lnTo>
                    <a:pt x="1309" y="1580"/>
                  </a:lnTo>
                  <a:lnTo>
                    <a:pt x="1241" y="1618"/>
                  </a:lnTo>
                  <a:lnTo>
                    <a:pt x="1171" y="1651"/>
                  </a:lnTo>
                  <a:lnTo>
                    <a:pt x="1096" y="1676"/>
                  </a:lnTo>
                  <a:lnTo>
                    <a:pt x="1019" y="1695"/>
                  </a:lnTo>
                  <a:lnTo>
                    <a:pt x="938" y="1706"/>
                  </a:lnTo>
                  <a:lnTo>
                    <a:pt x="855" y="1710"/>
                  </a:lnTo>
                  <a:lnTo>
                    <a:pt x="774" y="1706"/>
                  </a:lnTo>
                  <a:lnTo>
                    <a:pt x="693" y="1695"/>
                  </a:lnTo>
                  <a:lnTo>
                    <a:pt x="616" y="1676"/>
                  </a:lnTo>
                  <a:lnTo>
                    <a:pt x="541" y="1651"/>
                  </a:lnTo>
                  <a:lnTo>
                    <a:pt x="470" y="1618"/>
                  </a:lnTo>
                  <a:lnTo>
                    <a:pt x="402" y="1580"/>
                  </a:lnTo>
                  <a:lnTo>
                    <a:pt x="338" y="1536"/>
                  </a:lnTo>
                  <a:lnTo>
                    <a:pt x="279" y="1486"/>
                  </a:lnTo>
                  <a:lnTo>
                    <a:pt x="224" y="1432"/>
                  </a:lnTo>
                  <a:lnTo>
                    <a:pt x="176" y="1372"/>
                  </a:lnTo>
                  <a:lnTo>
                    <a:pt x="131" y="1309"/>
                  </a:lnTo>
                  <a:lnTo>
                    <a:pt x="93" y="1241"/>
                  </a:lnTo>
                  <a:lnTo>
                    <a:pt x="61" y="1170"/>
                  </a:lnTo>
                  <a:lnTo>
                    <a:pt x="36" y="1096"/>
                  </a:lnTo>
                  <a:lnTo>
                    <a:pt x="16" y="1017"/>
                  </a:lnTo>
                  <a:lnTo>
                    <a:pt x="4" y="937"/>
                  </a:lnTo>
                  <a:lnTo>
                    <a:pt x="0" y="855"/>
                  </a:lnTo>
                  <a:lnTo>
                    <a:pt x="4" y="773"/>
                  </a:lnTo>
                  <a:lnTo>
                    <a:pt x="16" y="693"/>
                  </a:lnTo>
                  <a:lnTo>
                    <a:pt x="36" y="615"/>
                  </a:lnTo>
                  <a:lnTo>
                    <a:pt x="61" y="541"/>
                  </a:lnTo>
                  <a:lnTo>
                    <a:pt x="93" y="470"/>
                  </a:lnTo>
                  <a:lnTo>
                    <a:pt x="131" y="402"/>
                  </a:lnTo>
                  <a:lnTo>
                    <a:pt x="176" y="338"/>
                  </a:lnTo>
                  <a:lnTo>
                    <a:pt x="224" y="279"/>
                  </a:lnTo>
                  <a:lnTo>
                    <a:pt x="279" y="224"/>
                  </a:lnTo>
                  <a:lnTo>
                    <a:pt x="338" y="174"/>
                  </a:lnTo>
                  <a:lnTo>
                    <a:pt x="402" y="131"/>
                  </a:lnTo>
                  <a:lnTo>
                    <a:pt x="470" y="93"/>
                  </a:lnTo>
                  <a:lnTo>
                    <a:pt x="541" y="60"/>
                  </a:lnTo>
                  <a:lnTo>
                    <a:pt x="616" y="34"/>
                  </a:lnTo>
                  <a:lnTo>
                    <a:pt x="693" y="16"/>
                  </a:lnTo>
                  <a:lnTo>
                    <a:pt x="774" y="4"/>
                  </a:lnTo>
                  <a:lnTo>
                    <a:pt x="85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solidFill>
                <a:srgbClr val="EAF0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871" name="Freeform 7263"/>
            <p:cNvSpPr>
              <a:spLocks noEditPoints="1"/>
            </p:cNvSpPr>
            <p:nvPr/>
          </p:nvSpPr>
          <p:spPr bwMode="auto">
            <a:xfrm>
              <a:off x="1889125" y="3932238"/>
              <a:ext cx="663575" cy="617537"/>
            </a:xfrm>
            <a:custGeom>
              <a:avLst/>
              <a:gdLst>
                <a:gd name="T0" fmla="*/ 2147483646 w 536"/>
                <a:gd name="T1" fmla="*/ 2147483646 h 498"/>
                <a:gd name="T2" fmla="*/ 2147483646 w 536"/>
                <a:gd name="T3" fmla="*/ 2147483646 h 498"/>
                <a:gd name="T4" fmla="*/ 0 w 536"/>
                <a:gd name="T5" fmla="*/ 2147483646 h 498"/>
                <a:gd name="T6" fmla="*/ 2147483646 w 536"/>
                <a:gd name="T7" fmla="*/ 2147483646 h 498"/>
                <a:gd name="T8" fmla="*/ 2147483646 w 536"/>
                <a:gd name="T9" fmla="*/ 2147483646 h 498"/>
                <a:gd name="T10" fmla="*/ 2147483646 w 536"/>
                <a:gd name="T11" fmla="*/ 2147483646 h 498"/>
                <a:gd name="T12" fmla="*/ 2147483646 w 536"/>
                <a:gd name="T13" fmla="*/ 2147483646 h 498"/>
                <a:gd name="T14" fmla="*/ 2147483646 w 536"/>
                <a:gd name="T15" fmla="*/ 2147483646 h 498"/>
                <a:gd name="T16" fmla="*/ 2147483646 w 536"/>
                <a:gd name="T17" fmla="*/ 2147483646 h 498"/>
                <a:gd name="T18" fmla="*/ 2147483646 w 536"/>
                <a:gd name="T19" fmla="*/ 2147483646 h 498"/>
                <a:gd name="T20" fmla="*/ 2147483646 w 536"/>
                <a:gd name="T21" fmla="*/ 2147483646 h 498"/>
                <a:gd name="T22" fmla="*/ 2147483646 w 536"/>
                <a:gd name="T23" fmla="*/ 2147483646 h 498"/>
                <a:gd name="T24" fmla="*/ 2147483646 w 536"/>
                <a:gd name="T25" fmla="*/ 2147483646 h 498"/>
                <a:gd name="T26" fmla="*/ 2147483646 w 536"/>
                <a:gd name="T27" fmla="*/ 2147483646 h 498"/>
                <a:gd name="T28" fmla="*/ 2147483646 w 536"/>
                <a:gd name="T29" fmla="*/ 2147483646 h 498"/>
                <a:gd name="T30" fmla="*/ 2147483646 w 536"/>
                <a:gd name="T31" fmla="*/ 2147483646 h 498"/>
                <a:gd name="T32" fmla="*/ 2147483646 w 536"/>
                <a:gd name="T33" fmla="*/ 2147483646 h 498"/>
                <a:gd name="T34" fmla="*/ 2147483646 w 536"/>
                <a:gd name="T35" fmla="*/ 2147483646 h 498"/>
                <a:gd name="T36" fmla="*/ 2147483646 w 536"/>
                <a:gd name="T37" fmla="*/ 2147483646 h 498"/>
                <a:gd name="T38" fmla="*/ 2147483646 w 536"/>
                <a:gd name="T39" fmla="*/ 2147483646 h 498"/>
                <a:gd name="T40" fmla="*/ 2147483646 w 536"/>
                <a:gd name="T41" fmla="*/ 2147483646 h 498"/>
                <a:gd name="T42" fmla="*/ 2147483646 w 536"/>
                <a:gd name="T43" fmla="*/ 2147483646 h 498"/>
                <a:gd name="T44" fmla="*/ 2147483646 w 536"/>
                <a:gd name="T45" fmla="*/ 2147483646 h 498"/>
                <a:gd name="T46" fmla="*/ 2147483646 w 536"/>
                <a:gd name="T47" fmla="*/ 2147483646 h 498"/>
                <a:gd name="T48" fmla="*/ 2147483646 w 536"/>
                <a:gd name="T49" fmla="*/ 2147483646 h 498"/>
                <a:gd name="T50" fmla="*/ 2147483646 w 536"/>
                <a:gd name="T51" fmla="*/ 2147483646 h 498"/>
                <a:gd name="T52" fmla="*/ 2147483646 w 536"/>
                <a:gd name="T53" fmla="*/ 2147483646 h 498"/>
                <a:gd name="T54" fmla="*/ 2147483646 w 536"/>
                <a:gd name="T55" fmla="*/ 2147483646 h 498"/>
                <a:gd name="T56" fmla="*/ 2147483646 w 536"/>
                <a:gd name="T57" fmla="*/ 2147483646 h 498"/>
                <a:gd name="T58" fmla="*/ 2147483646 w 536"/>
                <a:gd name="T59" fmla="*/ 2147483646 h 498"/>
                <a:gd name="T60" fmla="*/ 2147483646 w 536"/>
                <a:gd name="T61" fmla="*/ 2147483646 h 498"/>
                <a:gd name="T62" fmla="*/ 2147483646 w 536"/>
                <a:gd name="T63" fmla="*/ 2147483646 h 498"/>
                <a:gd name="T64" fmla="*/ 2147483646 w 536"/>
                <a:gd name="T65" fmla="*/ 2147483646 h 498"/>
                <a:gd name="T66" fmla="*/ 2147483646 w 536"/>
                <a:gd name="T67" fmla="*/ 2147483646 h 498"/>
                <a:gd name="T68" fmla="*/ 2147483646 w 536"/>
                <a:gd name="T69" fmla="*/ 2147483646 h 498"/>
                <a:gd name="T70" fmla="*/ 2147483646 w 536"/>
                <a:gd name="T71" fmla="*/ 2147483646 h 498"/>
                <a:gd name="T72" fmla="*/ 2147483646 w 536"/>
                <a:gd name="T73" fmla="*/ 2147483646 h 498"/>
                <a:gd name="T74" fmla="*/ 2147483646 w 536"/>
                <a:gd name="T75" fmla="*/ 2147483646 h 498"/>
                <a:gd name="T76" fmla="*/ 2147483646 w 536"/>
                <a:gd name="T77" fmla="*/ 2147483646 h 498"/>
                <a:gd name="T78" fmla="*/ 2147483646 w 536"/>
                <a:gd name="T79" fmla="*/ 2147483646 h 498"/>
                <a:gd name="T80" fmla="*/ 2147483646 w 536"/>
                <a:gd name="T81" fmla="*/ 0 h 498"/>
                <a:gd name="T82" fmla="*/ 2147483646 w 536"/>
                <a:gd name="T83" fmla="*/ 2147483646 h 498"/>
                <a:gd name="T84" fmla="*/ 2147483646 w 536"/>
                <a:gd name="T85" fmla="*/ 2147483646 h 498"/>
                <a:gd name="T86" fmla="*/ 2147483646 w 536"/>
                <a:gd name="T87" fmla="*/ 2147483646 h 49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536" h="498">
                  <a:moveTo>
                    <a:pt x="51" y="474"/>
                  </a:moveTo>
                  <a:lnTo>
                    <a:pt x="53" y="477"/>
                  </a:lnTo>
                  <a:lnTo>
                    <a:pt x="30" y="487"/>
                  </a:lnTo>
                  <a:lnTo>
                    <a:pt x="13" y="494"/>
                  </a:lnTo>
                  <a:lnTo>
                    <a:pt x="1" y="498"/>
                  </a:lnTo>
                  <a:lnTo>
                    <a:pt x="0" y="494"/>
                  </a:lnTo>
                  <a:lnTo>
                    <a:pt x="11" y="490"/>
                  </a:lnTo>
                  <a:lnTo>
                    <a:pt x="28" y="483"/>
                  </a:lnTo>
                  <a:lnTo>
                    <a:pt x="51" y="474"/>
                  </a:lnTo>
                  <a:close/>
                  <a:moveTo>
                    <a:pt x="116" y="443"/>
                  </a:moveTo>
                  <a:lnTo>
                    <a:pt x="119" y="445"/>
                  </a:lnTo>
                  <a:lnTo>
                    <a:pt x="89" y="461"/>
                  </a:lnTo>
                  <a:lnTo>
                    <a:pt x="61" y="473"/>
                  </a:lnTo>
                  <a:lnTo>
                    <a:pt x="60" y="470"/>
                  </a:lnTo>
                  <a:lnTo>
                    <a:pt x="86" y="457"/>
                  </a:lnTo>
                  <a:lnTo>
                    <a:pt x="116" y="443"/>
                  </a:lnTo>
                  <a:close/>
                  <a:moveTo>
                    <a:pt x="195" y="398"/>
                  </a:moveTo>
                  <a:lnTo>
                    <a:pt x="197" y="401"/>
                  </a:lnTo>
                  <a:lnTo>
                    <a:pt x="162" y="423"/>
                  </a:lnTo>
                  <a:lnTo>
                    <a:pt x="128" y="441"/>
                  </a:lnTo>
                  <a:lnTo>
                    <a:pt x="125" y="438"/>
                  </a:lnTo>
                  <a:lnTo>
                    <a:pt x="159" y="419"/>
                  </a:lnTo>
                  <a:lnTo>
                    <a:pt x="195" y="398"/>
                  </a:lnTo>
                  <a:close/>
                  <a:moveTo>
                    <a:pt x="269" y="349"/>
                  </a:moveTo>
                  <a:lnTo>
                    <a:pt x="272" y="352"/>
                  </a:lnTo>
                  <a:lnTo>
                    <a:pt x="238" y="375"/>
                  </a:lnTo>
                  <a:lnTo>
                    <a:pt x="205" y="396"/>
                  </a:lnTo>
                  <a:lnTo>
                    <a:pt x="202" y="393"/>
                  </a:lnTo>
                  <a:lnTo>
                    <a:pt x="235" y="372"/>
                  </a:lnTo>
                  <a:lnTo>
                    <a:pt x="269" y="349"/>
                  </a:lnTo>
                  <a:close/>
                  <a:moveTo>
                    <a:pt x="343" y="292"/>
                  </a:moveTo>
                  <a:lnTo>
                    <a:pt x="345" y="295"/>
                  </a:lnTo>
                  <a:lnTo>
                    <a:pt x="314" y="320"/>
                  </a:lnTo>
                  <a:lnTo>
                    <a:pt x="280" y="346"/>
                  </a:lnTo>
                  <a:lnTo>
                    <a:pt x="278" y="347"/>
                  </a:lnTo>
                  <a:lnTo>
                    <a:pt x="277" y="343"/>
                  </a:lnTo>
                  <a:lnTo>
                    <a:pt x="277" y="342"/>
                  </a:lnTo>
                  <a:lnTo>
                    <a:pt x="311" y="317"/>
                  </a:lnTo>
                  <a:lnTo>
                    <a:pt x="343" y="292"/>
                  </a:lnTo>
                  <a:close/>
                  <a:moveTo>
                    <a:pt x="413" y="232"/>
                  </a:moveTo>
                  <a:lnTo>
                    <a:pt x="417" y="235"/>
                  </a:lnTo>
                  <a:lnTo>
                    <a:pt x="387" y="261"/>
                  </a:lnTo>
                  <a:lnTo>
                    <a:pt x="352" y="290"/>
                  </a:lnTo>
                  <a:lnTo>
                    <a:pt x="349" y="287"/>
                  </a:lnTo>
                  <a:lnTo>
                    <a:pt x="383" y="259"/>
                  </a:lnTo>
                  <a:lnTo>
                    <a:pt x="413" y="232"/>
                  </a:lnTo>
                  <a:close/>
                  <a:moveTo>
                    <a:pt x="479" y="168"/>
                  </a:moveTo>
                  <a:lnTo>
                    <a:pt x="483" y="168"/>
                  </a:lnTo>
                  <a:lnTo>
                    <a:pt x="456" y="197"/>
                  </a:lnTo>
                  <a:lnTo>
                    <a:pt x="425" y="228"/>
                  </a:lnTo>
                  <a:lnTo>
                    <a:pt x="421" y="225"/>
                  </a:lnTo>
                  <a:lnTo>
                    <a:pt x="453" y="195"/>
                  </a:lnTo>
                  <a:lnTo>
                    <a:pt x="479" y="168"/>
                  </a:lnTo>
                  <a:close/>
                  <a:moveTo>
                    <a:pt x="522" y="106"/>
                  </a:moveTo>
                  <a:lnTo>
                    <a:pt x="526" y="106"/>
                  </a:lnTo>
                  <a:lnTo>
                    <a:pt x="517" y="122"/>
                  </a:lnTo>
                  <a:lnTo>
                    <a:pt x="505" y="140"/>
                  </a:lnTo>
                  <a:lnTo>
                    <a:pt x="489" y="160"/>
                  </a:lnTo>
                  <a:lnTo>
                    <a:pt x="485" y="160"/>
                  </a:lnTo>
                  <a:lnTo>
                    <a:pt x="500" y="140"/>
                  </a:lnTo>
                  <a:lnTo>
                    <a:pt x="513" y="122"/>
                  </a:lnTo>
                  <a:lnTo>
                    <a:pt x="522" y="106"/>
                  </a:lnTo>
                  <a:close/>
                  <a:moveTo>
                    <a:pt x="530" y="37"/>
                  </a:moveTo>
                  <a:lnTo>
                    <a:pt x="536" y="53"/>
                  </a:lnTo>
                  <a:lnTo>
                    <a:pt x="536" y="71"/>
                  </a:lnTo>
                  <a:lnTo>
                    <a:pt x="532" y="92"/>
                  </a:lnTo>
                  <a:lnTo>
                    <a:pt x="530" y="97"/>
                  </a:lnTo>
                  <a:lnTo>
                    <a:pt x="526" y="97"/>
                  </a:lnTo>
                  <a:lnTo>
                    <a:pt x="528" y="91"/>
                  </a:lnTo>
                  <a:lnTo>
                    <a:pt x="532" y="70"/>
                  </a:lnTo>
                  <a:lnTo>
                    <a:pt x="532" y="53"/>
                  </a:lnTo>
                  <a:lnTo>
                    <a:pt x="526" y="38"/>
                  </a:lnTo>
                  <a:lnTo>
                    <a:pt x="530" y="37"/>
                  </a:lnTo>
                  <a:close/>
                  <a:moveTo>
                    <a:pt x="487" y="7"/>
                  </a:moveTo>
                  <a:lnTo>
                    <a:pt x="507" y="16"/>
                  </a:lnTo>
                  <a:lnTo>
                    <a:pt x="525" y="29"/>
                  </a:lnTo>
                  <a:lnTo>
                    <a:pt x="521" y="30"/>
                  </a:lnTo>
                  <a:lnTo>
                    <a:pt x="510" y="23"/>
                  </a:lnTo>
                  <a:lnTo>
                    <a:pt x="497" y="15"/>
                  </a:lnTo>
                  <a:lnTo>
                    <a:pt x="481" y="9"/>
                  </a:lnTo>
                  <a:lnTo>
                    <a:pt x="487" y="7"/>
                  </a:lnTo>
                  <a:close/>
                  <a:moveTo>
                    <a:pt x="460" y="0"/>
                  </a:moveTo>
                  <a:lnTo>
                    <a:pt x="464" y="2"/>
                  </a:lnTo>
                  <a:lnTo>
                    <a:pt x="475" y="3"/>
                  </a:lnTo>
                  <a:lnTo>
                    <a:pt x="470" y="7"/>
                  </a:lnTo>
                  <a:lnTo>
                    <a:pt x="464" y="6"/>
                  </a:lnTo>
                  <a:lnTo>
                    <a:pt x="455" y="4"/>
                  </a:lnTo>
                  <a:lnTo>
                    <a:pt x="445" y="3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solidFill>
                <a:srgbClr val="EAF0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44" name="Group 81"/>
            <p:cNvGrpSpPr/>
            <p:nvPr/>
          </p:nvGrpSpPr>
          <p:grpSpPr bwMode="auto">
            <a:xfrm>
              <a:off x="310006" y="3490681"/>
              <a:ext cx="2036958" cy="2009699"/>
              <a:chOff x="4911725" y="2151063"/>
              <a:chExt cx="2609851" cy="2574925"/>
            </a:xfrm>
            <a:solidFill>
              <a:schemeClr val="bg1"/>
            </a:solidFill>
          </p:grpSpPr>
          <p:sp>
            <p:nvSpPr>
              <p:cNvPr id="52" name="Freeform 7205"/>
              <p:cNvSpPr>
                <a:spLocks/>
              </p:cNvSpPr>
              <p:nvPr/>
            </p:nvSpPr>
            <p:spPr bwMode="auto">
              <a:xfrm>
                <a:off x="5532438" y="2660650"/>
                <a:ext cx="19050" cy="11113"/>
              </a:xfrm>
              <a:custGeom>
                <a:avLst/>
                <a:gdLst>
                  <a:gd name="T0" fmla="*/ 5 w 12"/>
                  <a:gd name="T1" fmla="*/ 0 h 7"/>
                  <a:gd name="T2" fmla="*/ 8 w 12"/>
                  <a:gd name="T3" fmla="*/ 0 h 7"/>
                  <a:gd name="T4" fmla="*/ 9 w 12"/>
                  <a:gd name="T5" fmla="*/ 1 h 7"/>
                  <a:gd name="T6" fmla="*/ 12 w 12"/>
                  <a:gd name="T7" fmla="*/ 2 h 7"/>
                  <a:gd name="T8" fmla="*/ 12 w 12"/>
                  <a:gd name="T9" fmla="*/ 4 h 7"/>
                  <a:gd name="T10" fmla="*/ 12 w 12"/>
                  <a:gd name="T11" fmla="*/ 6 h 7"/>
                  <a:gd name="T12" fmla="*/ 11 w 12"/>
                  <a:gd name="T13" fmla="*/ 7 h 7"/>
                  <a:gd name="T14" fmla="*/ 8 w 12"/>
                  <a:gd name="T15" fmla="*/ 7 h 7"/>
                  <a:gd name="T16" fmla="*/ 5 w 12"/>
                  <a:gd name="T17" fmla="*/ 7 h 7"/>
                  <a:gd name="T18" fmla="*/ 4 w 12"/>
                  <a:gd name="T19" fmla="*/ 6 h 7"/>
                  <a:gd name="T20" fmla="*/ 2 w 12"/>
                  <a:gd name="T21" fmla="*/ 5 h 7"/>
                  <a:gd name="T22" fmla="*/ 0 w 12"/>
                  <a:gd name="T23" fmla="*/ 4 h 7"/>
                  <a:gd name="T24" fmla="*/ 0 w 12"/>
                  <a:gd name="T25" fmla="*/ 2 h 7"/>
                  <a:gd name="T26" fmla="*/ 3 w 12"/>
                  <a:gd name="T27" fmla="*/ 0 h 7"/>
                  <a:gd name="T28" fmla="*/ 5 w 12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" h="7">
                    <a:moveTo>
                      <a:pt x="5" y="0"/>
                    </a:moveTo>
                    <a:lnTo>
                      <a:pt x="8" y="0"/>
                    </a:lnTo>
                    <a:lnTo>
                      <a:pt x="9" y="1"/>
                    </a:lnTo>
                    <a:lnTo>
                      <a:pt x="12" y="2"/>
                    </a:lnTo>
                    <a:lnTo>
                      <a:pt x="12" y="4"/>
                    </a:lnTo>
                    <a:lnTo>
                      <a:pt x="12" y="6"/>
                    </a:lnTo>
                    <a:lnTo>
                      <a:pt x="11" y="7"/>
                    </a:lnTo>
                    <a:lnTo>
                      <a:pt x="8" y="7"/>
                    </a:lnTo>
                    <a:lnTo>
                      <a:pt x="5" y="7"/>
                    </a:lnTo>
                    <a:lnTo>
                      <a:pt x="4" y="6"/>
                    </a:lnTo>
                    <a:lnTo>
                      <a:pt x="2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" name="Freeform 7206"/>
              <p:cNvSpPr>
                <a:spLocks/>
              </p:cNvSpPr>
              <p:nvPr/>
            </p:nvSpPr>
            <p:spPr bwMode="auto">
              <a:xfrm>
                <a:off x="5573713" y="2671763"/>
                <a:ext cx="17463" cy="15875"/>
              </a:xfrm>
              <a:custGeom>
                <a:avLst/>
                <a:gdLst>
                  <a:gd name="T0" fmla="*/ 7 w 11"/>
                  <a:gd name="T1" fmla="*/ 0 h 10"/>
                  <a:gd name="T2" fmla="*/ 10 w 11"/>
                  <a:gd name="T3" fmla="*/ 2 h 10"/>
                  <a:gd name="T4" fmla="*/ 11 w 11"/>
                  <a:gd name="T5" fmla="*/ 3 h 10"/>
                  <a:gd name="T6" fmla="*/ 11 w 11"/>
                  <a:gd name="T7" fmla="*/ 6 h 10"/>
                  <a:gd name="T8" fmla="*/ 11 w 11"/>
                  <a:gd name="T9" fmla="*/ 8 h 10"/>
                  <a:gd name="T10" fmla="*/ 8 w 11"/>
                  <a:gd name="T11" fmla="*/ 10 h 10"/>
                  <a:gd name="T12" fmla="*/ 6 w 11"/>
                  <a:gd name="T13" fmla="*/ 10 h 10"/>
                  <a:gd name="T14" fmla="*/ 4 w 11"/>
                  <a:gd name="T15" fmla="*/ 10 h 10"/>
                  <a:gd name="T16" fmla="*/ 2 w 11"/>
                  <a:gd name="T17" fmla="*/ 8 h 10"/>
                  <a:gd name="T18" fmla="*/ 0 w 11"/>
                  <a:gd name="T19" fmla="*/ 7 h 10"/>
                  <a:gd name="T20" fmla="*/ 0 w 11"/>
                  <a:gd name="T21" fmla="*/ 4 h 10"/>
                  <a:gd name="T22" fmla="*/ 2 w 11"/>
                  <a:gd name="T23" fmla="*/ 3 h 10"/>
                  <a:gd name="T24" fmla="*/ 4 w 11"/>
                  <a:gd name="T25" fmla="*/ 2 h 10"/>
                  <a:gd name="T26" fmla="*/ 7 w 11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" h="10">
                    <a:moveTo>
                      <a:pt x="7" y="0"/>
                    </a:moveTo>
                    <a:lnTo>
                      <a:pt x="10" y="2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11" y="8"/>
                    </a:lnTo>
                    <a:lnTo>
                      <a:pt x="8" y="10"/>
                    </a:lnTo>
                    <a:lnTo>
                      <a:pt x="6" y="10"/>
                    </a:lnTo>
                    <a:lnTo>
                      <a:pt x="4" y="10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4" y="2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4" name="Freeform 7207"/>
              <p:cNvSpPr>
                <a:spLocks/>
              </p:cNvSpPr>
              <p:nvPr/>
            </p:nvSpPr>
            <p:spPr bwMode="auto">
              <a:xfrm>
                <a:off x="5302250" y="2373313"/>
                <a:ext cx="9525" cy="11113"/>
              </a:xfrm>
              <a:custGeom>
                <a:avLst/>
                <a:gdLst>
                  <a:gd name="T0" fmla="*/ 6 w 6"/>
                  <a:gd name="T1" fmla="*/ 0 h 7"/>
                  <a:gd name="T2" fmla="*/ 6 w 6"/>
                  <a:gd name="T3" fmla="*/ 3 h 7"/>
                  <a:gd name="T4" fmla="*/ 6 w 6"/>
                  <a:gd name="T5" fmla="*/ 5 h 7"/>
                  <a:gd name="T6" fmla="*/ 5 w 6"/>
                  <a:gd name="T7" fmla="*/ 7 h 7"/>
                  <a:gd name="T8" fmla="*/ 4 w 6"/>
                  <a:gd name="T9" fmla="*/ 7 h 7"/>
                  <a:gd name="T10" fmla="*/ 3 w 6"/>
                  <a:gd name="T11" fmla="*/ 7 h 7"/>
                  <a:gd name="T12" fmla="*/ 0 w 6"/>
                  <a:gd name="T13" fmla="*/ 7 h 7"/>
                  <a:gd name="T14" fmla="*/ 6 w 6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7">
                    <a:moveTo>
                      <a:pt x="6" y="0"/>
                    </a:moveTo>
                    <a:lnTo>
                      <a:pt x="6" y="3"/>
                    </a:lnTo>
                    <a:lnTo>
                      <a:pt x="6" y="5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" name="Freeform 7208"/>
              <p:cNvSpPr>
                <a:spLocks/>
              </p:cNvSpPr>
              <p:nvPr/>
            </p:nvSpPr>
            <p:spPr bwMode="auto">
              <a:xfrm>
                <a:off x="5241925" y="2400300"/>
                <a:ext cx="92075" cy="46038"/>
              </a:xfrm>
              <a:custGeom>
                <a:avLst/>
                <a:gdLst>
                  <a:gd name="T0" fmla="*/ 48 w 58"/>
                  <a:gd name="T1" fmla="*/ 0 h 29"/>
                  <a:gd name="T2" fmla="*/ 52 w 58"/>
                  <a:gd name="T3" fmla="*/ 1 h 29"/>
                  <a:gd name="T4" fmla="*/ 55 w 58"/>
                  <a:gd name="T5" fmla="*/ 3 h 29"/>
                  <a:gd name="T6" fmla="*/ 56 w 58"/>
                  <a:gd name="T7" fmla="*/ 5 h 29"/>
                  <a:gd name="T8" fmla="*/ 58 w 58"/>
                  <a:gd name="T9" fmla="*/ 7 h 29"/>
                  <a:gd name="T10" fmla="*/ 58 w 58"/>
                  <a:gd name="T11" fmla="*/ 9 h 29"/>
                  <a:gd name="T12" fmla="*/ 56 w 58"/>
                  <a:gd name="T13" fmla="*/ 10 h 29"/>
                  <a:gd name="T14" fmla="*/ 55 w 58"/>
                  <a:gd name="T15" fmla="*/ 14 h 29"/>
                  <a:gd name="T16" fmla="*/ 54 w 58"/>
                  <a:gd name="T17" fmla="*/ 17 h 29"/>
                  <a:gd name="T18" fmla="*/ 51 w 58"/>
                  <a:gd name="T19" fmla="*/ 20 h 29"/>
                  <a:gd name="T20" fmla="*/ 48 w 58"/>
                  <a:gd name="T21" fmla="*/ 21 h 29"/>
                  <a:gd name="T22" fmla="*/ 44 w 58"/>
                  <a:gd name="T23" fmla="*/ 22 h 29"/>
                  <a:gd name="T24" fmla="*/ 42 w 58"/>
                  <a:gd name="T25" fmla="*/ 21 h 29"/>
                  <a:gd name="T26" fmla="*/ 39 w 58"/>
                  <a:gd name="T27" fmla="*/ 22 h 29"/>
                  <a:gd name="T28" fmla="*/ 38 w 58"/>
                  <a:gd name="T29" fmla="*/ 22 h 29"/>
                  <a:gd name="T30" fmla="*/ 37 w 58"/>
                  <a:gd name="T31" fmla="*/ 21 h 29"/>
                  <a:gd name="T32" fmla="*/ 35 w 58"/>
                  <a:gd name="T33" fmla="*/ 20 h 29"/>
                  <a:gd name="T34" fmla="*/ 35 w 58"/>
                  <a:gd name="T35" fmla="*/ 17 h 29"/>
                  <a:gd name="T36" fmla="*/ 31 w 58"/>
                  <a:gd name="T37" fmla="*/ 13 h 29"/>
                  <a:gd name="T38" fmla="*/ 25 w 58"/>
                  <a:gd name="T39" fmla="*/ 13 h 29"/>
                  <a:gd name="T40" fmla="*/ 18 w 58"/>
                  <a:gd name="T41" fmla="*/ 13 h 29"/>
                  <a:gd name="T42" fmla="*/ 14 w 58"/>
                  <a:gd name="T43" fmla="*/ 14 h 29"/>
                  <a:gd name="T44" fmla="*/ 12 w 58"/>
                  <a:gd name="T45" fmla="*/ 16 h 29"/>
                  <a:gd name="T46" fmla="*/ 10 w 58"/>
                  <a:gd name="T47" fmla="*/ 17 h 29"/>
                  <a:gd name="T48" fmla="*/ 9 w 58"/>
                  <a:gd name="T49" fmla="*/ 21 h 29"/>
                  <a:gd name="T50" fmla="*/ 8 w 58"/>
                  <a:gd name="T51" fmla="*/ 24 h 29"/>
                  <a:gd name="T52" fmla="*/ 7 w 58"/>
                  <a:gd name="T53" fmla="*/ 26 h 29"/>
                  <a:gd name="T54" fmla="*/ 5 w 58"/>
                  <a:gd name="T55" fmla="*/ 29 h 29"/>
                  <a:gd name="T56" fmla="*/ 3 w 58"/>
                  <a:gd name="T57" fmla="*/ 29 h 29"/>
                  <a:gd name="T58" fmla="*/ 1 w 58"/>
                  <a:gd name="T59" fmla="*/ 27 h 29"/>
                  <a:gd name="T60" fmla="*/ 0 w 58"/>
                  <a:gd name="T61" fmla="*/ 25 h 29"/>
                  <a:gd name="T62" fmla="*/ 0 w 58"/>
                  <a:gd name="T63" fmla="*/ 24 h 29"/>
                  <a:gd name="T64" fmla="*/ 0 w 58"/>
                  <a:gd name="T65" fmla="*/ 22 h 29"/>
                  <a:gd name="T66" fmla="*/ 0 w 58"/>
                  <a:gd name="T67" fmla="*/ 22 h 29"/>
                  <a:gd name="T68" fmla="*/ 25 w 58"/>
                  <a:gd name="T69" fmla="*/ 0 h 29"/>
                  <a:gd name="T70" fmla="*/ 30 w 58"/>
                  <a:gd name="T71" fmla="*/ 0 h 29"/>
                  <a:gd name="T72" fmla="*/ 35 w 58"/>
                  <a:gd name="T73" fmla="*/ 0 h 29"/>
                  <a:gd name="T74" fmla="*/ 41 w 58"/>
                  <a:gd name="T75" fmla="*/ 0 h 29"/>
                  <a:gd name="T76" fmla="*/ 44 w 58"/>
                  <a:gd name="T77" fmla="*/ 0 h 29"/>
                  <a:gd name="T78" fmla="*/ 48 w 58"/>
                  <a:gd name="T7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8" h="29">
                    <a:moveTo>
                      <a:pt x="48" y="0"/>
                    </a:moveTo>
                    <a:lnTo>
                      <a:pt x="52" y="1"/>
                    </a:lnTo>
                    <a:lnTo>
                      <a:pt x="55" y="3"/>
                    </a:lnTo>
                    <a:lnTo>
                      <a:pt x="56" y="5"/>
                    </a:lnTo>
                    <a:lnTo>
                      <a:pt x="58" y="7"/>
                    </a:lnTo>
                    <a:lnTo>
                      <a:pt x="58" y="9"/>
                    </a:lnTo>
                    <a:lnTo>
                      <a:pt x="56" y="10"/>
                    </a:lnTo>
                    <a:lnTo>
                      <a:pt x="55" y="14"/>
                    </a:lnTo>
                    <a:lnTo>
                      <a:pt x="54" y="17"/>
                    </a:lnTo>
                    <a:lnTo>
                      <a:pt x="51" y="20"/>
                    </a:lnTo>
                    <a:lnTo>
                      <a:pt x="48" y="21"/>
                    </a:lnTo>
                    <a:lnTo>
                      <a:pt x="44" y="22"/>
                    </a:lnTo>
                    <a:lnTo>
                      <a:pt x="42" y="21"/>
                    </a:lnTo>
                    <a:lnTo>
                      <a:pt x="39" y="22"/>
                    </a:lnTo>
                    <a:lnTo>
                      <a:pt x="38" y="22"/>
                    </a:lnTo>
                    <a:lnTo>
                      <a:pt x="37" y="21"/>
                    </a:lnTo>
                    <a:lnTo>
                      <a:pt x="35" y="20"/>
                    </a:lnTo>
                    <a:lnTo>
                      <a:pt x="35" y="17"/>
                    </a:lnTo>
                    <a:lnTo>
                      <a:pt x="31" y="13"/>
                    </a:lnTo>
                    <a:lnTo>
                      <a:pt x="25" y="13"/>
                    </a:lnTo>
                    <a:lnTo>
                      <a:pt x="18" y="13"/>
                    </a:lnTo>
                    <a:lnTo>
                      <a:pt x="14" y="14"/>
                    </a:lnTo>
                    <a:lnTo>
                      <a:pt x="12" y="16"/>
                    </a:lnTo>
                    <a:lnTo>
                      <a:pt x="10" y="17"/>
                    </a:lnTo>
                    <a:lnTo>
                      <a:pt x="9" y="21"/>
                    </a:lnTo>
                    <a:lnTo>
                      <a:pt x="8" y="24"/>
                    </a:lnTo>
                    <a:lnTo>
                      <a:pt x="7" y="26"/>
                    </a:lnTo>
                    <a:lnTo>
                      <a:pt x="5" y="29"/>
                    </a:lnTo>
                    <a:lnTo>
                      <a:pt x="3" y="29"/>
                    </a:lnTo>
                    <a:lnTo>
                      <a:pt x="1" y="27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5" y="0"/>
                    </a:lnTo>
                    <a:lnTo>
                      <a:pt x="41" y="0"/>
                    </a:lnTo>
                    <a:lnTo>
                      <a:pt x="44" y="0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" name="Freeform 7209"/>
              <p:cNvSpPr>
                <a:spLocks/>
              </p:cNvSpPr>
              <p:nvPr/>
            </p:nvSpPr>
            <p:spPr bwMode="auto">
              <a:xfrm>
                <a:off x="5270500" y="2454275"/>
                <a:ext cx="74613" cy="53975"/>
              </a:xfrm>
              <a:custGeom>
                <a:avLst/>
                <a:gdLst>
                  <a:gd name="T0" fmla="*/ 36 w 47"/>
                  <a:gd name="T1" fmla="*/ 0 h 34"/>
                  <a:gd name="T2" fmla="*/ 40 w 47"/>
                  <a:gd name="T3" fmla="*/ 1 h 34"/>
                  <a:gd name="T4" fmla="*/ 42 w 47"/>
                  <a:gd name="T5" fmla="*/ 3 h 34"/>
                  <a:gd name="T6" fmla="*/ 43 w 47"/>
                  <a:gd name="T7" fmla="*/ 4 h 34"/>
                  <a:gd name="T8" fmla="*/ 46 w 47"/>
                  <a:gd name="T9" fmla="*/ 8 h 34"/>
                  <a:gd name="T10" fmla="*/ 46 w 47"/>
                  <a:gd name="T11" fmla="*/ 11 h 34"/>
                  <a:gd name="T12" fmla="*/ 47 w 47"/>
                  <a:gd name="T13" fmla="*/ 14 h 34"/>
                  <a:gd name="T14" fmla="*/ 47 w 47"/>
                  <a:gd name="T15" fmla="*/ 18 h 34"/>
                  <a:gd name="T16" fmla="*/ 47 w 47"/>
                  <a:gd name="T17" fmla="*/ 20 h 34"/>
                  <a:gd name="T18" fmla="*/ 47 w 47"/>
                  <a:gd name="T19" fmla="*/ 21 h 34"/>
                  <a:gd name="T20" fmla="*/ 46 w 47"/>
                  <a:gd name="T21" fmla="*/ 22 h 34"/>
                  <a:gd name="T22" fmla="*/ 45 w 47"/>
                  <a:gd name="T23" fmla="*/ 24 h 34"/>
                  <a:gd name="T24" fmla="*/ 43 w 47"/>
                  <a:gd name="T25" fmla="*/ 26 h 34"/>
                  <a:gd name="T26" fmla="*/ 41 w 47"/>
                  <a:gd name="T27" fmla="*/ 30 h 34"/>
                  <a:gd name="T28" fmla="*/ 36 w 47"/>
                  <a:gd name="T29" fmla="*/ 33 h 34"/>
                  <a:gd name="T30" fmla="*/ 33 w 47"/>
                  <a:gd name="T31" fmla="*/ 34 h 34"/>
                  <a:gd name="T32" fmla="*/ 30 w 47"/>
                  <a:gd name="T33" fmla="*/ 34 h 34"/>
                  <a:gd name="T34" fmla="*/ 29 w 47"/>
                  <a:gd name="T35" fmla="*/ 33 h 34"/>
                  <a:gd name="T36" fmla="*/ 26 w 47"/>
                  <a:gd name="T37" fmla="*/ 30 h 34"/>
                  <a:gd name="T38" fmla="*/ 25 w 47"/>
                  <a:gd name="T39" fmla="*/ 28 h 34"/>
                  <a:gd name="T40" fmla="*/ 24 w 47"/>
                  <a:gd name="T41" fmla="*/ 25 h 34"/>
                  <a:gd name="T42" fmla="*/ 24 w 47"/>
                  <a:gd name="T43" fmla="*/ 21 h 34"/>
                  <a:gd name="T44" fmla="*/ 23 w 47"/>
                  <a:gd name="T45" fmla="*/ 20 h 34"/>
                  <a:gd name="T46" fmla="*/ 23 w 47"/>
                  <a:gd name="T47" fmla="*/ 17 h 34"/>
                  <a:gd name="T48" fmla="*/ 21 w 47"/>
                  <a:gd name="T49" fmla="*/ 16 h 34"/>
                  <a:gd name="T50" fmla="*/ 20 w 47"/>
                  <a:gd name="T51" fmla="*/ 16 h 34"/>
                  <a:gd name="T52" fmla="*/ 17 w 47"/>
                  <a:gd name="T53" fmla="*/ 16 h 34"/>
                  <a:gd name="T54" fmla="*/ 15 w 47"/>
                  <a:gd name="T55" fmla="*/ 17 h 34"/>
                  <a:gd name="T56" fmla="*/ 12 w 47"/>
                  <a:gd name="T57" fmla="*/ 17 h 34"/>
                  <a:gd name="T58" fmla="*/ 9 w 47"/>
                  <a:gd name="T59" fmla="*/ 18 h 34"/>
                  <a:gd name="T60" fmla="*/ 7 w 47"/>
                  <a:gd name="T61" fmla="*/ 18 h 34"/>
                  <a:gd name="T62" fmla="*/ 4 w 47"/>
                  <a:gd name="T63" fmla="*/ 17 h 34"/>
                  <a:gd name="T64" fmla="*/ 2 w 47"/>
                  <a:gd name="T65" fmla="*/ 14 h 34"/>
                  <a:gd name="T66" fmla="*/ 2 w 47"/>
                  <a:gd name="T67" fmla="*/ 12 h 34"/>
                  <a:gd name="T68" fmla="*/ 0 w 47"/>
                  <a:gd name="T69" fmla="*/ 9 h 34"/>
                  <a:gd name="T70" fmla="*/ 2 w 47"/>
                  <a:gd name="T71" fmla="*/ 7 h 34"/>
                  <a:gd name="T72" fmla="*/ 3 w 47"/>
                  <a:gd name="T73" fmla="*/ 4 h 34"/>
                  <a:gd name="T74" fmla="*/ 6 w 47"/>
                  <a:gd name="T75" fmla="*/ 3 h 34"/>
                  <a:gd name="T76" fmla="*/ 9 w 47"/>
                  <a:gd name="T77" fmla="*/ 3 h 34"/>
                  <a:gd name="T78" fmla="*/ 13 w 47"/>
                  <a:gd name="T79" fmla="*/ 3 h 34"/>
                  <a:gd name="T80" fmla="*/ 16 w 47"/>
                  <a:gd name="T81" fmla="*/ 3 h 34"/>
                  <a:gd name="T82" fmla="*/ 20 w 47"/>
                  <a:gd name="T83" fmla="*/ 4 h 34"/>
                  <a:gd name="T84" fmla="*/ 23 w 47"/>
                  <a:gd name="T85" fmla="*/ 3 h 34"/>
                  <a:gd name="T86" fmla="*/ 24 w 47"/>
                  <a:gd name="T87" fmla="*/ 3 h 34"/>
                  <a:gd name="T88" fmla="*/ 28 w 47"/>
                  <a:gd name="T89" fmla="*/ 1 h 34"/>
                  <a:gd name="T90" fmla="*/ 32 w 47"/>
                  <a:gd name="T91" fmla="*/ 1 h 34"/>
                  <a:gd name="T92" fmla="*/ 36 w 47"/>
                  <a:gd name="T9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7" h="34">
                    <a:moveTo>
                      <a:pt x="36" y="0"/>
                    </a:moveTo>
                    <a:lnTo>
                      <a:pt x="40" y="1"/>
                    </a:lnTo>
                    <a:lnTo>
                      <a:pt x="42" y="3"/>
                    </a:lnTo>
                    <a:lnTo>
                      <a:pt x="43" y="4"/>
                    </a:lnTo>
                    <a:lnTo>
                      <a:pt x="46" y="8"/>
                    </a:lnTo>
                    <a:lnTo>
                      <a:pt x="46" y="11"/>
                    </a:lnTo>
                    <a:lnTo>
                      <a:pt x="47" y="14"/>
                    </a:lnTo>
                    <a:lnTo>
                      <a:pt x="47" y="18"/>
                    </a:lnTo>
                    <a:lnTo>
                      <a:pt x="47" y="20"/>
                    </a:lnTo>
                    <a:lnTo>
                      <a:pt x="47" y="21"/>
                    </a:lnTo>
                    <a:lnTo>
                      <a:pt x="46" y="22"/>
                    </a:lnTo>
                    <a:lnTo>
                      <a:pt x="45" y="24"/>
                    </a:lnTo>
                    <a:lnTo>
                      <a:pt x="43" y="26"/>
                    </a:lnTo>
                    <a:lnTo>
                      <a:pt x="41" y="30"/>
                    </a:lnTo>
                    <a:lnTo>
                      <a:pt x="36" y="33"/>
                    </a:lnTo>
                    <a:lnTo>
                      <a:pt x="33" y="34"/>
                    </a:lnTo>
                    <a:lnTo>
                      <a:pt x="30" y="34"/>
                    </a:lnTo>
                    <a:lnTo>
                      <a:pt x="29" y="33"/>
                    </a:lnTo>
                    <a:lnTo>
                      <a:pt x="26" y="30"/>
                    </a:lnTo>
                    <a:lnTo>
                      <a:pt x="25" y="28"/>
                    </a:lnTo>
                    <a:lnTo>
                      <a:pt x="24" y="25"/>
                    </a:lnTo>
                    <a:lnTo>
                      <a:pt x="24" y="21"/>
                    </a:lnTo>
                    <a:lnTo>
                      <a:pt x="23" y="20"/>
                    </a:lnTo>
                    <a:lnTo>
                      <a:pt x="23" y="17"/>
                    </a:lnTo>
                    <a:lnTo>
                      <a:pt x="21" y="16"/>
                    </a:lnTo>
                    <a:lnTo>
                      <a:pt x="20" y="16"/>
                    </a:lnTo>
                    <a:lnTo>
                      <a:pt x="17" y="16"/>
                    </a:lnTo>
                    <a:lnTo>
                      <a:pt x="15" y="17"/>
                    </a:lnTo>
                    <a:lnTo>
                      <a:pt x="12" y="17"/>
                    </a:lnTo>
                    <a:lnTo>
                      <a:pt x="9" y="18"/>
                    </a:lnTo>
                    <a:lnTo>
                      <a:pt x="7" y="18"/>
                    </a:lnTo>
                    <a:lnTo>
                      <a:pt x="4" y="17"/>
                    </a:lnTo>
                    <a:lnTo>
                      <a:pt x="2" y="14"/>
                    </a:lnTo>
                    <a:lnTo>
                      <a:pt x="2" y="12"/>
                    </a:lnTo>
                    <a:lnTo>
                      <a:pt x="0" y="9"/>
                    </a:lnTo>
                    <a:lnTo>
                      <a:pt x="2" y="7"/>
                    </a:lnTo>
                    <a:lnTo>
                      <a:pt x="3" y="4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6" y="3"/>
                    </a:lnTo>
                    <a:lnTo>
                      <a:pt x="20" y="4"/>
                    </a:lnTo>
                    <a:lnTo>
                      <a:pt x="23" y="3"/>
                    </a:lnTo>
                    <a:lnTo>
                      <a:pt x="24" y="3"/>
                    </a:lnTo>
                    <a:lnTo>
                      <a:pt x="28" y="1"/>
                    </a:lnTo>
                    <a:lnTo>
                      <a:pt x="32" y="1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7" name="Freeform 7210"/>
              <p:cNvSpPr>
                <a:spLocks/>
              </p:cNvSpPr>
              <p:nvPr/>
            </p:nvSpPr>
            <p:spPr bwMode="auto">
              <a:xfrm>
                <a:off x="5364163" y="2446338"/>
                <a:ext cx="57150" cy="30163"/>
              </a:xfrm>
              <a:custGeom>
                <a:avLst/>
                <a:gdLst>
                  <a:gd name="T0" fmla="*/ 21 w 36"/>
                  <a:gd name="T1" fmla="*/ 0 h 19"/>
                  <a:gd name="T2" fmla="*/ 24 w 36"/>
                  <a:gd name="T3" fmla="*/ 1 h 19"/>
                  <a:gd name="T4" fmla="*/ 26 w 36"/>
                  <a:gd name="T5" fmla="*/ 2 h 19"/>
                  <a:gd name="T6" fmla="*/ 29 w 36"/>
                  <a:gd name="T7" fmla="*/ 4 h 19"/>
                  <a:gd name="T8" fmla="*/ 32 w 36"/>
                  <a:gd name="T9" fmla="*/ 5 h 19"/>
                  <a:gd name="T10" fmla="*/ 34 w 36"/>
                  <a:gd name="T11" fmla="*/ 6 h 19"/>
                  <a:gd name="T12" fmla="*/ 36 w 36"/>
                  <a:gd name="T13" fmla="*/ 8 h 19"/>
                  <a:gd name="T14" fmla="*/ 36 w 36"/>
                  <a:gd name="T15" fmla="*/ 10 h 19"/>
                  <a:gd name="T16" fmla="*/ 34 w 36"/>
                  <a:gd name="T17" fmla="*/ 13 h 19"/>
                  <a:gd name="T18" fmla="*/ 33 w 36"/>
                  <a:gd name="T19" fmla="*/ 16 h 19"/>
                  <a:gd name="T20" fmla="*/ 32 w 36"/>
                  <a:gd name="T21" fmla="*/ 17 h 19"/>
                  <a:gd name="T22" fmla="*/ 28 w 36"/>
                  <a:gd name="T23" fmla="*/ 17 h 19"/>
                  <a:gd name="T24" fmla="*/ 22 w 36"/>
                  <a:gd name="T25" fmla="*/ 18 h 19"/>
                  <a:gd name="T26" fmla="*/ 16 w 36"/>
                  <a:gd name="T27" fmla="*/ 18 h 19"/>
                  <a:gd name="T28" fmla="*/ 11 w 36"/>
                  <a:gd name="T29" fmla="*/ 19 h 19"/>
                  <a:gd name="T30" fmla="*/ 8 w 36"/>
                  <a:gd name="T31" fmla="*/ 19 h 19"/>
                  <a:gd name="T32" fmla="*/ 4 w 36"/>
                  <a:gd name="T33" fmla="*/ 19 h 19"/>
                  <a:gd name="T34" fmla="*/ 3 w 36"/>
                  <a:gd name="T35" fmla="*/ 18 h 19"/>
                  <a:gd name="T36" fmla="*/ 0 w 36"/>
                  <a:gd name="T37" fmla="*/ 17 h 19"/>
                  <a:gd name="T38" fmla="*/ 0 w 36"/>
                  <a:gd name="T39" fmla="*/ 16 h 19"/>
                  <a:gd name="T40" fmla="*/ 0 w 36"/>
                  <a:gd name="T41" fmla="*/ 13 h 19"/>
                  <a:gd name="T42" fmla="*/ 3 w 36"/>
                  <a:gd name="T43" fmla="*/ 10 h 19"/>
                  <a:gd name="T44" fmla="*/ 5 w 36"/>
                  <a:gd name="T45" fmla="*/ 8 h 19"/>
                  <a:gd name="T46" fmla="*/ 9 w 36"/>
                  <a:gd name="T47" fmla="*/ 5 h 19"/>
                  <a:gd name="T48" fmla="*/ 13 w 36"/>
                  <a:gd name="T49" fmla="*/ 4 h 19"/>
                  <a:gd name="T50" fmla="*/ 16 w 36"/>
                  <a:gd name="T51" fmla="*/ 1 h 19"/>
                  <a:gd name="T52" fmla="*/ 19 w 36"/>
                  <a:gd name="T53" fmla="*/ 0 h 19"/>
                  <a:gd name="T54" fmla="*/ 21 w 36"/>
                  <a:gd name="T5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" h="19">
                    <a:moveTo>
                      <a:pt x="21" y="0"/>
                    </a:moveTo>
                    <a:lnTo>
                      <a:pt x="24" y="1"/>
                    </a:lnTo>
                    <a:lnTo>
                      <a:pt x="26" y="2"/>
                    </a:lnTo>
                    <a:lnTo>
                      <a:pt x="29" y="4"/>
                    </a:lnTo>
                    <a:lnTo>
                      <a:pt x="32" y="5"/>
                    </a:lnTo>
                    <a:lnTo>
                      <a:pt x="34" y="6"/>
                    </a:lnTo>
                    <a:lnTo>
                      <a:pt x="36" y="8"/>
                    </a:lnTo>
                    <a:lnTo>
                      <a:pt x="36" y="10"/>
                    </a:lnTo>
                    <a:lnTo>
                      <a:pt x="34" y="13"/>
                    </a:lnTo>
                    <a:lnTo>
                      <a:pt x="33" y="16"/>
                    </a:lnTo>
                    <a:lnTo>
                      <a:pt x="32" y="17"/>
                    </a:lnTo>
                    <a:lnTo>
                      <a:pt x="28" y="17"/>
                    </a:lnTo>
                    <a:lnTo>
                      <a:pt x="22" y="18"/>
                    </a:lnTo>
                    <a:lnTo>
                      <a:pt x="16" y="18"/>
                    </a:lnTo>
                    <a:lnTo>
                      <a:pt x="11" y="19"/>
                    </a:lnTo>
                    <a:lnTo>
                      <a:pt x="8" y="19"/>
                    </a:lnTo>
                    <a:lnTo>
                      <a:pt x="4" y="19"/>
                    </a:lnTo>
                    <a:lnTo>
                      <a:pt x="3" y="18"/>
                    </a:lnTo>
                    <a:lnTo>
                      <a:pt x="0" y="17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3" y="10"/>
                    </a:lnTo>
                    <a:lnTo>
                      <a:pt x="5" y="8"/>
                    </a:lnTo>
                    <a:lnTo>
                      <a:pt x="9" y="5"/>
                    </a:lnTo>
                    <a:lnTo>
                      <a:pt x="13" y="4"/>
                    </a:lnTo>
                    <a:lnTo>
                      <a:pt x="16" y="1"/>
                    </a:lnTo>
                    <a:lnTo>
                      <a:pt x="19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8" name="Freeform 7211"/>
              <p:cNvSpPr>
                <a:spLocks/>
              </p:cNvSpPr>
              <p:nvPr/>
            </p:nvSpPr>
            <p:spPr bwMode="auto">
              <a:xfrm>
                <a:off x="5362575" y="2419350"/>
                <a:ext cx="26988" cy="19050"/>
              </a:xfrm>
              <a:custGeom>
                <a:avLst/>
                <a:gdLst>
                  <a:gd name="T0" fmla="*/ 6 w 17"/>
                  <a:gd name="T1" fmla="*/ 0 h 12"/>
                  <a:gd name="T2" fmla="*/ 10 w 17"/>
                  <a:gd name="T3" fmla="*/ 0 h 12"/>
                  <a:gd name="T4" fmla="*/ 13 w 17"/>
                  <a:gd name="T5" fmla="*/ 1 h 12"/>
                  <a:gd name="T6" fmla="*/ 16 w 17"/>
                  <a:gd name="T7" fmla="*/ 4 h 12"/>
                  <a:gd name="T8" fmla="*/ 17 w 17"/>
                  <a:gd name="T9" fmla="*/ 6 h 12"/>
                  <a:gd name="T10" fmla="*/ 17 w 17"/>
                  <a:gd name="T11" fmla="*/ 9 h 12"/>
                  <a:gd name="T12" fmla="*/ 16 w 17"/>
                  <a:gd name="T13" fmla="*/ 10 h 12"/>
                  <a:gd name="T14" fmla="*/ 14 w 17"/>
                  <a:gd name="T15" fmla="*/ 12 h 12"/>
                  <a:gd name="T16" fmla="*/ 12 w 17"/>
                  <a:gd name="T17" fmla="*/ 12 h 12"/>
                  <a:gd name="T18" fmla="*/ 9 w 17"/>
                  <a:gd name="T19" fmla="*/ 12 h 12"/>
                  <a:gd name="T20" fmla="*/ 5 w 17"/>
                  <a:gd name="T21" fmla="*/ 10 h 12"/>
                  <a:gd name="T22" fmla="*/ 3 w 17"/>
                  <a:gd name="T23" fmla="*/ 9 h 12"/>
                  <a:gd name="T24" fmla="*/ 1 w 17"/>
                  <a:gd name="T25" fmla="*/ 8 h 12"/>
                  <a:gd name="T26" fmla="*/ 0 w 17"/>
                  <a:gd name="T27" fmla="*/ 6 h 12"/>
                  <a:gd name="T28" fmla="*/ 0 w 17"/>
                  <a:gd name="T29" fmla="*/ 4 h 12"/>
                  <a:gd name="T30" fmla="*/ 1 w 17"/>
                  <a:gd name="T31" fmla="*/ 1 h 12"/>
                  <a:gd name="T32" fmla="*/ 4 w 17"/>
                  <a:gd name="T33" fmla="*/ 0 h 12"/>
                  <a:gd name="T34" fmla="*/ 6 w 17"/>
                  <a:gd name="T3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12">
                    <a:moveTo>
                      <a:pt x="6" y="0"/>
                    </a:moveTo>
                    <a:lnTo>
                      <a:pt x="10" y="0"/>
                    </a:lnTo>
                    <a:lnTo>
                      <a:pt x="13" y="1"/>
                    </a:lnTo>
                    <a:lnTo>
                      <a:pt x="16" y="4"/>
                    </a:lnTo>
                    <a:lnTo>
                      <a:pt x="17" y="6"/>
                    </a:lnTo>
                    <a:lnTo>
                      <a:pt x="17" y="9"/>
                    </a:lnTo>
                    <a:lnTo>
                      <a:pt x="16" y="10"/>
                    </a:lnTo>
                    <a:lnTo>
                      <a:pt x="14" y="12"/>
                    </a:lnTo>
                    <a:lnTo>
                      <a:pt x="12" y="12"/>
                    </a:lnTo>
                    <a:lnTo>
                      <a:pt x="9" y="12"/>
                    </a:lnTo>
                    <a:lnTo>
                      <a:pt x="5" y="10"/>
                    </a:lnTo>
                    <a:lnTo>
                      <a:pt x="3" y="9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9" name="Freeform 7213"/>
              <p:cNvSpPr>
                <a:spLocks/>
              </p:cNvSpPr>
              <p:nvPr/>
            </p:nvSpPr>
            <p:spPr bwMode="auto">
              <a:xfrm>
                <a:off x="6362700" y="2590800"/>
                <a:ext cx="131763" cy="66675"/>
              </a:xfrm>
              <a:custGeom>
                <a:avLst/>
                <a:gdLst>
                  <a:gd name="T0" fmla="*/ 13 w 83"/>
                  <a:gd name="T1" fmla="*/ 0 h 42"/>
                  <a:gd name="T2" fmla="*/ 26 w 83"/>
                  <a:gd name="T3" fmla="*/ 7 h 42"/>
                  <a:gd name="T4" fmla="*/ 30 w 83"/>
                  <a:gd name="T5" fmla="*/ 10 h 42"/>
                  <a:gd name="T6" fmla="*/ 36 w 83"/>
                  <a:gd name="T7" fmla="*/ 8 h 42"/>
                  <a:gd name="T8" fmla="*/ 45 w 83"/>
                  <a:gd name="T9" fmla="*/ 7 h 42"/>
                  <a:gd name="T10" fmla="*/ 55 w 83"/>
                  <a:gd name="T11" fmla="*/ 6 h 42"/>
                  <a:gd name="T12" fmla="*/ 60 w 83"/>
                  <a:gd name="T13" fmla="*/ 3 h 42"/>
                  <a:gd name="T14" fmla="*/ 65 w 83"/>
                  <a:gd name="T15" fmla="*/ 2 h 42"/>
                  <a:gd name="T16" fmla="*/ 72 w 83"/>
                  <a:gd name="T17" fmla="*/ 4 h 42"/>
                  <a:gd name="T18" fmla="*/ 79 w 83"/>
                  <a:gd name="T19" fmla="*/ 8 h 42"/>
                  <a:gd name="T20" fmla="*/ 83 w 83"/>
                  <a:gd name="T21" fmla="*/ 12 h 42"/>
                  <a:gd name="T22" fmla="*/ 82 w 83"/>
                  <a:gd name="T23" fmla="*/ 17 h 42"/>
                  <a:gd name="T24" fmla="*/ 79 w 83"/>
                  <a:gd name="T25" fmla="*/ 23 h 42"/>
                  <a:gd name="T26" fmla="*/ 77 w 83"/>
                  <a:gd name="T27" fmla="*/ 27 h 42"/>
                  <a:gd name="T28" fmla="*/ 75 w 83"/>
                  <a:gd name="T29" fmla="*/ 27 h 42"/>
                  <a:gd name="T30" fmla="*/ 69 w 83"/>
                  <a:gd name="T31" fmla="*/ 28 h 42"/>
                  <a:gd name="T32" fmla="*/ 62 w 83"/>
                  <a:gd name="T33" fmla="*/ 29 h 42"/>
                  <a:gd name="T34" fmla="*/ 58 w 83"/>
                  <a:gd name="T35" fmla="*/ 34 h 42"/>
                  <a:gd name="T36" fmla="*/ 52 w 83"/>
                  <a:gd name="T37" fmla="*/ 37 h 42"/>
                  <a:gd name="T38" fmla="*/ 43 w 83"/>
                  <a:gd name="T39" fmla="*/ 41 h 42"/>
                  <a:gd name="T40" fmla="*/ 36 w 83"/>
                  <a:gd name="T41" fmla="*/ 42 h 42"/>
                  <a:gd name="T42" fmla="*/ 31 w 83"/>
                  <a:gd name="T43" fmla="*/ 40 h 42"/>
                  <a:gd name="T44" fmla="*/ 28 w 83"/>
                  <a:gd name="T45" fmla="*/ 34 h 42"/>
                  <a:gd name="T46" fmla="*/ 26 w 83"/>
                  <a:gd name="T47" fmla="*/ 31 h 42"/>
                  <a:gd name="T48" fmla="*/ 19 w 83"/>
                  <a:gd name="T49" fmla="*/ 29 h 42"/>
                  <a:gd name="T50" fmla="*/ 14 w 83"/>
                  <a:gd name="T51" fmla="*/ 31 h 42"/>
                  <a:gd name="T52" fmla="*/ 9 w 83"/>
                  <a:gd name="T53" fmla="*/ 29 h 42"/>
                  <a:gd name="T54" fmla="*/ 3 w 83"/>
                  <a:gd name="T55" fmla="*/ 23 h 42"/>
                  <a:gd name="T56" fmla="*/ 0 w 83"/>
                  <a:gd name="T57" fmla="*/ 12 h 42"/>
                  <a:gd name="T58" fmla="*/ 0 w 83"/>
                  <a:gd name="T59" fmla="*/ 8 h 42"/>
                  <a:gd name="T60" fmla="*/ 1 w 83"/>
                  <a:gd name="T61" fmla="*/ 6 h 42"/>
                  <a:gd name="T62" fmla="*/ 3 w 83"/>
                  <a:gd name="T63" fmla="*/ 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3" h="42">
                    <a:moveTo>
                      <a:pt x="6" y="0"/>
                    </a:moveTo>
                    <a:lnTo>
                      <a:pt x="13" y="0"/>
                    </a:lnTo>
                    <a:lnTo>
                      <a:pt x="21" y="3"/>
                    </a:lnTo>
                    <a:lnTo>
                      <a:pt x="26" y="7"/>
                    </a:lnTo>
                    <a:lnTo>
                      <a:pt x="27" y="8"/>
                    </a:lnTo>
                    <a:lnTo>
                      <a:pt x="30" y="10"/>
                    </a:lnTo>
                    <a:lnTo>
                      <a:pt x="34" y="8"/>
                    </a:lnTo>
                    <a:lnTo>
                      <a:pt x="36" y="8"/>
                    </a:lnTo>
                    <a:lnTo>
                      <a:pt x="41" y="7"/>
                    </a:lnTo>
                    <a:lnTo>
                      <a:pt x="45" y="7"/>
                    </a:lnTo>
                    <a:lnTo>
                      <a:pt x="51" y="6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60" y="3"/>
                    </a:lnTo>
                    <a:lnTo>
                      <a:pt x="62" y="2"/>
                    </a:lnTo>
                    <a:lnTo>
                      <a:pt x="65" y="2"/>
                    </a:lnTo>
                    <a:lnTo>
                      <a:pt x="68" y="3"/>
                    </a:lnTo>
                    <a:lnTo>
                      <a:pt x="72" y="4"/>
                    </a:lnTo>
                    <a:lnTo>
                      <a:pt x="75" y="6"/>
                    </a:lnTo>
                    <a:lnTo>
                      <a:pt x="79" y="8"/>
                    </a:lnTo>
                    <a:lnTo>
                      <a:pt x="83" y="11"/>
                    </a:lnTo>
                    <a:lnTo>
                      <a:pt x="83" y="12"/>
                    </a:lnTo>
                    <a:lnTo>
                      <a:pt x="83" y="15"/>
                    </a:lnTo>
                    <a:lnTo>
                      <a:pt x="82" y="17"/>
                    </a:lnTo>
                    <a:lnTo>
                      <a:pt x="81" y="20"/>
                    </a:lnTo>
                    <a:lnTo>
                      <a:pt x="79" y="23"/>
                    </a:lnTo>
                    <a:lnTo>
                      <a:pt x="78" y="25"/>
                    </a:lnTo>
                    <a:lnTo>
                      <a:pt x="77" y="27"/>
                    </a:lnTo>
                    <a:lnTo>
                      <a:pt x="75" y="27"/>
                    </a:lnTo>
                    <a:lnTo>
                      <a:pt x="75" y="27"/>
                    </a:lnTo>
                    <a:lnTo>
                      <a:pt x="73" y="27"/>
                    </a:lnTo>
                    <a:lnTo>
                      <a:pt x="69" y="28"/>
                    </a:lnTo>
                    <a:lnTo>
                      <a:pt x="65" y="29"/>
                    </a:lnTo>
                    <a:lnTo>
                      <a:pt x="62" y="29"/>
                    </a:lnTo>
                    <a:lnTo>
                      <a:pt x="60" y="32"/>
                    </a:lnTo>
                    <a:lnTo>
                      <a:pt x="58" y="34"/>
                    </a:lnTo>
                    <a:lnTo>
                      <a:pt x="56" y="36"/>
                    </a:lnTo>
                    <a:lnTo>
                      <a:pt x="52" y="37"/>
                    </a:lnTo>
                    <a:lnTo>
                      <a:pt x="48" y="40"/>
                    </a:lnTo>
                    <a:lnTo>
                      <a:pt x="43" y="41"/>
                    </a:lnTo>
                    <a:lnTo>
                      <a:pt x="39" y="42"/>
                    </a:lnTo>
                    <a:lnTo>
                      <a:pt x="36" y="42"/>
                    </a:lnTo>
                    <a:lnTo>
                      <a:pt x="34" y="41"/>
                    </a:lnTo>
                    <a:lnTo>
                      <a:pt x="31" y="40"/>
                    </a:lnTo>
                    <a:lnTo>
                      <a:pt x="30" y="37"/>
                    </a:lnTo>
                    <a:lnTo>
                      <a:pt x="28" y="34"/>
                    </a:lnTo>
                    <a:lnTo>
                      <a:pt x="27" y="32"/>
                    </a:lnTo>
                    <a:lnTo>
                      <a:pt x="26" y="31"/>
                    </a:lnTo>
                    <a:lnTo>
                      <a:pt x="22" y="31"/>
                    </a:lnTo>
                    <a:lnTo>
                      <a:pt x="19" y="29"/>
                    </a:lnTo>
                    <a:lnTo>
                      <a:pt x="17" y="29"/>
                    </a:lnTo>
                    <a:lnTo>
                      <a:pt x="14" y="31"/>
                    </a:lnTo>
                    <a:lnTo>
                      <a:pt x="11" y="31"/>
                    </a:lnTo>
                    <a:lnTo>
                      <a:pt x="9" y="29"/>
                    </a:lnTo>
                    <a:lnTo>
                      <a:pt x="6" y="27"/>
                    </a:lnTo>
                    <a:lnTo>
                      <a:pt x="3" y="23"/>
                    </a:lnTo>
                    <a:lnTo>
                      <a:pt x="1" y="16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" y="6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" name="Freeform 7215"/>
              <p:cNvSpPr>
                <a:spLocks/>
              </p:cNvSpPr>
              <p:nvPr/>
            </p:nvSpPr>
            <p:spPr bwMode="auto">
              <a:xfrm>
                <a:off x="5524500" y="3409950"/>
                <a:ext cx="128588" cy="60325"/>
              </a:xfrm>
              <a:custGeom>
                <a:avLst/>
                <a:gdLst>
                  <a:gd name="T0" fmla="*/ 24 w 81"/>
                  <a:gd name="T1" fmla="*/ 0 h 38"/>
                  <a:gd name="T2" fmla="*/ 30 w 81"/>
                  <a:gd name="T3" fmla="*/ 0 h 38"/>
                  <a:gd name="T4" fmla="*/ 38 w 81"/>
                  <a:gd name="T5" fmla="*/ 2 h 38"/>
                  <a:gd name="T6" fmla="*/ 45 w 81"/>
                  <a:gd name="T7" fmla="*/ 7 h 38"/>
                  <a:gd name="T8" fmla="*/ 52 w 81"/>
                  <a:gd name="T9" fmla="*/ 13 h 38"/>
                  <a:gd name="T10" fmla="*/ 60 w 81"/>
                  <a:gd name="T11" fmla="*/ 20 h 38"/>
                  <a:gd name="T12" fmla="*/ 68 w 81"/>
                  <a:gd name="T13" fmla="*/ 21 h 38"/>
                  <a:gd name="T14" fmla="*/ 71 w 81"/>
                  <a:gd name="T15" fmla="*/ 21 h 38"/>
                  <a:gd name="T16" fmla="*/ 73 w 81"/>
                  <a:gd name="T17" fmla="*/ 22 h 38"/>
                  <a:gd name="T18" fmla="*/ 76 w 81"/>
                  <a:gd name="T19" fmla="*/ 25 h 38"/>
                  <a:gd name="T20" fmla="*/ 77 w 81"/>
                  <a:gd name="T21" fmla="*/ 28 h 38"/>
                  <a:gd name="T22" fmla="*/ 80 w 81"/>
                  <a:gd name="T23" fmla="*/ 30 h 38"/>
                  <a:gd name="T24" fmla="*/ 81 w 81"/>
                  <a:gd name="T25" fmla="*/ 33 h 38"/>
                  <a:gd name="T26" fmla="*/ 81 w 81"/>
                  <a:gd name="T27" fmla="*/ 36 h 38"/>
                  <a:gd name="T28" fmla="*/ 80 w 81"/>
                  <a:gd name="T29" fmla="*/ 37 h 38"/>
                  <a:gd name="T30" fmla="*/ 79 w 81"/>
                  <a:gd name="T31" fmla="*/ 37 h 38"/>
                  <a:gd name="T32" fmla="*/ 76 w 81"/>
                  <a:gd name="T33" fmla="*/ 38 h 38"/>
                  <a:gd name="T34" fmla="*/ 72 w 81"/>
                  <a:gd name="T35" fmla="*/ 37 h 38"/>
                  <a:gd name="T36" fmla="*/ 69 w 81"/>
                  <a:gd name="T37" fmla="*/ 37 h 38"/>
                  <a:gd name="T38" fmla="*/ 67 w 81"/>
                  <a:gd name="T39" fmla="*/ 36 h 38"/>
                  <a:gd name="T40" fmla="*/ 64 w 81"/>
                  <a:gd name="T41" fmla="*/ 34 h 38"/>
                  <a:gd name="T42" fmla="*/ 62 w 81"/>
                  <a:gd name="T43" fmla="*/ 32 h 38"/>
                  <a:gd name="T44" fmla="*/ 59 w 81"/>
                  <a:gd name="T45" fmla="*/ 29 h 38"/>
                  <a:gd name="T46" fmla="*/ 54 w 81"/>
                  <a:gd name="T47" fmla="*/ 26 h 38"/>
                  <a:gd name="T48" fmla="*/ 50 w 81"/>
                  <a:gd name="T49" fmla="*/ 22 h 38"/>
                  <a:gd name="T50" fmla="*/ 47 w 81"/>
                  <a:gd name="T51" fmla="*/ 20 h 38"/>
                  <a:gd name="T52" fmla="*/ 45 w 81"/>
                  <a:gd name="T53" fmla="*/ 17 h 38"/>
                  <a:gd name="T54" fmla="*/ 41 w 81"/>
                  <a:gd name="T55" fmla="*/ 15 h 38"/>
                  <a:gd name="T56" fmla="*/ 33 w 81"/>
                  <a:gd name="T57" fmla="*/ 13 h 38"/>
                  <a:gd name="T58" fmla="*/ 24 w 81"/>
                  <a:gd name="T59" fmla="*/ 13 h 38"/>
                  <a:gd name="T60" fmla="*/ 17 w 81"/>
                  <a:gd name="T61" fmla="*/ 13 h 38"/>
                  <a:gd name="T62" fmla="*/ 13 w 81"/>
                  <a:gd name="T63" fmla="*/ 13 h 38"/>
                  <a:gd name="T64" fmla="*/ 9 w 81"/>
                  <a:gd name="T65" fmla="*/ 15 h 38"/>
                  <a:gd name="T66" fmla="*/ 7 w 81"/>
                  <a:gd name="T67" fmla="*/ 15 h 38"/>
                  <a:gd name="T68" fmla="*/ 4 w 81"/>
                  <a:gd name="T69" fmla="*/ 13 h 38"/>
                  <a:gd name="T70" fmla="*/ 1 w 81"/>
                  <a:gd name="T71" fmla="*/ 12 h 38"/>
                  <a:gd name="T72" fmla="*/ 1 w 81"/>
                  <a:gd name="T73" fmla="*/ 11 h 38"/>
                  <a:gd name="T74" fmla="*/ 0 w 81"/>
                  <a:gd name="T75" fmla="*/ 7 h 38"/>
                  <a:gd name="T76" fmla="*/ 4 w 81"/>
                  <a:gd name="T77" fmla="*/ 5 h 38"/>
                  <a:gd name="T78" fmla="*/ 10 w 81"/>
                  <a:gd name="T79" fmla="*/ 3 h 38"/>
                  <a:gd name="T80" fmla="*/ 18 w 81"/>
                  <a:gd name="T81" fmla="*/ 0 h 38"/>
                  <a:gd name="T82" fmla="*/ 24 w 81"/>
                  <a:gd name="T8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1" h="38">
                    <a:moveTo>
                      <a:pt x="24" y="0"/>
                    </a:moveTo>
                    <a:lnTo>
                      <a:pt x="30" y="0"/>
                    </a:lnTo>
                    <a:lnTo>
                      <a:pt x="38" y="2"/>
                    </a:lnTo>
                    <a:lnTo>
                      <a:pt x="45" y="7"/>
                    </a:lnTo>
                    <a:lnTo>
                      <a:pt x="52" y="13"/>
                    </a:lnTo>
                    <a:lnTo>
                      <a:pt x="60" y="20"/>
                    </a:lnTo>
                    <a:lnTo>
                      <a:pt x="68" y="21"/>
                    </a:lnTo>
                    <a:lnTo>
                      <a:pt x="71" y="21"/>
                    </a:lnTo>
                    <a:lnTo>
                      <a:pt x="73" y="22"/>
                    </a:lnTo>
                    <a:lnTo>
                      <a:pt x="76" y="25"/>
                    </a:lnTo>
                    <a:lnTo>
                      <a:pt x="77" y="28"/>
                    </a:lnTo>
                    <a:lnTo>
                      <a:pt x="80" y="30"/>
                    </a:lnTo>
                    <a:lnTo>
                      <a:pt x="81" y="33"/>
                    </a:lnTo>
                    <a:lnTo>
                      <a:pt x="81" y="36"/>
                    </a:lnTo>
                    <a:lnTo>
                      <a:pt x="80" y="37"/>
                    </a:lnTo>
                    <a:lnTo>
                      <a:pt x="79" y="37"/>
                    </a:lnTo>
                    <a:lnTo>
                      <a:pt x="76" y="38"/>
                    </a:lnTo>
                    <a:lnTo>
                      <a:pt x="72" y="37"/>
                    </a:lnTo>
                    <a:lnTo>
                      <a:pt x="69" y="37"/>
                    </a:lnTo>
                    <a:lnTo>
                      <a:pt x="67" y="36"/>
                    </a:lnTo>
                    <a:lnTo>
                      <a:pt x="64" y="34"/>
                    </a:lnTo>
                    <a:lnTo>
                      <a:pt x="62" y="32"/>
                    </a:lnTo>
                    <a:lnTo>
                      <a:pt x="59" y="29"/>
                    </a:lnTo>
                    <a:lnTo>
                      <a:pt x="54" y="26"/>
                    </a:lnTo>
                    <a:lnTo>
                      <a:pt x="50" y="22"/>
                    </a:lnTo>
                    <a:lnTo>
                      <a:pt x="47" y="20"/>
                    </a:lnTo>
                    <a:lnTo>
                      <a:pt x="45" y="17"/>
                    </a:lnTo>
                    <a:lnTo>
                      <a:pt x="41" y="15"/>
                    </a:lnTo>
                    <a:lnTo>
                      <a:pt x="33" y="13"/>
                    </a:lnTo>
                    <a:lnTo>
                      <a:pt x="24" y="13"/>
                    </a:lnTo>
                    <a:lnTo>
                      <a:pt x="17" y="13"/>
                    </a:lnTo>
                    <a:lnTo>
                      <a:pt x="13" y="13"/>
                    </a:lnTo>
                    <a:lnTo>
                      <a:pt x="9" y="15"/>
                    </a:lnTo>
                    <a:lnTo>
                      <a:pt x="7" y="15"/>
                    </a:lnTo>
                    <a:lnTo>
                      <a:pt x="4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0" y="7"/>
                    </a:lnTo>
                    <a:lnTo>
                      <a:pt x="4" y="5"/>
                    </a:lnTo>
                    <a:lnTo>
                      <a:pt x="10" y="3"/>
                    </a:lnTo>
                    <a:lnTo>
                      <a:pt x="18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" name="Freeform 7216"/>
              <p:cNvSpPr>
                <a:spLocks/>
              </p:cNvSpPr>
              <p:nvPr/>
            </p:nvSpPr>
            <p:spPr bwMode="auto">
              <a:xfrm>
                <a:off x="5605463" y="3375025"/>
                <a:ext cx="19050" cy="15875"/>
              </a:xfrm>
              <a:custGeom>
                <a:avLst/>
                <a:gdLst>
                  <a:gd name="T0" fmla="*/ 4 w 12"/>
                  <a:gd name="T1" fmla="*/ 0 h 10"/>
                  <a:gd name="T2" fmla="*/ 8 w 12"/>
                  <a:gd name="T3" fmla="*/ 0 h 10"/>
                  <a:gd name="T4" fmla="*/ 9 w 12"/>
                  <a:gd name="T5" fmla="*/ 1 h 10"/>
                  <a:gd name="T6" fmla="*/ 12 w 12"/>
                  <a:gd name="T7" fmla="*/ 4 h 10"/>
                  <a:gd name="T8" fmla="*/ 12 w 12"/>
                  <a:gd name="T9" fmla="*/ 5 h 10"/>
                  <a:gd name="T10" fmla="*/ 12 w 12"/>
                  <a:gd name="T11" fmla="*/ 8 h 10"/>
                  <a:gd name="T12" fmla="*/ 11 w 12"/>
                  <a:gd name="T13" fmla="*/ 9 h 10"/>
                  <a:gd name="T14" fmla="*/ 8 w 12"/>
                  <a:gd name="T15" fmla="*/ 10 h 10"/>
                  <a:gd name="T16" fmla="*/ 4 w 12"/>
                  <a:gd name="T17" fmla="*/ 10 h 10"/>
                  <a:gd name="T18" fmla="*/ 3 w 12"/>
                  <a:gd name="T19" fmla="*/ 9 h 10"/>
                  <a:gd name="T20" fmla="*/ 1 w 12"/>
                  <a:gd name="T21" fmla="*/ 8 h 10"/>
                  <a:gd name="T22" fmla="*/ 0 w 12"/>
                  <a:gd name="T23" fmla="*/ 5 h 10"/>
                  <a:gd name="T24" fmla="*/ 1 w 12"/>
                  <a:gd name="T25" fmla="*/ 3 h 10"/>
                  <a:gd name="T26" fmla="*/ 3 w 12"/>
                  <a:gd name="T27" fmla="*/ 1 h 10"/>
                  <a:gd name="T28" fmla="*/ 4 w 12"/>
                  <a:gd name="T2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" h="10">
                    <a:moveTo>
                      <a:pt x="4" y="0"/>
                    </a:moveTo>
                    <a:lnTo>
                      <a:pt x="8" y="0"/>
                    </a:lnTo>
                    <a:lnTo>
                      <a:pt x="9" y="1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12" y="8"/>
                    </a:lnTo>
                    <a:lnTo>
                      <a:pt x="11" y="9"/>
                    </a:lnTo>
                    <a:lnTo>
                      <a:pt x="8" y="10"/>
                    </a:lnTo>
                    <a:lnTo>
                      <a:pt x="4" y="10"/>
                    </a:lnTo>
                    <a:lnTo>
                      <a:pt x="3" y="9"/>
                    </a:lnTo>
                    <a:lnTo>
                      <a:pt x="1" y="8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2" name="Freeform 7217"/>
              <p:cNvSpPr>
                <a:spLocks/>
              </p:cNvSpPr>
              <p:nvPr/>
            </p:nvSpPr>
            <p:spPr bwMode="auto">
              <a:xfrm>
                <a:off x="5611813" y="3508375"/>
                <a:ext cx="19050" cy="26988"/>
              </a:xfrm>
              <a:custGeom>
                <a:avLst/>
                <a:gdLst>
                  <a:gd name="T0" fmla="*/ 4 w 12"/>
                  <a:gd name="T1" fmla="*/ 0 h 17"/>
                  <a:gd name="T2" fmla="*/ 7 w 12"/>
                  <a:gd name="T3" fmla="*/ 0 h 17"/>
                  <a:gd name="T4" fmla="*/ 9 w 12"/>
                  <a:gd name="T5" fmla="*/ 1 h 17"/>
                  <a:gd name="T6" fmla="*/ 10 w 12"/>
                  <a:gd name="T7" fmla="*/ 4 h 17"/>
                  <a:gd name="T8" fmla="*/ 12 w 12"/>
                  <a:gd name="T9" fmla="*/ 6 h 17"/>
                  <a:gd name="T10" fmla="*/ 12 w 12"/>
                  <a:gd name="T11" fmla="*/ 9 h 17"/>
                  <a:gd name="T12" fmla="*/ 12 w 12"/>
                  <a:gd name="T13" fmla="*/ 13 h 17"/>
                  <a:gd name="T14" fmla="*/ 10 w 12"/>
                  <a:gd name="T15" fmla="*/ 15 h 17"/>
                  <a:gd name="T16" fmla="*/ 8 w 12"/>
                  <a:gd name="T17" fmla="*/ 17 h 17"/>
                  <a:gd name="T18" fmla="*/ 5 w 12"/>
                  <a:gd name="T19" fmla="*/ 17 h 17"/>
                  <a:gd name="T20" fmla="*/ 3 w 12"/>
                  <a:gd name="T21" fmla="*/ 15 h 17"/>
                  <a:gd name="T22" fmla="*/ 1 w 12"/>
                  <a:gd name="T23" fmla="*/ 14 h 17"/>
                  <a:gd name="T24" fmla="*/ 0 w 12"/>
                  <a:gd name="T25" fmla="*/ 12 h 17"/>
                  <a:gd name="T26" fmla="*/ 0 w 12"/>
                  <a:gd name="T27" fmla="*/ 9 h 17"/>
                  <a:gd name="T28" fmla="*/ 0 w 12"/>
                  <a:gd name="T29" fmla="*/ 6 h 17"/>
                  <a:gd name="T30" fmla="*/ 1 w 12"/>
                  <a:gd name="T31" fmla="*/ 4 h 17"/>
                  <a:gd name="T32" fmla="*/ 3 w 12"/>
                  <a:gd name="T33" fmla="*/ 1 h 17"/>
                  <a:gd name="T34" fmla="*/ 4 w 12"/>
                  <a:gd name="T3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17">
                    <a:moveTo>
                      <a:pt x="4" y="0"/>
                    </a:moveTo>
                    <a:lnTo>
                      <a:pt x="7" y="0"/>
                    </a:lnTo>
                    <a:lnTo>
                      <a:pt x="9" y="1"/>
                    </a:lnTo>
                    <a:lnTo>
                      <a:pt x="10" y="4"/>
                    </a:lnTo>
                    <a:lnTo>
                      <a:pt x="12" y="6"/>
                    </a:lnTo>
                    <a:lnTo>
                      <a:pt x="12" y="9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8" y="17"/>
                    </a:lnTo>
                    <a:lnTo>
                      <a:pt x="5" y="17"/>
                    </a:lnTo>
                    <a:lnTo>
                      <a:pt x="3" y="15"/>
                    </a:lnTo>
                    <a:lnTo>
                      <a:pt x="1" y="14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3" y="1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" name="Freeform 7218"/>
              <p:cNvSpPr>
                <a:spLocks/>
              </p:cNvSpPr>
              <p:nvPr/>
            </p:nvSpPr>
            <p:spPr bwMode="auto">
              <a:xfrm>
                <a:off x="5768975" y="3490913"/>
                <a:ext cx="19050" cy="26988"/>
              </a:xfrm>
              <a:custGeom>
                <a:avLst/>
                <a:gdLst>
                  <a:gd name="T0" fmla="*/ 4 w 12"/>
                  <a:gd name="T1" fmla="*/ 0 h 17"/>
                  <a:gd name="T2" fmla="*/ 7 w 12"/>
                  <a:gd name="T3" fmla="*/ 0 h 17"/>
                  <a:gd name="T4" fmla="*/ 10 w 12"/>
                  <a:gd name="T5" fmla="*/ 2 h 17"/>
                  <a:gd name="T6" fmla="*/ 11 w 12"/>
                  <a:gd name="T7" fmla="*/ 4 h 17"/>
                  <a:gd name="T8" fmla="*/ 12 w 12"/>
                  <a:gd name="T9" fmla="*/ 7 h 17"/>
                  <a:gd name="T10" fmla="*/ 12 w 12"/>
                  <a:gd name="T11" fmla="*/ 9 h 17"/>
                  <a:gd name="T12" fmla="*/ 12 w 12"/>
                  <a:gd name="T13" fmla="*/ 12 h 17"/>
                  <a:gd name="T14" fmla="*/ 10 w 12"/>
                  <a:gd name="T15" fmla="*/ 15 h 17"/>
                  <a:gd name="T16" fmla="*/ 8 w 12"/>
                  <a:gd name="T17" fmla="*/ 16 h 17"/>
                  <a:gd name="T18" fmla="*/ 6 w 12"/>
                  <a:gd name="T19" fmla="*/ 17 h 17"/>
                  <a:gd name="T20" fmla="*/ 3 w 12"/>
                  <a:gd name="T21" fmla="*/ 16 h 17"/>
                  <a:gd name="T22" fmla="*/ 2 w 12"/>
                  <a:gd name="T23" fmla="*/ 13 h 17"/>
                  <a:gd name="T24" fmla="*/ 0 w 12"/>
                  <a:gd name="T25" fmla="*/ 12 h 17"/>
                  <a:gd name="T26" fmla="*/ 0 w 12"/>
                  <a:gd name="T27" fmla="*/ 8 h 17"/>
                  <a:gd name="T28" fmla="*/ 0 w 12"/>
                  <a:gd name="T29" fmla="*/ 6 h 17"/>
                  <a:gd name="T30" fmla="*/ 2 w 12"/>
                  <a:gd name="T31" fmla="*/ 3 h 17"/>
                  <a:gd name="T32" fmla="*/ 3 w 12"/>
                  <a:gd name="T33" fmla="*/ 2 h 17"/>
                  <a:gd name="T34" fmla="*/ 4 w 12"/>
                  <a:gd name="T3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17">
                    <a:moveTo>
                      <a:pt x="4" y="0"/>
                    </a:moveTo>
                    <a:lnTo>
                      <a:pt x="7" y="0"/>
                    </a:lnTo>
                    <a:lnTo>
                      <a:pt x="10" y="2"/>
                    </a:lnTo>
                    <a:lnTo>
                      <a:pt x="11" y="4"/>
                    </a:lnTo>
                    <a:lnTo>
                      <a:pt x="12" y="7"/>
                    </a:lnTo>
                    <a:lnTo>
                      <a:pt x="12" y="9"/>
                    </a:lnTo>
                    <a:lnTo>
                      <a:pt x="12" y="12"/>
                    </a:lnTo>
                    <a:lnTo>
                      <a:pt x="10" y="15"/>
                    </a:lnTo>
                    <a:lnTo>
                      <a:pt x="8" y="16"/>
                    </a:lnTo>
                    <a:lnTo>
                      <a:pt x="6" y="17"/>
                    </a:lnTo>
                    <a:lnTo>
                      <a:pt x="3" y="16"/>
                    </a:lnTo>
                    <a:lnTo>
                      <a:pt x="2" y="13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4" name="Freeform 7219"/>
              <p:cNvSpPr>
                <a:spLocks/>
              </p:cNvSpPr>
              <p:nvPr/>
            </p:nvSpPr>
            <p:spPr bwMode="auto">
              <a:xfrm>
                <a:off x="5667375" y="3468688"/>
                <a:ext cx="79375" cy="46038"/>
              </a:xfrm>
              <a:custGeom>
                <a:avLst/>
                <a:gdLst>
                  <a:gd name="T0" fmla="*/ 30 w 50"/>
                  <a:gd name="T1" fmla="*/ 0 h 29"/>
                  <a:gd name="T2" fmla="*/ 34 w 50"/>
                  <a:gd name="T3" fmla="*/ 1 h 29"/>
                  <a:gd name="T4" fmla="*/ 40 w 50"/>
                  <a:gd name="T5" fmla="*/ 4 h 29"/>
                  <a:gd name="T6" fmla="*/ 45 w 50"/>
                  <a:gd name="T7" fmla="*/ 8 h 29"/>
                  <a:gd name="T8" fmla="*/ 49 w 50"/>
                  <a:gd name="T9" fmla="*/ 14 h 29"/>
                  <a:gd name="T10" fmla="*/ 50 w 50"/>
                  <a:gd name="T11" fmla="*/ 22 h 29"/>
                  <a:gd name="T12" fmla="*/ 50 w 50"/>
                  <a:gd name="T13" fmla="*/ 26 h 29"/>
                  <a:gd name="T14" fmla="*/ 49 w 50"/>
                  <a:gd name="T15" fmla="*/ 27 h 29"/>
                  <a:gd name="T16" fmla="*/ 49 w 50"/>
                  <a:gd name="T17" fmla="*/ 29 h 29"/>
                  <a:gd name="T18" fmla="*/ 47 w 50"/>
                  <a:gd name="T19" fmla="*/ 29 h 29"/>
                  <a:gd name="T20" fmla="*/ 46 w 50"/>
                  <a:gd name="T21" fmla="*/ 27 h 29"/>
                  <a:gd name="T22" fmla="*/ 45 w 50"/>
                  <a:gd name="T23" fmla="*/ 26 h 29"/>
                  <a:gd name="T24" fmla="*/ 45 w 50"/>
                  <a:gd name="T25" fmla="*/ 25 h 29"/>
                  <a:gd name="T26" fmla="*/ 44 w 50"/>
                  <a:gd name="T27" fmla="*/ 23 h 29"/>
                  <a:gd name="T28" fmla="*/ 42 w 50"/>
                  <a:gd name="T29" fmla="*/ 23 h 29"/>
                  <a:gd name="T30" fmla="*/ 41 w 50"/>
                  <a:gd name="T31" fmla="*/ 23 h 29"/>
                  <a:gd name="T32" fmla="*/ 38 w 50"/>
                  <a:gd name="T33" fmla="*/ 25 h 29"/>
                  <a:gd name="T34" fmla="*/ 34 w 50"/>
                  <a:gd name="T35" fmla="*/ 26 h 29"/>
                  <a:gd name="T36" fmla="*/ 32 w 50"/>
                  <a:gd name="T37" fmla="*/ 27 h 29"/>
                  <a:gd name="T38" fmla="*/ 29 w 50"/>
                  <a:gd name="T39" fmla="*/ 29 h 29"/>
                  <a:gd name="T40" fmla="*/ 27 w 50"/>
                  <a:gd name="T41" fmla="*/ 27 h 29"/>
                  <a:gd name="T42" fmla="*/ 24 w 50"/>
                  <a:gd name="T43" fmla="*/ 25 h 29"/>
                  <a:gd name="T44" fmla="*/ 20 w 50"/>
                  <a:gd name="T45" fmla="*/ 22 h 29"/>
                  <a:gd name="T46" fmla="*/ 17 w 50"/>
                  <a:gd name="T47" fmla="*/ 21 h 29"/>
                  <a:gd name="T48" fmla="*/ 13 w 50"/>
                  <a:gd name="T49" fmla="*/ 21 h 29"/>
                  <a:gd name="T50" fmla="*/ 11 w 50"/>
                  <a:gd name="T51" fmla="*/ 20 h 29"/>
                  <a:gd name="T52" fmla="*/ 7 w 50"/>
                  <a:gd name="T53" fmla="*/ 20 h 29"/>
                  <a:gd name="T54" fmla="*/ 3 w 50"/>
                  <a:gd name="T55" fmla="*/ 20 h 29"/>
                  <a:gd name="T56" fmla="*/ 2 w 50"/>
                  <a:gd name="T57" fmla="*/ 18 h 29"/>
                  <a:gd name="T58" fmla="*/ 0 w 50"/>
                  <a:gd name="T59" fmla="*/ 18 h 29"/>
                  <a:gd name="T60" fmla="*/ 0 w 50"/>
                  <a:gd name="T61" fmla="*/ 18 h 29"/>
                  <a:gd name="T62" fmla="*/ 2 w 50"/>
                  <a:gd name="T63" fmla="*/ 17 h 29"/>
                  <a:gd name="T64" fmla="*/ 4 w 50"/>
                  <a:gd name="T65" fmla="*/ 14 h 29"/>
                  <a:gd name="T66" fmla="*/ 6 w 50"/>
                  <a:gd name="T67" fmla="*/ 12 h 29"/>
                  <a:gd name="T68" fmla="*/ 8 w 50"/>
                  <a:gd name="T69" fmla="*/ 9 h 29"/>
                  <a:gd name="T70" fmla="*/ 11 w 50"/>
                  <a:gd name="T71" fmla="*/ 6 h 29"/>
                  <a:gd name="T72" fmla="*/ 13 w 50"/>
                  <a:gd name="T73" fmla="*/ 5 h 29"/>
                  <a:gd name="T74" fmla="*/ 16 w 50"/>
                  <a:gd name="T75" fmla="*/ 2 h 29"/>
                  <a:gd name="T76" fmla="*/ 17 w 50"/>
                  <a:gd name="T77" fmla="*/ 2 h 29"/>
                  <a:gd name="T78" fmla="*/ 21 w 50"/>
                  <a:gd name="T79" fmla="*/ 1 h 29"/>
                  <a:gd name="T80" fmla="*/ 25 w 50"/>
                  <a:gd name="T81" fmla="*/ 0 h 29"/>
                  <a:gd name="T82" fmla="*/ 30 w 50"/>
                  <a:gd name="T8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0" h="29">
                    <a:moveTo>
                      <a:pt x="30" y="0"/>
                    </a:moveTo>
                    <a:lnTo>
                      <a:pt x="34" y="1"/>
                    </a:lnTo>
                    <a:lnTo>
                      <a:pt x="40" y="4"/>
                    </a:lnTo>
                    <a:lnTo>
                      <a:pt x="45" y="8"/>
                    </a:lnTo>
                    <a:lnTo>
                      <a:pt x="49" y="14"/>
                    </a:lnTo>
                    <a:lnTo>
                      <a:pt x="50" y="22"/>
                    </a:lnTo>
                    <a:lnTo>
                      <a:pt x="50" y="26"/>
                    </a:lnTo>
                    <a:lnTo>
                      <a:pt x="49" y="27"/>
                    </a:lnTo>
                    <a:lnTo>
                      <a:pt x="49" y="29"/>
                    </a:lnTo>
                    <a:lnTo>
                      <a:pt x="47" y="29"/>
                    </a:lnTo>
                    <a:lnTo>
                      <a:pt x="46" y="27"/>
                    </a:lnTo>
                    <a:lnTo>
                      <a:pt x="45" y="26"/>
                    </a:lnTo>
                    <a:lnTo>
                      <a:pt x="45" y="25"/>
                    </a:lnTo>
                    <a:lnTo>
                      <a:pt x="44" y="23"/>
                    </a:lnTo>
                    <a:lnTo>
                      <a:pt x="42" y="23"/>
                    </a:lnTo>
                    <a:lnTo>
                      <a:pt x="41" y="23"/>
                    </a:lnTo>
                    <a:lnTo>
                      <a:pt x="38" y="25"/>
                    </a:lnTo>
                    <a:lnTo>
                      <a:pt x="34" y="26"/>
                    </a:lnTo>
                    <a:lnTo>
                      <a:pt x="32" y="27"/>
                    </a:lnTo>
                    <a:lnTo>
                      <a:pt x="29" y="29"/>
                    </a:lnTo>
                    <a:lnTo>
                      <a:pt x="27" y="27"/>
                    </a:lnTo>
                    <a:lnTo>
                      <a:pt x="24" y="25"/>
                    </a:lnTo>
                    <a:lnTo>
                      <a:pt x="20" y="22"/>
                    </a:lnTo>
                    <a:lnTo>
                      <a:pt x="17" y="21"/>
                    </a:lnTo>
                    <a:lnTo>
                      <a:pt x="13" y="21"/>
                    </a:lnTo>
                    <a:lnTo>
                      <a:pt x="11" y="20"/>
                    </a:lnTo>
                    <a:lnTo>
                      <a:pt x="7" y="20"/>
                    </a:lnTo>
                    <a:lnTo>
                      <a:pt x="3" y="20"/>
                    </a:lnTo>
                    <a:lnTo>
                      <a:pt x="2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2" y="17"/>
                    </a:lnTo>
                    <a:lnTo>
                      <a:pt x="4" y="14"/>
                    </a:lnTo>
                    <a:lnTo>
                      <a:pt x="6" y="12"/>
                    </a:lnTo>
                    <a:lnTo>
                      <a:pt x="8" y="9"/>
                    </a:lnTo>
                    <a:lnTo>
                      <a:pt x="11" y="6"/>
                    </a:lnTo>
                    <a:lnTo>
                      <a:pt x="13" y="5"/>
                    </a:lnTo>
                    <a:lnTo>
                      <a:pt x="16" y="2"/>
                    </a:lnTo>
                    <a:lnTo>
                      <a:pt x="17" y="2"/>
                    </a:lnTo>
                    <a:lnTo>
                      <a:pt x="21" y="1"/>
                    </a:lnTo>
                    <a:lnTo>
                      <a:pt x="25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" name="Freeform 7223"/>
              <p:cNvSpPr>
                <a:spLocks/>
              </p:cNvSpPr>
              <p:nvPr/>
            </p:nvSpPr>
            <p:spPr bwMode="auto">
              <a:xfrm>
                <a:off x="6884988" y="3119438"/>
                <a:ext cx="49213" cy="34925"/>
              </a:xfrm>
              <a:custGeom>
                <a:avLst/>
                <a:gdLst>
                  <a:gd name="T0" fmla="*/ 7 w 31"/>
                  <a:gd name="T1" fmla="*/ 0 h 22"/>
                  <a:gd name="T2" fmla="*/ 10 w 31"/>
                  <a:gd name="T3" fmla="*/ 1 h 22"/>
                  <a:gd name="T4" fmla="*/ 14 w 31"/>
                  <a:gd name="T5" fmla="*/ 1 h 22"/>
                  <a:gd name="T6" fmla="*/ 16 w 31"/>
                  <a:gd name="T7" fmla="*/ 1 h 22"/>
                  <a:gd name="T8" fmla="*/ 17 w 31"/>
                  <a:gd name="T9" fmla="*/ 1 h 22"/>
                  <a:gd name="T10" fmla="*/ 19 w 31"/>
                  <a:gd name="T11" fmla="*/ 1 h 22"/>
                  <a:gd name="T12" fmla="*/ 21 w 31"/>
                  <a:gd name="T13" fmla="*/ 3 h 22"/>
                  <a:gd name="T14" fmla="*/ 23 w 31"/>
                  <a:gd name="T15" fmla="*/ 3 h 22"/>
                  <a:gd name="T16" fmla="*/ 25 w 31"/>
                  <a:gd name="T17" fmla="*/ 5 h 22"/>
                  <a:gd name="T18" fmla="*/ 28 w 31"/>
                  <a:gd name="T19" fmla="*/ 8 h 22"/>
                  <a:gd name="T20" fmla="*/ 29 w 31"/>
                  <a:gd name="T21" fmla="*/ 12 h 22"/>
                  <a:gd name="T22" fmla="*/ 31 w 31"/>
                  <a:gd name="T23" fmla="*/ 16 h 22"/>
                  <a:gd name="T24" fmla="*/ 29 w 31"/>
                  <a:gd name="T25" fmla="*/ 18 h 22"/>
                  <a:gd name="T26" fmla="*/ 28 w 31"/>
                  <a:gd name="T27" fmla="*/ 20 h 22"/>
                  <a:gd name="T28" fmla="*/ 27 w 31"/>
                  <a:gd name="T29" fmla="*/ 21 h 22"/>
                  <a:gd name="T30" fmla="*/ 25 w 31"/>
                  <a:gd name="T31" fmla="*/ 22 h 22"/>
                  <a:gd name="T32" fmla="*/ 23 w 31"/>
                  <a:gd name="T33" fmla="*/ 22 h 22"/>
                  <a:gd name="T34" fmla="*/ 21 w 31"/>
                  <a:gd name="T35" fmla="*/ 22 h 22"/>
                  <a:gd name="T36" fmla="*/ 20 w 31"/>
                  <a:gd name="T37" fmla="*/ 22 h 22"/>
                  <a:gd name="T38" fmla="*/ 17 w 31"/>
                  <a:gd name="T39" fmla="*/ 21 h 22"/>
                  <a:gd name="T40" fmla="*/ 15 w 31"/>
                  <a:gd name="T41" fmla="*/ 18 h 22"/>
                  <a:gd name="T42" fmla="*/ 12 w 31"/>
                  <a:gd name="T43" fmla="*/ 16 h 22"/>
                  <a:gd name="T44" fmla="*/ 10 w 31"/>
                  <a:gd name="T45" fmla="*/ 13 h 22"/>
                  <a:gd name="T46" fmla="*/ 8 w 31"/>
                  <a:gd name="T47" fmla="*/ 12 h 22"/>
                  <a:gd name="T48" fmla="*/ 6 w 31"/>
                  <a:gd name="T49" fmla="*/ 9 h 22"/>
                  <a:gd name="T50" fmla="*/ 3 w 31"/>
                  <a:gd name="T51" fmla="*/ 8 h 22"/>
                  <a:gd name="T52" fmla="*/ 2 w 31"/>
                  <a:gd name="T53" fmla="*/ 5 h 22"/>
                  <a:gd name="T54" fmla="*/ 0 w 31"/>
                  <a:gd name="T55" fmla="*/ 3 h 22"/>
                  <a:gd name="T56" fmla="*/ 2 w 31"/>
                  <a:gd name="T57" fmla="*/ 1 h 22"/>
                  <a:gd name="T58" fmla="*/ 4 w 31"/>
                  <a:gd name="T59" fmla="*/ 1 h 22"/>
                  <a:gd name="T60" fmla="*/ 7 w 31"/>
                  <a:gd name="T6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1" h="22">
                    <a:moveTo>
                      <a:pt x="7" y="0"/>
                    </a:moveTo>
                    <a:lnTo>
                      <a:pt x="10" y="1"/>
                    </a:lnTo>
                    <a:lnTo>
                      <a:pt x="14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9" y="1"/>
                    </a:lnTo>
                    <a:lnTo>
                      <a:pt x="21" y="3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8"/>
                    </a:lnTo>
                    <a:lnTo>
                      <a:pt x="29" y="12"/>
                    </a:lnTo>
                    <a:lnTo>
                      <a:pt x="31" y="16"/>
                    </a:lnTo>
                    <a:lnTo>
                      <a:pt x="29" y="18"/>
                    </a:lnTo>
                    <a:lnTo>
                      <a:pt x="28" y="20"/>
                    </a:lnTo>
                    <a:lnTo>
                      <a:pt x="27" y="21"/>
                    </a:lnTo>
                    <a:lnTo>
                      <a:pt x="25" y="22"/>
                    </a:lnTo>
                    <a:lnTo>
                      <a:pt x="23" y="22"/>
                    </a:lnTo>
                    <a:lnTo>
                      <a:pt x="21" y="22"/>
                    </a:lnTo>
                    <a:lnTo>
                      <a:pt x="20" y="22"/>
                    </a:lnTo>
                    <a:lnTo>
                      <a:pt x="17" y="21"/>
                    </a:lnTo>
                    <a:lnTo>
                      <a:pt x="15" y="18"/>
                    </a:lnTo>
                    <a:lnTo>
                      <a:pt x="12" y="16"/>
                    </a:lnTo>
                    <a:lnTo>
                      <a:pt x="10" y="13"/>
                    </a:lnTo>
                    <a:lnTo>
                      <a:pt x="8" y="12"/>
                    </a:lnTo>
                    <a:lnTo>
                      <a:pt x="6" y="9"/>
                    </a:lnTo>
                    <a:lnTo>
                      <a:pt x="3" y="8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" name="Freeform 7264"/>
              <p:cNvSpPr>
                <a:spLocks noEditPoints="1"/>
              </p:cNvSpPr>
              <p:nvPr/>
            </p:nvSpPr>
            <p:spPr bwMode="auto">
              <a:xfrm>
                <a:off x="6821488" y="3328988"/>
                <a:ext cx="123825" cy="201613"/>
              </a:xfrm>
              <a:custGeom>
                <a:avLst/>
                <a:gdLst>
                  <a:gd name="T0" fmla="*/ 39 w 78"/>
                  <a:gd name="T1" fmla="*/ 20 h 127"/>
                  <a:gd name="T2" fmla="*/ 33 w 78"/>
                  <a:gd name="T3" fmla="*/ 21 h 127"/>
                  <a:gd name="T4" fmla="*/ 27 w 78"/>
                  <a:gd name="T5" fmla="*/ 24 h 127"/>
                  <a:gd name="T6" fmla="*/ 23 w 78"/>
                  <a:gd name="T7" fmla="*/ 28 h 127"/>
                  <a:gd name="T8" fmla="*/ 21 w 78"/>
                  <a:gd name="T9" fmla="*/ 33 h 127"/>
                  <a:gd name="T10" fmla="*/ 20 w 78"/>
                  <a:gd name="T11" fmla="*/ 39 h 127"/>
                  <a:gd name="T12" fmla="*/ 21 w 78"/>
                  <a:gd name="T13" fmla="*/ 46 h 127"/>
                  <a:gd name="T14" fmla="*/ 23 w 78"/>
                  <a:gd name="T15" fmla="*/ 51 h 127"/>
                  <a:gd name="T16" fmla="*/ 27 w 78"/>
                  <a:gd name="T17" fmla="*/ 55 h 127"/>
                  <a:gd name="T18" fmla="*/ 33 w 78"/>
                  <a:gd name="T19" fmla="*/ 58 h 127"/>
                  <a:gd name="T20" fmla="*/ 39 w 78"/>
                  <a:gd name="T21" fmla="*/ 59 h 127"/>
                  <a:gd name="T22" fmla="*/ 46 w 78"/>
                  <a:gd name="T23" fmla="*/ 58 h 127"/>
                  <a:gd name="T24" fmla="*/ 51 w 78"/>
                  <a:gd name="T25" fmla="*/ 55 h 127"/>
                  <a:gd name="T26" fmla="*/ 55 w 78"/>
                  <a:gd name="T27" fmla="*/ 51 h 127"/>
                  <a:gd name="T28" fmla="*/ 57 w 78"/>
                  <a:gd name="T29" fmla="*/ 46 h 127"/>
                  <a:gd name="T30" fmla="*/ 59 w 78"/>
                  <a:gd name="T31" fmla="*/ 39 h 127"/>
                  <a:gd name="T32" fmla="*/ 57 w 78"/>
                  <a:gd name="T33" fmla="*/ 33 h 127"/>
                  <a:gd name="T34" fmla="*/ 55 w 78"/>
                  <a:gd name="T35" fmla="*/ 28 h 127"/>
                  <a:gd name="T36" fmla="*/ 51 w 78"/>
                  <a:gd name="T37" fmla="*/ 24 h 127"/>
                  <a:gd name="T38" fmla="*/ 46 w 78"/>
                  <a:gd name="T39" fmla="*/ 21 h 127"/>
                  <a:gd name="T40" fmla="*/ 39 w 78"/>
                  <a:gd name="T41" fmla="*/ 20 h 127"/>
                  <a:gd name="T42" fmla="*/ 39 w 78"/>
                  <a:gd name="T43" fmla="*/ 0 h 127"/>
                  <a:gd name="T44" fmla="*/ 55 w 78"/>
                  <a:gd name="T45" fmla="*/ 3 h 127"/>
                  <a:gd name="T46" fmla="*/ 67 w 78"/>
                  <a:gd name="T47" fmla="*/ 12 h 127"/>
                  <a:gd name="T48" fmla="*/ 74 w 78"/>
                  <a:gd name="T49" fmla="*/ 24 h 127"/>
                  <a:gd name="T50" fmla="*/ 78 w 78"/>
                  <a:gd name="T51" fmla="*/ 39 h 127"/>
                  <a:gd name="T52" fmla="*/ 77 w 78"/>
                  <a:gd name="T53" fmla="*/ 46 h 127"/>
                  <a:gd name="T54" fmla="*/ 76 w 78"/>
                  <a:gd name="T55" fmla="*/ 53 h 127"/>
                  <a:gd name="T56" fmla="*/ 73 w 78"/>
                  <a:gd name="T57" fmla="*/ 59 h 127"/>
                  <a:gd name="T58" fmla="*/ 73 w 78"/>
                  <a:gd name="T59" fmla="*/ 59 h 127"/>
                  <a:gd name="T60" fmla="*/ 39 w 78"/>
                  <a:gd name="T61" fmla="*/ 127 h 127"/>
                  <a:gd name="T62" fmla="*/ 5 w 78"/>
                  <a:gd name="T63" fmla="*/ 59 h 127"/>
                  <a:gd name="T64" fmla="*/ 5 w 78"/>
                  <a:gd name="T65" fmla="*/ 59 h 127"/>
                  <a:gd name="T66" fmla="*/ 2 w 78"/>
                  <a:gd name="T67" fmla="*/ 53 h 127"/>
                  <a:gd name="T68" fmla="*/ 1 w 78"/>
                  <a:gd name="T69" fmla="*/ 46 h 127"/>
                  <a:gd name="T70" fmla="*/ 0 w 78"/>
                  <a:gd name="T71" fmla="*/ 39 h 127"/>
                  <a:gd name="T72" fmla="*/ 4 w 78"/>
                  <a:gd name="T73" fmla="*/ 24 h 127"/>
                  <a:gd name="T74" fmla="*/ 12 w 78"/>
                  <a:gd name="T75" fmla="*/ 12 h 127"/>
                  <a:gd name="T76" fmla="*/ 23 w 78"/>
                  <a:gd name="T77" fmla="*/ 3 h 127"/>
                  <a:gd name="T78" fmla="*/ 39 w 78"/>
                  <a:gd name="T79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8" h="127">
                    <a:moveTo>
                      <a:pt x="39" y="20"/>
                    </a:moveTo>
                    <a:lnTo>
                      <a:pt x="33" y="21"/>
                    </a:lnTo>
                    <a:lnTo>
                      <a:pt x="27" y="24"/>
                    </a:lnTo>
                    <a:lnTo>
                      <a:pt x="23" y="28"/>
                    </a:lnTo>
                    <a:lnTo>
                      <a:pt x="21" y="33"/>
                    </a:lnTo>
                    <a:lnTo>
                      <a:pt x="20" y="39"/>
                    </a:lnTo>
                    <a:lnTo>
                      <a:pt x="21" y="46"/>
                    </a:lnTo>
                    <a:lnTo>
                      <a:pt x="23" y="51"/>
                    </a:lnTo>
                    <a:lnTo>
                      <a:pt x="27" y="55"/>
                    </a:lnTo>
                    <a:lnTo>
                      <a:pt x="33" y="58"/>
                    </a:lnTo>
                    <a:lnTo>
                      <a:pt x="39" y="59"/>
                    </a:lnTo>
                    <a:lnTo>
                      <a:pt x="46" y="58"/>
                    </a:lnTo>
                    <a:lnTo>
                      <a:pt x="51" y="55"/>
                    </a:lnTo>
                    <a:lnTo>
                      <a:pt x="55" y="51"/>
                    </a:lnTo>
                    <a:lnTo>
                      <a:pt x="57" y="46"/>
                    </a:lnTo>
                    <a:lnTo>
                      <a:pt x="59" y="39"/>
                    </a:lnTo>
                    <a:lnTo>
                      <a:pt x="57" y="33"/>
                    </a:lnTo>
                    <a:lnTo>
                      <a:pt x="55" y="28"/>
                    </a:lnTo>
                    <a:lnTo>
                      <a:pt x="51" y="24"/>
                    </a:lnTo>
                    <a:lnTo>
                      <a:pt x="46" y="21"/>
                    </a:lnTo>
                    <a:lnTo>
                      <a:pt x="39" y="20"/>
                    </a:lnTo>
                    <a:close/>
                    <a:moveTo>
                      <a:pt x="39" y="0"/>
                    </a:moveTo>
                    <a:lnTo>
                      <a:pt x="55" y="3"/>
                    </a:lnTo>
                    <a:lnTo>
                      <a:pt x="67" y="12"/>
                    </a:lnTo>
                    <a:lnTo>
                      <a:pt x="74" y="24"/>
                    </a:lnTo>
                    <a:lnTo>
                      <a:pt x="78" y="39"/>
                    </a:lnTo>
                    <a:lnTo>
                      <a:pt x="77" y="46"/>
                    </a:lnTo>
                    <a:lnTo>
                      <a:pt x="76" y="53"/>
                    </a:lnTo>
                    <a:lnTo>
                      <a:pt x="73" y="59"/>
                    </a:lnTo>
                    <a:lnTo>
                      <a:pt x="73" y="59"/>
                    </a:lnTo>
                    <a:lnTo>
                      <a:pt x="39" y="127"/>
                    </a:lnTo>
                    <a:lnTo>
                      <a:pt x="5" y="59"/>
                    </a:lnTo>
                    <a:lnTo>
                      <a:pt x="5" y="59"/>
                    </a:lnTo>
                    <a:lnTo>
                      <a:pt x="2" y="53"/>
                    </a:lnTo>
                    <a:lnTo>
                      <a:pt x="1" y="46"/>
                    </a:lnTo>
                    <a:lnTo>
                      <a:pt x="0" y="39"/>
                    </a:lnTo>
                    <a:lnTo>
                      <a:pt x="4" y="24"/>
                    </a:lnTo>
                    <a:lnTo>
                      <a:pt x="12" y="12"/>
                    </a:lnTo>
                    <a:lnTo>
                      <a:pt x="23" y="3"/>
                    </a:lnTo>
                    <a:lnTo>
                      <a:pt x="3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7" name="Freeform 7276"/>
              <p:cNvSpPr>
                <a:spLocks noEditPoints="1"/>
              </p:cNvSpPr>
              <p:nvPr/>
            </p:nvSpPr>
            <p:spPr bwMode="auto">
              <a:xfrm>
                <a:off x="7018338" y="2281238"/>
                <a:ext cx="376238" cy="328613"/>
              </a:xfrm>
              <a:custGeom>
                <a:avLst/>
                <a:gdLst>
                  <a:gd name="T0" fmla="*/ 20 w 237"/>
                  <a:gd name="T1" fmla="*/ 199 h 207"/>
                  <a:gd name="T2" fmla="*/ 16 w 237"/>
                  <a:gd name="T3" fmla="*/ 203 h 207"/>
                  <a:gd name="T4" fmla="*/ 13 w 237"/>
                  <a:gd name="T5" fmla="*/ 205 h 207"/>
                  <a:gd name="T6" fmla="*/ 11 w 237"/>
                  <a:gd name="T7" fmla="*/ 206 h 207"/>
                  <a:gd name="T8" fmla="*/ 8 w 237"/>
                  <a:gd name="T9" fmla="*/ 207 h 207"/>
                  <a:gd name="T10" fmla="*/ 5 w 237"/>
                  <a:gd name="T11" fmla="*/ 207 h 207"/>
                  <a:gd name="T12" fmla="*/ 3 w 237"/>
                  <a:gd name="T13" fmla="*/ 198 h 207"/>
                  <a:gd name="T14" fmla="*/ 5 w 237"/>
                  <a:gd name="T15" fmla="*/ 197 h 207"/>
                  <a:gd name="T16" fmla="*/ 7 w 237"/>
                  <a:gd name="T17" fmla="*/ 195 h 207"/>
                  <a:gd name="T18" fmla="*/ 9 w 237"/>
                  <a:gd name="T19" fmla="*/ 194 h 207"/>
                  <a:gd name="T20" fmla="*/ 12 w 237"/>
                  <a:gd name="T21" fmla="*/ 193 h 207"/>
                  <a:gd name="T22" fmla="*/ 53 w 237"/>
                  <a:gd name="T23" fmla="*/ 171 h 207"/>
                  <a:gd name="T24" fmla="*/ 47 w 237"/>
                  <a:gd name="T25" fmla="*/ 177 h 207"/>
                  <a:gd name="T26" fmla="*/ 42 w 237"/>
                  <a:gd name="T27" fmla="*/ 182 h 207"/>
                  <a:gd name="T28" fmla="*/ 34 w 237"/>
                  <a:gd name="T29" fmla="*/ 178 h 207"/>
                  <a:gd name="T30" fmla="*/ 38 w 237"/>
                  <a:gd name="T31" fmla="*/ 172 h 207"/>
                  <a:gd name="T32" fmla="*/ 43 w 237"/>
                  <a:gd name="T33" fmla="*/ 168 h 207"/>
                  <a:gd name="T34" fmla="*/ 83 w 237"/>
                  <a:gd name="T35" fmla="*/ 140 h 207"/>
                  <a:gd name="T36" fmla="*/ 80 w 237"/>
                  <a:gd name="T37" fmla="*/ 150 h 207"/>
                  <a:gd name="T38" fmla="*/ 74 w 237"/>
                  <a:gd name="T39" fmla="*/ 155 h 207"/>
                  <a:gd name="T40" fmla="*/ 66 w 237"/>
                  <a:gd name="T41" fmla="*/ 152 h 207"/>
                  <a:gd name="T42" fmla="*/ 70 w 237"/>
                  <a:gd name="T43" fmla="*/ 146 h 207"/>
                  <a:gd name="T44" fmla="*/ 75 w 237"/>
                  <a:gd name="T45" fmla="*/ 140 h 207"/>
                  <a:gd name="T46" fmla="*/ 114 w 237"/>
                  <a:gd name="T47" fmla="*/ 116 h 207"/>
                  <a:gd name="T48" fmla="*/ 109 w 237"/>
                  <a:gd name="T49" fmla="*/ 125 h 207"/>
                  <a:gd name="T50" fmla="*/ 102 w 237"/>
                  <a:gd name="T51" fmla="*/ 129 h 207"/>
                  <a:gd name="T52" fmla="*/ 98 w 237"/>
                  <a:gd name="T53" fmla="*/ 120 h 207"/>
                  <a:gd name="T54" fmla="*/ 104 w 237"/>
                  <a:gd name="T55" fmla="*/ 116 h 207"/>
                  <a:gd name="T56" fmla="*/ 142 w 237"/>
                  <a:gd name="T57" fmla="*/ 84 h 207"/>
                  <a:gd name="T58" fmla="*/ 143 w 237"/>
                  <a:gd name="T59" fmla="*/ 93 h 207"/>
                  <a:gd name="T60" fmla="*/ 136 w 237"/>
                  <a:gd name="T61" fmla="*/ 100 h 207"/>
                  <a:gd name="T62" fmla="*/ 127 w 237"/>
                  <a:gd name="T63" fmla="*/ 97 h 207"/>
                  <a:gd name="T64" fmla="*/ 132 w 237"/>
                  <a:gd name="T65" fmla="*/ 89 h 207"/>
                  <a:gd name="T66" fmla="*/ 139 w 237"/>
                  <a:gd name="T67" fmla="*/ 84 h 207"/>
                  <a:gd name="T68" fmla="*/ 176 w 237"/>
                  <a:gd name="T69" fmla="*/ 63 h 207"/>
                  <a:gd name="T70" fmla="*/ 170 w 237"/>
                  <a:gd name="T71" fmla="*/ 70 h 207"/>
                  <a:gd name="T72" fmla="*/ 161 w 237"/>
                  <a:gd name="T73" fmla="*/ 74 h 207"/>
                  <a:gd name="T74" fmla="*/ 160 w 237"/>
                  <a:gd name="T75" fmla="*/ 65 h 207"/>
                  <a:gd name="T76" fmla="*/ 166 w 237"/>
                  <a:gd name="T77" fmla="*/ 58 h 207"/>
                  <a:gd name="T78" fmla="*/ 206 w 237"/>
                  <a:gd name="T79" fmla="*/ 30 h 207"/>
                  <a:gd name="T80" fmla="*/ 203 w 237"/>
                  <a:gd name="T81" fmla="*/ 40 h 207"/>
                  <a:gd name="T82" fmla="*/ 198 w 237"/>
                  <a:gd name="T83" fmla="*/ 45 h 207"/>
                  <a:gd name="T84" fmla="*/ 189 w 237"/>
                  <a:gd name="T85" fmla="*/ 40 h 207"/>
                  <a:gd name="T86" fmla="*/ 195 w 237"/>
                  <a:gd name="T87" fmla="*/ 33 h 207"/>
                  <a:gd name="T88" fmla="*/ 231 w 237"/>
                  <a:gd name="T89" fmla="*/ 0 h 207"/>
                  <a:gd name="T90" fmla="*/ 236 w 237"/>
                  <a:gd name="T91" fmla="*/ 10 h 207"/>
                  <a:gd name="T92" fmla="*/ 232 w 237"/>
                  <a:gd name="T93" fmla="*/ 12 h 207"/>
                  <a:gd name="T94" fmla="*/ 228 w 237"/>
                  <a:gd name="T95" fmla="*/ 16 h 207"/>
                  <a:gd name="T96" fmla="*/ 219 w 237"/>
                  <a:gd name="T97" fmla="*/ 13 h 207"/>
                  <a:gd name="T98" fmla="*/ 223 w 237"/>
                  <a:gd name="T99" fmla="*/ 7 h 207"/>
                  <a:gd name="T100" fmla="*/ 227 w 237"/>
                  <a:gd name="T101" fmla="*/ 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37" h="207">
                    <a:moveTo>
                      <a:pt x="15" y="192"/>
                    </a:moveTo>
                    <a:lnTo>
                      <a:pt x="17" y="193"/>
                    </a:lnTo>
                    <a:lnTo>
                      <a:pt x="19" y="194"/>
                    </a:lnTo>
                    <a:lnTo>
                      <a:pt x="20" y="197"/>
                    </a:lnTo>
                    <a:lnTo>
                      <a:pt x="20" y="199"/>
                    </a:lnTo>
                    <a:lnTo>
                      <a:pt x="17" y="202"/>
                    </a:lnTo>
                    <a:lnTo>
                      <a:pt x="17" y="202"/>
                    </a:lnTo>
                    <a:lnTo>
                      <a:pt x="17" y="202"/>
                    </a:lnTo>
                    <a:lnTo>
                      <a:pt x="16" y="202"/>
                    </a:lnTo>
                    <a:lnTo>
                      <a:pt x="16" y="203"/>
                    </a:lnTo>
                    <a:lnTo>
                      <a:pt x="15" y="203"/>
                    </a:lnTo>
                    <a:lnTo>
                      <a:pt x="15" y="203"/>
                    </a:lnTo>
                    <a:lnTo>
                      <a:pt x="15" y="203"/>
                    </a:lnTo>
                    <a:lnTo>
                      <a:pt x="13" y="205"/>
                    </a:lnTo>
                    <a:lnTo>
                      <a:pt x="13" y="205"/>
                    </a:lnTo>
                    <a:lnTo>
                      <a:pt x="12" y="205"/>
                    </a:lnTo>
                    <a:lnTo>
                      <a:pt x="12" y="205"/>
                    </a:lnTo>
                    <a:lnTo>
                      <a:pt x="12" y="206"/>
                    </a:lnTo>
                    <a:lnTo>
                      <a:pt x="11" y="206"/>
                    </a:lnTo>
                    <a:lnTo>
                      <a:pt x="11" y="206"/>
                    </a:lnTo>
                    <a:lnTo>
                      <a:pt x="11" y="206"/>
                    </a:lnTo>
                    <a:lnTo>
                      <a:pt x="9" y="206"/>
                    </a:lnTo>
                    <a:lnTo>
                      <a:pt x="9" y="206"/>
                    </a:lnTo>
                    <a:lnTo>
                      <a:pt x="9" y="207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7" y="207"/>
                    </a:lnTo>
                    <a:lnTo>
                      <a:pt x="7" y="207"/>
                    </a:lnTo>
                    <a:lnTo>
                      <a:pt x="5" y="207"/>
                    </a:lnTo>
                    <a:lnTo>
                      <a:pt x="3" y="207"/>
                    </a:lnTo>
                    <a:lnTo>
                      <a:pt x="2" y="205"/>
                    </a:lnTo>
                    <a:lnTo>
                      <a:pt x="0" y="202"/>
                    </a:lnTo>
                    <a:lnTo>
                      <a:pt x="2" y="201"/>
                    </a:lnTo>
                    <a:lnTo>
                      <a:pt x="3" y="198"/>
                    </a:lnTo>
                    <a:lnTo>
                      <a:pt x="5" y="197"/>
                    </a:lnTo>
                    <a:lnTo>
                      <a:pt x="5" y="197"/>
                    </a:lnTo>
                    <a:lnTo>
                      <a:pt x="5" y="197"/>
                    </a:lnTo>
                    <a:lnTo>
                      <a:pt x="5" y="197"/>
                    </a:lnTo>
                    <a:lnTo>
                      <a:pt x="5" y="197"/>
                    </a:lnTo>
                    <a:lnTo>
                      <a:pt x="5" y="197"/>
                    </a:lnTo>
                    <a:lnTo>
                      <a:pt x="7" y="197"/>
                    </a:lnTo>
                    <a:lnTo>
                      <a:pt x="7" y="197"/>
                    </a:lnTo>
                    <a:lnTo>
                      <a:pt x="7" y="197"/>
                    </a:lnTo>
                    <a:lnTo>
                      <a:pt x="7" y="195"/>
                    </a:lnTo>
                    <a:lnTo>
                      <a:pt x="8" y="195"/>
                    </a:lnTo>
                    <a:lnTo>
                      <a:pt x="8" y="195"/>
                    </a:lnTo>
                    <a:lnTo>
                      <a:pt x="8" y="195"/>
                    </a:lnTo>
                    <a:lnTo>
                      <a:pt x="9" y="195"/>
                    </a:lnTo>
                    <a:lnTo>
                      <a:pt x="9" y="194"/>
                    </a:lnTo>
                    <a:lnTo>
                      <a:pt x="9" y="194"/>
                    </a:lnTo>
                    <a:lnTo>
                      <a:pt x="11" y="194"/>
                    </a:lnTo>
                    <a:lnTo>
                      <a:pt x="11" y="194"/>
                    </a:lnTo>
                    <a:lnTo>
                      <a:pt x="12" y="193"/>
                    </a:lnTo>
                    <a:lnTo>
                      <a:pt x="12" y="193"/>
                    </a:lnTo>
                    <a:lnTo>
                      <a:pt x="15" y="192"/>
                    </a:lnTo>
                    <a:close/>
                    <a:moveTo>
                      <a:pt x="46" y="167"/>
                    </a:moveTo>
                    <a:lnTo>
                      <a:pt x="49" y="167"/>
                    </a:lnTo>
                    <a:lnTo>
                      <a:pt x="51" y="168"/>
                    </a:lnTo>
                    <a:lnTo>
                      <a:pt x="53" y="171"/>
                    </a:lnTo>
                    <a:lnTo>
                      <a:pt x="51" y="173"/>
                    </a:lnTo>
                    <a:lnTo>
                      <a:pt x="50" y="176"/>
                    </a:lnTo>
                    <a:lnTo>
                      <a:pt x="50" y="176"/>
                    </a:lnTo>
                    <a:lnTo>
                      <a:pt x="49" y="177"/>
                    </a:lnTo>
                    <a:lnTo>
                      <a:pt x="47" y="177"/>
                    </a:lnTo>
                    <a:lnTo>
                      <a:pt x="46" y="178"/>
                    </a:lnTo>
                    <a:lnTo>
                      <a:pt x="46" y="180"/>
                    </a:lnTo>
                    <a:lnTo>
                      <a:pt x="45" y="180"/>
                    </a:lnTo>
                    <a:lnTo>
                      <a:pt x="43" y="181"/>
                    </a:lnTo>
                    <a:lnTo>
                      <a:pt x="42" y="182"/>
                    </a:lnTo>
                    <a:lnTo>
                      <a:pt x="42" y="182"/>
                    </a:lnTo>
                    <a:lnTo>
                      <a:pt x="40" y="184"/>
                    </a:lnTo>
                    <a:lnTo>
                      <a:pt x="37" y="182"/>
                    </a:lnTo>
                    <a:lnTo>
                      <a:pt x="36" y="181"/>
                    </a:lnTo>
                    <a:lnTo>
                      <a:pt x="34" y="178"/>
                    </a:lnTo>
                    <a:lnTo>
                      <a:pt x="34" y="176"/>
                    </a:lnTo>
                    <a:lnTo>
                      <a:pt x="36" y="174"/>
                    </a:lnTo>
                    <a:lnTo>
                      <a:pt x="36" y="174"/>
                    </a:lnTo>
                    <a:lnTo>
                      <a:pt x="37" y="173"/>
                    </a:lnTo>
                    <a:lnTo>
                      <a:pt x="38" y="172"/>
                    </a:lnTo>
                    <a:lnTo>
                      <a:pt x="38" y="172"/>
                    </a:lnTo>
                    <a:lnTo>
                      <a:pt x="40" y="171"/>
                    </a:lnTo>
                    <a:lnTo>
                      <a:pt x="41" y="169"/>
                    </a:lnTo>
                    <a:lnTo>
                      <a:pt x="42" y="169"/>
                    </a:lnTo>
                    <a:lnTo>
                      <a:pt x="43" y="168"/>
                    </a:lnTo>
                    <a:lnTo>
                      <a:pt x="43" y="168"/>
                    </a:lnTo>
                    <a:lnTo>
                      <a:pt x="46" y="167"/>
                    </a:lnTo>
                    <a:close/>
                    <a:moveTo>
                      <a:pt x="77" y="139"/>
                    </a:moveTo>
                    <a:lnTo>
                      <a:pt x="80" y="139"/>
                    </a:lnTo>
                    <a:lnTo>
                      <a:pt x="83" y="140"/>
                    </a:lnTo>
                    <a:lnTo>
                      <a:pt x="84" y="143"/>
                    </a:lnTo>
                    <a:lnTo>
                      <a:pt x="83" y="146"/>
                    </a:lnTo>
                    <a:lnTo>
                      <a:pt x="81" y="148"/>
                    </a:lnTo>
                    <a:lnTo>
                      <a:pt x="81" y="148"/>
                    </a:lnTo>
                    <a:lnTo>
                      <a:pt x="80" y="150"/>
                    </a:lnTo>
                    <a:lnTo>
                      <a:pt x="79" y="151"/>
                    </a:lnTo>
                    <a:lnTo>
                      <a:pt x="77" y="152"/>
                    </a:lnTo>
                    <a:lnTo>
                      <a:pt x="76" y="154"/>
                    </a:lnTo>
                    <a:lnTo>
                      <a:pt x="75" y="154"/>
                    </a:lnTo>
                    <a:lnTo>
                      <a:pt x="74" y="155"/>
                    </a:lnTo>
                    <a:lnTo>
                      <a:pt x="74" y="155"/>
                    </a:lnTo>
                    <a:lnTo>
                      <a:pt x="71" y="156"/>
                    </a:lnTo>
                    <a:lnTo>
                      <a:pt x="68" y="156"/>
                    </a:lnTo>
                    <a:lnTo>
                      <a:pt x="67" y="155"/>
                    </a:lnTo>
                    <a:lnTo>
                      <a:pt x="66" y="152"/>
                    </a:lnTo>
                    <a:lnTo>
                      <a:pt x="66" y="150"/>
                    </a:lnTo>
                    <a:lnTo>
                      <a:pt x="67" y="147"/>
                    </a:lnTo>
                    <a:lnTo>
                      <a:pt x="67" y="147"/>
                    </a:lnTo>
                    <a:lnTo>
                      <a:pt x="68" y="146"/>
                    </a:lnTo>
                    <a:lnTo>
                      <a:pt x="70" y="146"/>
                    </a:lnTo>
                    <a:lnTo>
                      <a:pt x="71" y="144"/>
                    </a:lnTo>
                    <a:lnTo>
                      <a:pt x="72" y="143"/>
                    </a:lnTo>
                    <a:lnTo>
                      <a:pt x="74" y="142"/>
                    </a:lnTo>
                    <a:lnTo>
                      <a:pt x="75" y="140"/>
                    </a:lnTo>
                    <a:lnTo>
                      <a:pt x="75" y="140"/>
                    </a:lnTo>
                    <a:lnTo>
                      <a:pt x="77" y="139"/>
                    </a:lnTo>
                    <a:close/>
                    <a:moveTo>
                      <a:pt x="109" y="112"/>
                    </a:moveTo>
                    <a:lnTo>
                      <a:pt x="112" y="112"/>
                    </a:lnTo>
                    <a:lnTo>
                      <a:pt x="113" y="113"/>
                    </a:lnTo>
                    <a:lnTo>
                      <a:pt x="114" y="116"/>
                    </a:lnTo>
                    <a:lnTo>
                      <a:pt x="114" y="118"/>
                    </a:lnTo>
                    <a:lnTo>
                      <a:pt x="113" y="121"/>
                    </a:lnTo>
                    <a:lnTo>
                      <a:pt x="112" y="122"/>
                    </a:lnTo>
                    <a:lnTo>
                      <a:pt x="110" y="123"/>
                    </a:lnTo>
                    <a:lnTo>
                      <a:pt x="109" y="125"/>
                    </a:lnTo>
                    <a:lnTo>
                      <a:pt x="108" y="125"/>
                    </a:lnTo>
                    <a:lnTo>
                      <a:pt x="106" y="126"/>
                    </a:lnTo>
                    <a:lnTo>
                      <a:pt x="105" y="127"/>
                    </a:lnTo>
                    <a:lnTo>
                      <a:pt x="105" y="127"/>
                    </a:lnTo>
                    <a:lnTo>
                      <a:pt x="102" y="129"/>
                    </a:lnTo>
                    <a:lnTo>
                      <a:pt x="100" y="129"/>
                    </a:lnTo>
                    <a:lnTo>
                      <a:pt x="97" y="127"/>
                    </a:lnTo>
                    <a:lnTo>
                      <a:pt x="97" y="125"/>
                    </a:lnTo>
                    <a:lnTo>
                      <a:pt x="97" y="122"/>
                    </a:lnTo>
                    <a:lnTo>
                      <a:pt x="98" y="120"/>
                    </a:lnTo>
                    <a:lnTo>
                      <a:pt x="98" y="120"/>
                    </a:lnTo>
                    <a:lnTo>
                      <a:pt x="100" y="118"/>
                    </a:lnTo>
                    <a:lnTo>
                      <a:pt x="101" y="118"/>
                    </a:lnTo>
                    <a:lnTo>
                      <a:pt x="102" y="117"/>
                    </a:lnTo>
                    <a:lnTo>
                      <a:pt x="104" y="116"/>
                    </a:lnTo>
                    <a:lnTo>
                      <a:pt x="105" y="114"/>
                    </a:lnTo>
                    <a:lnTo>
                      <a:pt x="106" y="113"/>
                    </a:lnTo>
                    <a:lnTo>
                      <a:pt x="109" y="112"/>
                    </a:lnTo>
                    <a:close/>
                    <a:moveTo>
                      <a:pt x="139" y="84"/>
                    </a:moveTo>
                    <a:lnTo>
                      <a:pt x="142" y="84"/>
                    </a:lnTo>
                    <a:lnTo>
                      <a:pt x="144" y="85"/>
                    </a:lnTo>
                    <a:lnTo>
                      <a:pt x="146" y="88"/>
                    </a:lnTo>
                    <a:lnTo>
                      <a:pt x="146" y="91"/>
                    </a:lnTo>
                    <a:lnTo>
                      <a:pt x="144" y="93"/>
                    </a:lnTo>
                    <a:lnTo>
                      <a:pt x="143" y="93"/>
                    </a:lnTo>
                    <a:lnTo>
                      <a:pt x="142" y="95"/>
                    </a:lnTo>
                    <a:lnTo>
                      <a:pt x="140" y="96"/>
                    </a:lnTo>
                    <a:lnTo>
                      <a:pt x="139" y="97"/>
                    </a:lnTo>
                    <a:lnTo>
                      <a:pt x="138" y="99"/>
                    </a:lnTo>
                    <a:lnTo>
                      <a:pt x="136" y="100"/>
                    </a:lnTo>
                    <a:lnTo>
                      <a:pt x="136" y="100"/>
                    </a:lnTo>
                    <a:lnTo>
                      <a:pt x="134" y="101"/>
                    </a:lnTo>
                    <a:lnTo>
                      <a:pt x="131" y="101"/>
                    </a:lnTo>
                    <a:lnTo>
                      <a:pt x="129" y="100"/>
                    </a:lnTo>
                    <a:lnTo>
                      <a:pt x="127" y="97"/>
                    </a:lnTo>
                    <a:lnTo>
                      <a:pt x="127" y="95"/>
                    </a:lnTo>
                    <a:lnTo>
                      <a:pt x="129" y="92"/>
                    </a:lnTo>
                    <a:lnTo>
                      <a:pt x="130" y="92"/>
                    </a:lnTo>
                    <a:lnTo>
                      <a:pt x="131" y="91"/>
                    </a:lnTo>
                    <a:lnTo>
                      <a:pt x="132" y="89"/>
                    </a:lnTo>
                    <a:lnTo>
                      <a:pt x="134" y="88"/>
                    </a:lnTo>
                    <a:lnTo>
                      <a:pt x="135" y="87"/>
                    </a:lnTo>
                    <a:lnTo>
                      <a:pt x="136" y="85"/>
                    </a:lnTo>
                    <a:lnTo>
                      <a:pt x="136" y="85"/>
                    </a:lnTo>
                    <a:lnTo>
                      <a:pt x="139" y="84"/>
                    </a:lnTo>
                    <a:close/>
                    <a:moveTo>
                      <a:pt x="170" y="57"/>
                    </a:moveTo>
                    <a:lnTo>
                      <a:pt x="173" y="57"/>
                    </a:lnTo>
                    <a:lnTo>
                      <a:pt x="174" y="58"/>
                    </a:lnTo>
                    <a:lnTo>
                      <a:pt x="176" y="61"/>
                    </a:lnTo>
                    <a:lnTo>
                      <a:pt x="176" y="63"/>
                    </a:lnTo>
                    <a:lnTo>
                      <a:pt x="174" y="66"/>
                    </a:lnTo>
                    <a:lnTo>
                      <a:pt x="174" y="66"/>
                    </a:lnTo>
                    <a:lnTo>
                      <a:pt x="173" y="67"/>
                    </a:lnTo>
                    <a:lnTo>
                      <a:pt x="172" y="68"/>
                    </a:lnTo>
                    <a:lnTo>
                      <a:pt x="170" y="70"/>
                    </a:lnTo>
                    <a:lnTo>
                      <a:pt x="169" y="71"/>
                    </a:lnTo>
                    <a:lnTo>
                      <a:pt x="168" y="72"/>
                    </a:lnTo>
                    <a:lnTo>
                      <a:pt x="166" y="72"/>
                    </a:lnTo>
                    <a:lnTo>
                      <a:pt x="164" y="74"/>
                    </a:lnTo>
                    <a:lnTo>
                      <a:pt x="161" y="74"/>
                    </a:lnTo>
                    <a:lnTo>
                      <a:pt x="160" y="72"/>
                    </a:lnTo>
                    <a:lnTo>
                      <a:pt x="159" y="70"/>
                    </a:lnTo>
                    <a:lnTo>
                      <a:pt x="159" y="67"/>
                    </a:lnTo>
                    <a:lnTo>
                      <a:pt x="160" y="65"/>
                    </a:lnTo>
                    <a:lnTo>
                      <a:pt x="160" y="65"/>
                    </a:lnTo>
                    <a:lnTo>
                      <a:pt x="161" y="63"/>
                    </a:lnTo>
                    <a:lnTo>
                      <a:pt x="163" y="62"/>
                    </a:lnTo>
                    <a:lnTo>
                      <a:pt x="164" y="61"/>
                    </a:lnTo>
                    <a:lnTo>
                      <a:pt x="165" y="59"/>
                    </a:lnTo>
                    <a:lnTo>
                      <a:pt x="166" y="58"/>
                    </a:lnTo>
                    <a:lnTo>
                      <a:pt x="168" y="58"/>
                    </a:lnTo>
                    <a:lnTo>
                      <a:pt x="170" y="57"/>
                    </a:lnTo>
                    <a:close/>
                    <a:moveTo>
                      <a:pt x="201" y="29"/>
                    </a:moveTo>
                    <a:lnTo>
                      <a:pt x="203" y="29"/>
                    </a:lnTo>
                    <a:lnTo>
                      <a:pt x="206" y="30"/>
                    </a:lnTo>
                    <a:lnTo>
                      <a:pt x="207" y="33"/>
                    </a:lnTo>
                    <a:lnTo>
                      <a:pt x="206" y="36"/>
                    </a:lnTo>
                    <a:lnTo>
                      <a:pt x="204" y="37"/>
                    </a:lnTo>
                    <a:lnTo>
                      <a:pt x="204" y="38"/>
                    </a:lnTo>
                    <a:lnTo>
                      <a:pt x="203" y="40"/>
                    </a:lnTo>
                    <a:lnTo>
                      <a:pt x="202" y="41"/>
                    </a:lnTo>
                    <a:lnTo>
                      <a:pt x="201" y="41"/>
                    </a:lnTo>
                    <a:lnTo>
                      <a:pt x="199" y="42"/>
                    </a:lnTo>
                    <a:lnTo>
                      <a:pt x="198" y="44"/>
                    </a:lnTo>
                    <a:lnTo>
                      <a:pt x="198" y="45"/>
                    </a:lnTo>
                    <a:lnTo>
                      <a:pt x="195" y="46"/>
                    </a:lnTo>
                    <a:lnTo>
                      <a:pt x="193" y="46"/>
                    </a:lnTo>
                    <a:lnTo>
                      <a:pt x="190" y="44"/>
                    </a:lnTo>
                    <a:lnTo>
                      <a:pt x="189" y="42"/>
                    </a:lnTo>
                    <a:lnTo>
                      <a:pt x="189" y="40"/>
                    </a:lnTo>
                    <a:lnTo>
                      <a:pt x="190" y="37"/>
                    </a:lnTo>
                    <a:lnTo>
                      <a:pt x="191" y="36"/>
                    </a:lnTo>
                    <a:lnTo>
                      <a:pt x="193" y="34"/>
                    </a:lnTo>
                    <a:lnTo>
                      <a:pt x="194" y="34"/>
                    </a:lnTo>
                    <a:lnTo>
                      <a:pt x="195" y="33"/>
                    </a:lnTo>
                    <a:lnTo>
                      <a:pt x="195" y="32"/>
                    </a:lnTo>
                    <a:lnTo>
                      <a:pt x="197" y="30"/>
                    </a:lnTo>
                    <a:lnTo>
                      <a:pt x="198" y="30"/>
                    </a:lnTo>
                    <a:lnTo>
                      <a:pt x="201" y="29"/>
                    </a:lnTo>
                    <a:close/>
                    <a:moveTo>
                      <a:pt x="231" y="0"/>
                    </a:moveTo>
                    <a:lnTo>
                      <a:pt x="233" y="0"/>
                    </a:lnTo>
                    <a:lnTo>
                      <a:pt x="236" y="2"/>
                    </a:lnTo>
                    <a:lnTo>
                      <a:pt x="237" y="4"/>
                    </a:lnTo>
                    <a:lnTo>
                      <a:pt x="237" y="7"/>
                    </a:lnTo>
                    <a:lnTo>
                      <a:pt x="236" y="10"/>
                    </a:lnTo>
                    <a:lnTo>
                      <a:pt x="235" y="10"/>
                    </a:lnTo>
                    <a:lnTo>
                      <a:pt x="235" y="11"/>
                    </a:lnTo>
                    <a:lnTo>
                      <a:pt x="233" y="11"/>
                    </a:lnTo>
                    <a:lnTo>
                      <a:pt x="233" y="12"/>
                    </a:lnTo>
                    <a:lnTo>
                      <a:pt x="232" y="12"/>
                    </a:lnTo>
                    <a:lnTo>
                      <a:pt x="232" y="13"/>
                    </a:lnTo>
                    <a:lnTo>
                      <a:pt x="231" y="13"/>
                    </a:lnTo>
                    <a:lnTo>
                      <a:pt x="229" y="15"/>
                    </a:lnTo>
                    <a:lnTo>
                      <a:pt x="229" y="16"/>
                    </a:lnTo>
                    <a:lnTo>
                      <a:pt x="228" y="16"/>
                    </a:lnTo>
                    <a:lnTo>
                      <a:pt x="228" y="16"/>
                    </a:lnTo>
                    <a:lnTo>
                      <a:pt x="225" y="17"/>
                    </a:lnTo>
                    <a:lnTo>
                      <a:pt x="223" y="17"/>
                    </a:lnTo>
                    <a:lnTo>
                      <a:pt x="220" y="16"/>
                    </a:lnTo>
                    <a:lnTo>
                      <a:pt x="219" y="13"/>
                    </a:lnTo>
                    <a:lnTo>
                      <a:pt x="219" y="11"/>
                    </a:lnTo>
                    <a:lnTo>
                      <a:pt x="221" y="10"/>
                    </a:lnTo>
                    <a:lnTo>
                      <a:pt x="221" y="8"/>
                    </a:lnTo>
                    <a:lnTo>
                      <a:pt x="221" y="8"/>
                    </a:lnTo>
                    <a:lnTo>
                      <a:pt x="223" y="7"/>
                    </a:lnTo>
                    <a:lnTo>
                      <a:pt x="224" y="7"/>
                    </a:lnTo>
                    <a:lnTo>
                      <a:pt x="224" y="6"/>
                    </a:lnTo>
                    <a:lnTo>
                      <a:pt x="225" y="4"/>
                    </a:lnTo>
                    <a:lnTo>
                      <a:pt x="225" y="4"/>
                    </a:lnTo>
                    <a:lnTo>
                      <a:pt x="227" y="3"/>
                    </a:lnTo>
                    <a:lnTo>
                      <a:pt x="228" y="3"/>
                    </a:lnTo>
                    <a:lnTo>
                      <a:pt x="228" y="2"/>
                    </a:lnTo>
                    <a:lnTo>
                      <a:pt x="228" y="2"/>
                    </a:lnTo>
                    <a:lnTo>
                      <a:pt x="2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8" name="Freeform 7204"/>
              <p:cNvSpPr>
                <a:spLocks noEditPoints="1"/>
              </p:cNvSpPr>
              <p:nvPr/>
            </p:nvSpPr>
            <p:spPr bwMode="auto">
              <a:xfrm>
                <a:off x="4911725" y="2447925"/>
                <a:ext cx="1312863" cy="2278063"/>
              </a:xfrm>
              <a:custGeom>
                <a:avLst/>
                <a:gdLst>
                  <a:gd name="T0" fmla="*/ 438 w 827"/>
                  <a:gd name="T1" fmla="*/ 368 h 1435"/>
                  <a:gd name="T2" fmla="*/ 372 w 827"/>
                  <a:gd name="T3" fmla="*/ 371 h 1435"/>
                  <a:gd name="T4" fmla="*/ 416 w 827"/>
                  <a:gd name="T5" fmla="*/ 337 h 1435"/>
                  <a:gd name="T6" fmla="*/ 334 w 827"/>
                  <a:gd name="T7" fmla="*/ 301 h 1435"/>
                  <a:gd name="T8" fmla="*/ 385 w 827"/>
                  <a:gd name="T9" fmla="*/ 299 h 1435"/>
                  <a:gd name="T10" fmla="*/ 46 w 827"/>
                  <a:gd name="T11" fmla="*/ 299 h 1435"/>
                  <a:gd name="T12" fmla="*/ 381 w 827"/>
                  <a:gd name="T13" fmla="*/ 13 h 1435"/>
                  <a:gd name="T14" fmla="*/ 552 w 827"/>
                  <a:gd name="T15" fmla="*/ 67 h 1435"/>
                  <a:gd name="T16" fmla="*/ 539 w 827"/>
                  <a:gd name="T17" fmla="*/ 101 h 1435"/>
                  <a:gd name="T18" fmla="*/ 526 w 827"/>
                  <a:gd name="T19" fmla="*/ 141 h 1435"/>
                  <a:gd name="T20" fmla="*/ 448 w 827"/>
                  <a:gd name="T21" fmla="*/ 121 h 1435"/>
                  <a:gd name="T22" fmla="*/ 480 w 827"/>
                  <a:gd name="T23" fmla="*/ 69 h 1435"/>
                  <a:gd name="T24" fmla="*/ 448 w 827"/>
                  <a:gd name="T25" fmla="*/ 55 h 1435"/>
                  <a:gd name="T26" fmla="*/ 407 w 827"/>
                  <a:gd name="T27" fmla="*/ 66 h 1435"/>
                  <a:gd name="T28" fmla="*/ 377 w 827"/>
                  <a:gd name="T29" fmla="*/ 97 h 1435"/>
                  <a:gd name="T30" fmla="*/ 398 w 827"/>
                  <a:gd name="T31" fmla="*/ 118 h 1435"/>
                  <a:gd name="T32" fmla="*/ 359 w 827"/>
                  <a:gd name="T33" fmla="*/ 124 h 1435"/>
                  <a:gd name="T34" fmla="*/ 322 w 827"/>
                  <a:gd name="T35" fmla="*/ 199 h 1435"/>
                  <a:gd name="T36" fmla="*/ 416 w 827"/>
                  <a:gd name="T37" fmla="*/ 237 h 1435"/>
                  <a:gd name="T38" fmla="*/ 436 w 827"/>
                  <a:gd name="T39" fmla="*/ 220 h 1435"/>
                  <a:gd name="T40" fmla="*/ 444 w 827"/>
                  <a:gd name="T41" fmla="*/ 152 h 1435"/>
                  <a:gd name="T42" fmla="*/ 550 w 827"/>
                  <a:gd name="T43" fmla="*/ 172 h 1435"/>
                  <a:gd name="T44" fmla="*/ 633 w 827"/>
                  <a:gd name="T45" fmla="*/ 244 h 1435"/>
                  <a:gd name="T46" fmla="*/ 662 w 827"/>
                  <a:gd name="T47" fmla="*/ 310 h 1435"/>
                  <a:gd name="T48" fmla="*/ 612 w 827"/>
                  <a:gd name="T49" fmla="*/ 303 h 1435"/>
                  <a:gd name="T50" fmla="*/ 580 w 827"/>
                  <a:gd name="T51" fmla="*/ 297 h 1435"/>
                  <a:gd name="T52" fmla="*/ 513 w 827"/>
                  <a:gd name="T53" fmla="*/ 313 h 1435"/>
                  <a:gd name="T54" fmla="*/ 573 w 827"/>
                  <a:gd name="T55" fmla="*/ 322 h 1435"/>
                  <a:gd name="T56" fmla="*/ 580 w 827"/>
                  <a:gd name="T57" fmla="*/ 354 h 1435"/>
                  <a:gd name="T58" fmla="*/ 512 w 827"/>
                  <a:gd name="T59" fmla="*/ 363 h 1435"/>
                  <a:gd name="T60" fmla="*/ 468 w 827"/>
                  <a:gd name="T61" fmla="*/ 431 h 1435"/>
                  <a:gd name="T62" fmla="*/ 424 w 827"/>
                  <a:gd name="T63" fmla="*/ 563 h 1435"/>
                  <a:gd name="T64" fmla="*/ 353 w 827"/>
                  <a:gd name="T65" fmla="*/ 525 h 1435"/>
                  <a:gd name="T66" fmla="*/ 275 w 827"/>
                  <a:gd name="T67" fmla="*/ 551 h 1435"/>
                  <a:gd name="T68" fmla="*/ 326 w 827"/>
                  <a:gd name="T69" fmla="*/ 653 h 1435"/>
                  <a:gd name="T70" fmla="*/ 368 w 827"/>
                  <a:gd name="T71" fmla="*/ 697 h 1435"/>
                  <a:gd name="T72" fmla="*/ 444 w 827"/>
                  <a:gd name="T73" fmla="*/ 772 h 1435"/>
                  <a:gd name="T74" fmla="*/ 497 w 827"/>
                  <a:gd name="T75" fmla="*/ 772 h 1435"/>
                  <a:gd name="T76" fmla="*/ 557 w 827"/>
                  <a:gd name="T77" fmla="*/ 761 h 1435"/>
                  <a:gd name="T78" fmla="*/ 595 w 827"/>
                  <a:gd name="T79" fmla="*/ 780 h 1435"/>
                  <a:gd name="T80" fmla="*/ 694 w 827"/>
                  <a:gd name="T81" fmla="*/ 863 h 1435"/>
                  <a:gd name="T82" fmla="*/ 687 w 827"/>
                  <a:gd name="T83" fmla="*/ 910 h 1435"/>
                  <a:gd name="T84" fmla="*/ 767 w 827"/>
                  <a:gd name="T85" fmla="*/ 914 h 1435"/>
                  <a:gd name="T86" fmla="*/ 767 w 827"/>
                  <a:gd name="T87" fmla="*/ 1151 h 1435"/>
                  <a:gd name="T88" fmla="*/ 677 w 827"/>
                  <a:gd name="T89" fmla="*/ 1252 h 1435"/>
                  <a:gd name="T90" fmla="*/ 610 w 827"/>
                  <a:gd name="T91" fmla="*/ 1347 h 1435"/>
                  <a:gd name="T92" fmla="*/ 567 w 827"/>
                  <a:gd name="T93" fmla="*/ 1383 h 1435"/>
                  <a:gd name="T94" fmla="*/ 480 w 827"/>
                  <a:gd name="T95" fmla="*/ 1337 h 1435"/>
                  <a:gd name="T96" fmla="*/ 509 w 827"/>
                  <a:gd name="T97" fmla="*/ 1218 h 1435"/>
                  <a:gd name="T98" fmla="*/ 431 w 827"/>
                  <a:gd name="T99" fmla="*/ 969 h 1435"/>
                  <a:gd name="T100" fmla="*/ 434 w 827"/>
                  <a:gd name="T101" fmla="*/ 783 h 1435"/>
                  <a:gd name="T102" fmla="*/ 365 w 827"/>
                  <a:gd name="T103" fmla="*/ 754 h 1435"/>
                  <a:gd name="T104" fmla="*/ 280 w 827"/>
                  <a:gd name="T105" fmla="*/ 702 h 1435"/>
                  <a:gd name="T106" fmla="*/ 191 w 827"/>
                  <a:gd name="T107" fmla="*/ 608 h 1435"/>
                  <a:gd name="T108" fmla="*/ 153 w 827"/>
                  <a:gd name="T109" fmla="*/ 584 h 1435"/>
                  <a:gd name="T110" fmla="*/ 112 w 827"/>
                  <a:gd name="T111" fmla="*/ 560 h 1435"/>
                  <a:gd name="T112" fmla="*/ 31 w 827"/>
                  <a:gd name="T113" fmla="*/ 348 h 1435"/>
                  <a:gd name="T114" fmla="*/ 194 w 827"/>
                  <a:gd name="T115" fmla="*/ 7 h 1435"/>
                  <a:gd name="T116" fmla="*/ 208 w 827"/>
                  <a:gd name="T117" fmla="*/ 63 h 1435"/>
                  <a:gd name="T118" fmla="*/ 279 w 827"/>
                  <a:gd name="T119" fmla="*/ 49 h 1435"/>
                  <a:gd name="T120" fmla="*/ 311 w 827"/>
                  <a:gd name="T121" fmla="*/ 33 h 1435"/>
                  <a:gd name="T122" fmla="*/ 360 w 827"/>
                  <a:gd name="T123" fmla="*/ 77 h 1435"/>
                  <a:gd name="T124" fmla="*/ 344 w 827"/>
                  <a:gd name="T125" fmla="*/ 8 h 14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27" h="1435">
                    <a:moveTo>
                      <a:pt x="458" y="348"/>
                    </a:moveTo>
                    <a:lnTo>
                      <a:pt x="451" y="348"/>
                    </a:lnTo>
                    <a:lnTo>
                      <a:pt x="445" y="348"/>
                    </a:lnTo>
                    <a:lnTo>
                      <a:pt x="441" y="348"/>
                    </a:lnTo>
                    <a:lnTo>
                      <a:pt x="438" y="350"/>
                    </a:lnTo>
                    <a:lnTo>
                      <a:pt x="433" y="355"/>
                    </a:lnTo>
                    <a:lnTo>
                      <a:pt x="428" y="361"/>
                    </a:lnTo>
                    <a:lnTo>
                      <a:pt x="424" y="368"/>
                    </a:lnTo>
                    <a:lnTo>
                      <a:pt x="423" y="371"/>
                    </a:lnTo>
                    <a:lnTo>
                      <a:pt x="423" y="371"/>
                    </a:lnTo>
                    <a:lnTo>
                      <a:pt x="420" y="372"/>
                    </a:lnTo>
                    <a:lnTo>
                      <a:pt x="417" y="373"/>
                    </a:lnTo>
                    <a:lnTo>
                      <a:pt x="415" y="375"/>
                    </a:lnTo>
                    <a:lnTo>
                      <a:pt x="412" y="377"/>
                    </a:lnTo>
                    <a:lnTo>
                      <a:pt x="410" y="378"/>
                    </a:lnTo>
                    <a:lnTo>
                      <a:pt x="408" y="380"/>
                    </a:lnTo>
                    <a:lnTo>
                      <a:pt x="408" y="381"/>
                    </a:lnTo>
                    <a:lnTo>
                      <a:pt x="407" y="382"/>
                    </a:lnTo>
                    <a:lnTo>
                      <a:pt x="407" y="382"/>
                    </a:lnTo>
                    <a:lnTo>
                      <a:pt x="406" y="382"/>
                    </a:lnTo>
                    <a:lnTo>
                      <a:pt x="406" y="384"/>
                    </a:lnTo>
                    <a:lnTo>
                      <a:pt x="407" y="386"/>
                    </a:lnTo>
                    <a:lnTo>
                      <a:pt x="408" y="388"/>
                    </a:lnTo>
                    <a:lnTo>
                      <a:pt x="411" y="389"/>
                    </a:lnTo>
                    <a:lnTo>
                      <a:pt x="413" y="388"/>
                    </a:lnTo>
                    <a:lnTo>
                      <a:pt x="416" y="386"/>
                    </a:lnTo>
                    <a:lnTo>
                      <a:pt x="419" y="384"/>
                    </a:lnTo>
                    <a:lnTo>
                      <a:pt x="421" y="381"/>
                    </a:lnTo>
                    <a:lnTo>
                      <a:pt x="424" y="378"/>
                    </a:lnTo>
                    <a:lnTo>
                      <a:pt x="428" y="376"/>
                    </a:lnTo>
                    <a:lnTo>
                      <a:pt x="432" y="373"/>
                    </a:lnTo>
                    <a:lnTo>
                      <a:pt x="436" y="371"/>
                    </a:lnTo>
                    <a:lnTo>
                      <a:pt x="438" y="368"/>
                    </a:lnTo>
                    <a:lnTo>
                      <a:pt x="440" y="365"/>
                    </a:lnTo>
                    <a:lnTo>
                      <a:pt x="442" y="364"/>
                    </a:lnTo>
                    <a:lnTo>
                      <a:pt x="445" y="363"/>
                    </a:lnTo>
                    <a:lnTo>
                      <a:pt x="448" y="361"/>
                    </a:lnTo>
                    <a:lnTo>
                      <a:pt x="451" y="360"/>
                    </a:lnTo>
                    <a:lnTo>
                      <a:pt x="455" y="359"/>
                    </a:lnTo>
                    <a:lnTo>
                      <a:pt x="458" y="356"/>
                    </a:lnTo>
                    <a:lnTo>
                      <a:pt x="461" y="355"/>
                    </a:lnTo>
                    <a:lnTo>
                      <a:pt x="462" y="354"/>
                    </a:lnTo>
                    <a:lnTo>
                      <a:pt x="463" y="352"/>
                    </a:lnTo>
                    <a:lnTo>
                      <a:pt x="462" y="350"/>
                    </a:lnTo>
                    <a:lnTo>
                      <a:pt x="458" y="348"/>
                    </a:lnTo>
                    <a:close/>
                    <a:moveTo>
                      <a:pt x="379" y="321"/>
                    </a:moveTo>
                    <a:lnTo>
                      <a:pt x="376" y="321"/>
                    </a:lnTo>
                    <a:lnTo>
                      <a:pt x="373" y="322"/>
                    </a:lnTo>
                    <a:lnTo>
                      <a:pt x="369" y="323"/>
                    </a:lnTo>
                    <a:lnTo>
                      <a:pt x="366" y="326"/>
                    </a:lnTo>
                    <a:lnTo>
                      <a:pt x="362" y="329"/>
                    </a:lnTo>
                    <a:lnTo>
                      <a:pt x="361" y="333"/>
                    </a:lnTo>
                    <a:lnTo>
                      <a:pt x="360" y="343"/>
                    </a:lnTo>
                    <a:lnTo>
                      <a:pt x="360" y="354"/>
                    </a:lnTo>
                    <a:lnTo>
                      <a:pt x="360" y="363"/>
                    </a:lnTo>
                    <a:lnTo>
                      <a:pt x="360" y="368"/>
                    </a:lnTo>
                    <a:lnTo>
                      <a:pt x="360" y="376"/>
                    </a:lnTo>
                    <a:lnTo>
                      <a:pt x="361" y="382"/>
                    </a:lnTo>
                    <a:lnTo>
                      <a:pt x="365" y="386"/>
                    </a:lnTo>
                    <a:lnTo>
                      <a:pt x="368" y="386"/>
                    </a:lnTo>
                    <a:lnTo>
                      <a:pt x="369" y="385"/>
                    </a:lnTo>
                    <a:lnTo>
                      <a:pt x="370" y="382"/>
                    </a:lnTo>
                    <a:lnTo>
                      <a:pt x="372" y="380"/>
                    </a:lnTo>
                    <a:lnTo>
                      <a:pt x="372" y="377"/>
                    </a:lnTo>
                    <a:lnTo>
                      <a:pt x="372" y="373"/>
                    </a:lnTo>
                    <a:lnTo>
                      <a:pt x="372" y="371"/>
                    </a:lnTo>
                    <a:lnTo>
                      <a:pt x="372" y="369"/>
                    </a:lnTo>
                    <a:lnTo>
                      <a:pt x="372" y="364"/>
                    </a:lnTo>
                    <a:lnTo>
                      <a:pt x="372" y="356"/>
                    </a:lnTo>
                    <a:lnTo>
                      <a:pt x="372" y="350"/>
                    </a:lnTo>
                    <a:lnTo>
                      <a:pt x="374" y="344"/>
                    </a:lnTo>
                    <a:lnTo>
                      <a:pt x="376" y="343"/>
                    </a:lnTo>
                    <a:lnTo>
                      <a:pt x="377" y="340"/>
                    </a:lnTo>
                    <a:lnTo>
                      <a:pt x="379" y="338"/>
                    </a:lnTo>
                    <a:lnTo>
                      <a:pt x="382" y="335"/>
                    </a:lnTo>
                    <a:lnTo>
                      <a:pt x="385" y="333"/>
                    </a:lnTo>
                    <a:lnTo>
                      <a:pt x="389" y="331"/>
                    </a:lnTo>
                    <a:lnTo>
                      <a:pt x="393" y="333"/>
                    </a:lnTo>
                    <a:lnTo>
                      <a:pt x="396" y="334"/>
                    </a:lnTo>
                    <a:lnTo>
                      <a:pt x="399" y="337"/>
                    </a:lnTo>
                    <a:lnTo>
                      <a:pt x="400" y="339"/>
                    </a:lnTo>
                    <a:lnTo>
                      <a:pt x="402" y="343"/>
                    </a:lnTo>
                    <a:lnTo>
                      <a:pt x="402" y="348"/>
                    </a:lnTo>
                    <a:lnTo>
                      <a:pt x="402" y="354"/>
                    </a:lnTo>
                    <a:lnTo>
                      <a:pt x="402" y="359"/>
                    </a:lnTo>
                    <a:lnTo>
                      <a:pt x="403" y="363"/>
                    </a:lnTo>
                    <a:lnTo>
                      <a:pt x="404" y="365"/>
                    </a:lnTo>
                    <a:lnTo>
                      <a:pt x="406" y="367"/>
                    </a:lnTo>
                    <a:lnTo>
                      <a:pt x="408" y="365"/>
                    </a:lnTo>
                    <a:lnTo>
                      <a:pt x="411" y="364"/>
                    </a:lnTo>
                    <a:lnTo>
                      <a:pt x="413" y="361"/>
                    </a:lnTo>
                    <a:lnTo>
                      <a:pt x="415" y="359"/>
                    </a:lnTo>
                    <a:lnTo>
                      <a:pt x="416" y="356"/>
                    </a:lnTo>
                    <a:lnTo>
                      <a:pt x="415" y="354"/>
                    </a:lnTo>
                    <a:lnTo>
                      <a:pt x="415" y="351"/>
                    </a:lnTo>
                    <a:lnTo>
                      <a:pt x="415" y="347"/>
                    </a:lnTo>
                    <a:lnTo>
                      <a:pt x="415" y="344"/>
                    </a:lnTo>
                    <a:lnTo>
                      <a:pt x="415" y="340"/>
                    </a:lnTo>
                    <a:lnTo>
                      <a:pt x="416" y="337"/>
                    </a:lnTo>
                    <a:lnTo>
                      <a:pt x="416" y="334"/>
                    </a:lnTo>
                    <a:lnTo>
                      <a:pt x="417" y="333"/>
                    </a:lnTo>
                    <a:lnTo>
                      <a:pt x="417" y="333"/>
                    </a:lnTo>
                    <a:lnTo>
                      <a:pt x="417" y="334"/>
                    </a:lnTo>
                    <a:lnTo>
                      <a:pt x="419" y="338"/>
                    </a:lnTo>
                    <a:lnTo>
                      <a:pt x="420" y="340"/>
                    </a:lnTo>
                    <a:lnTo>
                      <a:pt x="423" y="343"/>
                    </a:lnTo>
                    <a:lnTo>
                      <a:pt x="425" y="344"/>
                    </a:lnTo>
                    <a:lnTo>
                      <a:pt x="428" y="344"/>
                    </a:lnTo>
                    <a:lnTo>
                      <a:pt x="428" y="344"/>
                    </a:lnTo>
                    <a:lnTo>
                      <a:pt x="428" y="342"/>
                    </a:lnTo>
                    <a:lnTo>
                      <a:pt x="428" y="339"/>
                    </a:lnTo>
                    <a:lnTo>
                      <a:pt x="427" y="337"/>
                    </a:lnTo>
                    <a:lnTo>
                      <a:pt x="425" y="333"/>
                    </a:lnTo>
                    <a:lnTo>
                      <a:pt x="424" y="330"/>
                    </a:lnTo>
                    <a:lnTo>
                      <a:pt x="421" y="327"/>
                    </a:lnTo>
                    <a:lnTo>
                      <a:pt x="420" y="326"/>
                    </a:lnTo>
                    <a:lnTo>
                      <a:pt x="419" y="325"/>
                    </a:lnTo>
                    <a:lnTo>
                      <a:pt x="415" y="325"/>
                    </a:lnTo>
                    <a:lnTo>
                      <a:pt x="411" y="323"/>
                    </a:lnTo>
                    <a:lnTo>
                      <a:pt x="406" y="323"/>
                    </a:lnTo>
                    <a:lnTo>
                      <a:pt x="403" y="325"/>
                    </a:lnTo>
                    <a:lnTo>
                      <a:pt x="400" y="325"/>
                    </a:lnTo>
                    <a:lnTo>
                      <a:pt x="396" y="325"/>
                    </a:lnTo>
                    <a:lnTo>
                      <a:pt x="391" y="322"/>
                    </a:lnTo>
                    <a:lnTo>
                      <a:pt x="385" y="321"/>
                    </a:lnTo>
                    <a:lnTo>
                      <a:pt x="379" y="321"/>
                    </a:lnTo>
                    <a:close/>
                    <a:moveTo>
                      <a:pt x="362" y="283"/>
                    </a:moveTo>
                    <a:lnTo>
                      <a:pt x="356" y="287"/>
                    </a:lnTo>
                    <a:lnTo>
                      <a:pt x="349" y="292"/>
                    </a:lnTo>
                    <a:lnTo>
                      <a:pt x="341" y="297"/>
                    </a:lnTo>
                    <a:lnTo>
                      <a:pt x="338" y="300"/>
                    </a:lnTo>
                    <a:lnTo>
                      <a:pt x="334" y="301"/>
                    </a:lnTo>
                    <a:lnTo>
                      <a:pt x="331" y="303"/>
                    </a:lnTo>
                    <a:lnTo>
                      <a:pt x="330" y="304"/>
                    </a:lnTo>
                    <a:lnTo>
                      <a:pt x="328" y="305"/>
                    </a:lnTo>
                    <a:lnTo>
                      <a:pt x="328" y="309"/>
                    </a:lnTo>
                    <a:lnTo>
                      <a:pt x="330" y="310"/>
                    </a:lnTo>
                    <a:lnTo>
                      <a:pt x="331" y="313"/>
                    </a:lnTo>
                    <a:lnTo>
                      <a:pt x="334" y="313"/>
                    </a:lnTo>
                    <a:lnTo>
                      <a:pt x="335" y="313"/>
                    </a:lnTo>
                    <a:lnTo>
                      <a:pt x="339" y="313"/>
                    </a:lnTo>
                    <a:lnTo>
                      <a:pt x="340" y="312"/>
                    </a:lnTo>
                    <a:lnTo>
                      <a:pt x="344" y="309"/>
                    </a:lnTo>
                    <a:lnTo>
                      <a:pt x="348" y="308"/>
                    </a:lnTo>
                    <a:lnTo>
                      <a:pt x="352" y="306"/>
                    </a:lnTo>
                    <a:lnTo>
                      <a:pt x="355" y="305"/>
                    </a:lnTo>
                    <a:lnTo>
                      <a:pt x="356" y="305"/>
                    </a:lnTo>
                    <a:lnTo>
                      <a:pt x="357" y="306"/>
                    </a:lnTo>
                    <a:lnTo>
                      <a:pt x="357" y="308"/>
                    </a:lnTo>
                    <a:lnTo>
                      <a:pt x="359" y="309"/>
                    </a:lnTo>
                    <a:lnTo>
                      <a:pt x="361" y="310"/>
                    </a:lnTo>
                    <a:lnTo>
                      <a:pt x="364" y="310"/>
                    </a:lnTo>
                    <a:lnTo>
                      <a:pt x="368" y="310"/>
                    </a:lnTo>
                    <a:lnTo>
                      <a:pt x="372" y="312"/>
                    </a:lnTo>
                    <a:lnTo>
                      <a:pt x="376" y="312"/>
                    </a:lnTo>
                    <a:lnTo>
                      <a:pt x="378" y="313"/>
                    </a:lnTo>
                    <a:lnTo>
                      <a:pt x="381" y="313"/>
                    </a:lnTo>
                    <a:lnTo>
                      <a:pt x="382" y="312"/>
                    </a:lnTo>
                    <a:lnTo>
                      <a:pt x="383" y="310"/>
                    </a:lnTo>
                    <a:lnTo>
                      <a:pt x="385" y="308"/>
                    </a:lnTo>
                    <a:lnTo>
                      <a:pt x="385" y="305"/>
                    </a:lnTo>
                    <a:lnTo>
                      <a:pt x="386" y="303"/>
                    </a:lnTo>
                    <a:lnTo>
                      <a:pt x="386" y="301"/>
                    </a:lnTo>
                    <a:lnTo>
                      <a:pt x="386" y="300"/>
                    </a:lnTo>
                    <a:lnTo>
                      <a:pt x="385" y="299"/>
                    </a:lnTo>
                    <a:lnTo>
                      <a:pt x="381" y="297"/>
                    </a:lnTo>
                    <a:lnTo>
                      <a:pt x="377" y="295"/>
                    </a:lnTo>
                    <a:lnTo>
                      <a:pt x="373" y="292"/>
                    </a:lnTo>
                    <a:lnTo>
                      <a:pt x="369" y="288"/>
                    </a:lnTo>
                    <a:lnTo>
                      <a:pt x="366" y="284"/>
                    </a:lnTo>
                    <a:lnTo>
                      <a:pt x="362" y="283"/>
                    </a:lnTo>
                    <a:close/>
                    <a:moveTo>
                      <a:pt x="18" y="275"/>
                    </a:moveTo>
                    <a:lnTo>
                      <a:pt x="18" y="275"/>
                    </a:lnTo>
                    <a:lnTo>
                      <a:pt x="18" y="278"/>
                    </a:lnTo>
                    <a:lnTo>
                      <a:pt x="19" y="279"/>
                    </a:lnTo>
                    <a:lnTo>
                      <a:pt x="19" y="282"/>
                    </a:lnTo>
                    <a:lnTo>
                      <a:pt x="22" y="284"/>
                    </a:lnTo>
                    <a:lnTo>
                      <a:pt x="23" y="287"/>
                    </a:lnTo>
                    <a:lnTo>
                      <a:pt x="25" y="289"/>
                    </a:lnTo>
                    <a:lnTo>
                      <a:pt x="26" y="291"/>
                    </a:lnTo>
                    <a:lnTo>
                      <a:pt x="29" y="292"/>
                    </a:lnTo>
                    <a:lnTo>
                      <a:pt x="31" y="293"/>
                    </a:lnTo>
                    <a:lnTo>
                      <a:pt x="34" y="293"/>
                    </a:lnTo>
                    <a:lnTo>
                      <a:pt x="35" y="295"/>
                    </a:lnTo>
                    <a:lnTo>
                      <a:pt x="38" y="296"/>
                    </a:lnTo>
                    <a:lnTo>
                      <a:pt x="38" y="299"/>
                    </a:lnTo>
                    <a:lnTo>
                      <a:pt x="39" y="301"/>
                    </a:lnTo>
                    <a:lnTo>
                      <a:pt x="39" y="305"/>
                    </a:lnTo>
                    <a:lnTo>
                      <a:pt x="40" y="309"/>
                    </a:lnTo>
                    <a:lnTo>
                      <a:pt x="42" y="312"/>
                    </a:lnTo>
                    <a:lnTo>
                      <a:pt x="43" y="314"/>
                    </a:lnTo>
                    <a:lnTo>
                      <a:pt x="44" y="314"/>
                    </a:lnTo>
                    <a:lnTo>
                      <a:pt x="47" y="313"/>
                    </a:lnTo>
                    <a:lnTo>
                      <a:pt x="47" y="310"/>
                    </a:lnTo>
                    <a:lnTo>
                      <a:pt x="48" y="308"/>
                    </a:lnTo>
                    <a:lnTo>
                      <a:pt x="48" y="304"/>
                    </a:lnTo>
                    <a:lnTo>
                      <a:pt x="47" y="301"/>
                    </a:lnTo>
                    <a:lnTo>
                      <a:pt x="46" y="299"/>
                    </a:lnTo>
                    <a:lnTo>
                      <a:pt x="44" y="296"/>
                    </a:lnTo>
                    <a:lnTo>
                      <a:pt x="42" y="293"/>
                    </a:lnTo>
                    <a:lnTo>
                      <a:pt x="39" y="291"/>
                    </a:lnTo>
                    <a:lnTo>
                      <a:pt x="35" y="287"/>
                    </a:lnTo>
                    <a:lnTo>
                      <a:pt x="33" y="284"/>
                    </a:lnTo>
                    <a:lnTo>
                      <a:pt x="31" y="283"/>
                    </a:lnTo>
                    <a:lnTo>
                      <a:pt x="29" y="283"/>
                    </a:lnTo>
                    <a:lnTo>
                      <a:pt x="27" y="282"/>
                    </a:lnTo>
                    <a:lnTo>
                      <a:pt x="26" y="280"/>
                    </a:lnTo>
                    <a:lnTo>
                      <a:pt x="23" y="278"/>
                    </a:lnTo>
                    <a:lnTo>
                      <a:pt x="22" y="276"/>
                    </a:lnTo>
                    <a:lnTo>
                      <a:pt x="19" y="275"/>
                    </a:lnTo>
                    <a:lnTo>
                      <a:pt x="18" y="275"/>
                    </a:lnTo>
                    <a:close/>
                    <a:moveTo>
                      <a:pt x="360" y="0"/>
                    </a:moveTo>
                    <a:lnTo>
                      <a:pt x="364" y="1"/>
                    </a:lnTo>
                    <a:lnTo>
                      <a:pt x="366" y="1"/>
                    </a:lnTo>
                    <a:lnTo>
                      <a:pt x="368" y="4"/>
                    </a:lnTo>
                    <a:lnTo>
                      <a:pt x="370" y="7"/>
                    </a:lnTo>
                    <a:lnTo>
                      <a:pt x="370" y="12"/>
                    </a:lnTo>
                    <a:lnTo>
                      <a:pt x="370" y="17"/>
                    </a:lnTo>
                    <a:lnTo>
                      <a:pt x="369" y="22"/>
                    </a:lnTo>
                    <a:lnTo>
                      <a:pt x="369" y="26"/>
                    </a:lnTo>
                    <a:lnTo>
                      <a:pt x="369" y="28"/>
                    </a:lnTo>
                    <a:lnTo>
                      <a:pt x="369" y="29"/>
                    </a:lnTo>
                    <a:lnTo>
                      <a:pt x="370" y="29"/>
                    </a:lnTo>
                    <a:lnTo>
                      <a:pt x="373" y="28"/>
                    </a:lnTo>
                    <a:lnTo>
                      <a:pt x="378" y="26"/>
                    </a:lnTo>
                    <a:lnTo>
                      <a:pt x="381" y="25"/>
                    </a:lnTo>
                    <a:lnTo>
                      <a:pt x="382" y="24"/>
                    </a:lnTo>
                    <a:lnTo>
                      <a:pt x="382" y="21"/>
                    </a:lnTo>
                    <a:lnTo>
                      <a:pt x="382" y="18"/>
                    </a:lnTo>
                    <a:lnTo>
                      <a:pt x="382" y="16"/>
                    </a:lnTo>
                    <a:lnTo>
                      <a:pt x="381" y="13"/>
                    </a:lnTo>
                    <a:lnTo>
                      <a:pt x="381" y="12"/>
                    </a:lnTo>
                    <a:lnTo>
                      <a:pt x="381" y="11"/>
                    </a:lnTo>
                    <a:lnTo>
                      <a:pt x="382" y="9"/>
                    </a:lnTo>
                    <a:lnTo>
                      <a:pt x="390" y="8"/>
                    </a:lnTo>
                    <a:lnTo>
                      <a:pt x="399" y="7"/>
                    </a:lnTo>
                    <a:lnTo>
                      <a:pt x="406" y="7"/>
                    </a:lnTo>
                    <a:lnTo>
                      <a:pt x="412" y="7"/>
                    </a:lnTo>
                    <a:lnTo>
                      <a:pt x="423" y="5"/>
                    </a:lnTo>
                    <a:lnTo>
                      <a:pt x="433" y="4"/>
                    </a:lnTo>
                    <a:lnTo>
                      <a:pt x="441" y="3"/>
                    </a:lnTo>
                    <a:lnTo>
                      <a:pt x="448" y="5"/>
                    </a:lnTo>
                    <a:lnTo>
                      <a:pt x="455" y="11"/>
                    </a:lnTo>
                    <a:lnTo>
                      <a:pt x="463" y="16"/>
                    </a:lnTo>
                    <a:lnTo>
                      <a:pt x="470" y="20"/>
                    </a:lnTo>
                    <a:lnTo>
                      <a:pt x="479" y="24"/>
                    </a:lnTo>
                    <a:lnTo>
                      <a:pt x="487" y="28"/>
                    </a:lnTo>
                    <a:lnTo>
                      <a:pt x="493" y="30"/>
                    </a:lnTo>
                    <a:lnTo>
                      <a:pt x="499" y="33"/>
                    </a:lnTo>
                    <a:lnTo>
                      <a:pt x="508" y="35"/>
                    </a:lnTo>
                    <a:lnTo>
                      <a:pt x="518" y="38"/>
                    </a:lnTo>
                    <a:lnTo>
                      <a:pt x="527" y="39"/>
                    </a:lnTo>
                    <a:lnTo>
                      <a:pt x="531" y="41"/>
                    </a:lnTo>
                    <a:lnTo>
                      <a:pt x="534" y="45"/>
                    </a:lnTo>
                    <a:lnTo>
                      <a:pt x="535" y="54"/>
                    </a:lnTo>
                    <a:lnTo>
                      <a:pt x="538" y="64"/>
                    </a:lnTo>
                    <a:lnTo>
                      <a:pt x="539" y="67"/>
                    </a:lnTo>
                    <a:lnTo>
                      <a:pt x="540" y="68"/>
                    </a:lnTo>
                    <a:lnTo>
                      <a:pt x="543" y="69"/>
                    </a:lnTo>
                    <a:lnTo>
                      <a:pt x="546" y="69"/>
                    </a:lnTo>
                    <a:lnTo>
                      <a:pt x="547" y="68"/>
                    </a:lnTo>
                    <a:lnTo>
                      <a:pt x="550" y="68"/>
                    </a:lnTo>
                    <a:lnTo>
                      <a:pt x="551" y="67"/>
                    </a:lnTo>
                    <a:lnTo>
                      <a:pt x="552" y="67"/>
                    </a:lnTo>
                    <a:lnTo>
                      <a:pt x="555" y="68"/>
                    </a:lnTo>
                    <a:lnTo>
                      <a:pt x="557" y="69"/>
                    </a:lnTo>
                    <a:lnTo>
                      <a:pt x="560" y="71"/>
                    </a:lnTo>
                    <a:lnTo>
                      <a:pt x="564" y="73"/>
                    </a:lnTo>
                    <a:lnTo>
                      <a:pt x="567" y="76"/>
                    </a:lnTo>
                    <a:lnTo>
                      <a:pt x="569" y="79"/>
                    </a:lnTo>
                    <a:lnTo>
                      <a:pt x="575" y="83"/>
                    </a:lnTo>
                    <a:lnTo>
                      <a:pt x="582" y="85"/>
                    </a:lnTo>
                    <a:lnTo>
                      <a:pt x="590" y="88"/>
                    </a:lnTo>
                    <a:lnTo>
                      <a:pt x="594" y="88"/>
                    </a:lnTo>
                    <a:lnTo>
                      <a:pt x="594" y="89"/>
                    </a:lnTo>
                    <a:lnTo>
                      <a:pt x="593" y="90"/>
                    </a:lnTo>
                    <a:lnTo>
                      <a:pt x="592" y="93"/>
                    </a:lnTo>
                    <a:lnTo>
                      <a:pt x="590" y="96"/>
                    </a:lnTo>
                    <a:lnTo>
                      <a:pt x="588" y="98"/>
                    </a:lnTo>
                    <a:lnTo>
                      <a:pt x="586" y="101"/>
                    </a:lnTo>
                    <a:lnTo>
                      <a:pt x="585" y="102"/>
                    </a:lnTo>
                    <a:lnTo>
                      <a:pt x="581" y="105"/>
                    </a:lnTo>
                    <a:lnTo>
                      <a:pt x="578" y="106"/>
                    </a:lnTo>
                    <a:lnTo>
                      <a:pt x="575" y="110"/>
                    </a:lnTo>
                    <a:lnTo>
                      <a:pt x="572" y="111"/>
                    </a:lnTo>
                    <a:lnTo>
                      <a:pt x="569" y="110"/>
                    </a:lnTo>
                    <a:lnTo>
                      <a:pt x="565" y="109"/>
                    </a:lnTo>
                    <a:lnTo>
                      <a:pt x="563" y="106"/>
                    </a:lnTo>
                    <a:lnTo>
                      <a:pt x="559" y="104"/>
                    </a:lnTo>
                    <a:lnTo>
                      <a:pt x="556" y="101"/>
                    </a:lnTo>
                    <a:lnTo>
                      <a:pt x="552" y="100"/>
                    </a:lnTo>
                    <a:lnTo>
                      <a:pt x="548" y="98"/>
                    </a:lnTo>
                    <a:lnTo>
                      <a:pt x="544" y="97"/>
                    </a:lnTo>
                    <a:lnTo>
                      <a:pt x="542" y="97"/>
                    </a:lnTo>
                    <a:lnTo>
                      <a:pt x="540" y="97"/>
                    </a:lnTo>
                    <a:lnTo>
                      <a:pt x="539" y="100"/>
                    </a:lnTo>
                    <a:lnTo>
                      <a:pt x="539" y="101"/>
                    </a:lnTo>
                    <a:lnTo>
                      <a:pt x="540" y="104"/>
                    </a:lnTo>
                    <a:lnTo>
                      <a:pt x="540" y="106"/>
                    </a:lnTo>
                    <a:lnTo>
                      <a:pt x="543" y="109"/>
                    </a:lnTo>
                    <a:lnTo>
                      <a:pt x="546" y="110"/>
                    </a:lnTo>
                    <a:lnTo>
                      <a:pt x="550" y="113"/>
                    </a:lnTo>
                    <a:lnTo>
                      <a:pt x="555" y="117"/>
                    </a:lnTo>
                    <a:lnTo>
                      <a:pt x="559" y="119"/>
                    </a:lnTo>
                    <a:lnTo>
                      <a:pt x="561" y="123"/>
                    </a:lnTo>
                    <a:lnTo>
                      <a:pt x="563" y="127"/>
                    </a:lnTo>
                    <a:lnTo>
                      <a:pt x="563" y="131"/>
                    </a:lnTo>
                    <a:lnTo>
                      <a:pt x="563" y="135"/>
                    </a:lnTo>
                    <a:lnTo>
                      <a:pt x="564" y="140"/>
                    </a:lnTo>
                    <a:lnTo>
                      <a:pt x="564" y="141"/>
                    </a:lnTo>
                    <a:lnTo>
                      <a:pt x="563" y="143"/>
                    </a:lnTo>
                    <a:lnTo>
                      <a:pt x="561" y="143"/>
                    </a:lnTo>
                    <a:lnTo>
                      <a:pt x="560" y="141"/>
                    </a:lnTo>
                    <a:lnTo>
                      <a:pt x="557" y="139"/>
                    </a:lnTo>
                    <a:lnTo>
                      <a:pt x="555" y="138"/>
                    </a:lnTo>
                    <a:lnTo>
                      <a:pt x="552" y="136"/>
                    </a:lnTo>
                    <a:lnTo>
                      <a:pt x="550" y="135"/>
                    </a:lnTo>
                    <a:lnTo>
                      <a:pt x="547" y="135"/>
                    </a:lnTo>
                    <a:lnTo>
                      <a:pt x="544" y="135"/>
                    </a:lnTo>
                    <a:lnTo>
                      <a:pt x="543" y="138"/>
                    </a:lnTo>
                    <a:lnTo>
                      <a:pt x="543" y="139"/>
                    </a:lnTo>
                    <a:lnTo>
                      <a:pt x="542" y="141"/>
                    </a:lnTo>
                    <a:lnTo>
                      <a:pt x="542" y="143"/>
                    </a:lnTo>
                    <a:lnTo>
                      <a:pt x="542" y="143"/>
                    </a:lnTo>
                    <a:lnTo>
                      <a:pt x="540" y="143"/>
                    </a:lnTo>
                    <a:lnTo>
                      <a:pt x="538" y="143"/>
                    </a:lnTo>
                    <a:lnTo>
                      <a:pt x="534" y="143"/>
                    </a:lnTo>
                    <a:lnTo>
                      <a:pt x="530" y="141"/>
                    </a:lnTo>
                    <a:lnTo>
                      <a:pt x="527" y="141"/>
                    </a:lnTo>
                    <a:lnTo>
                      <a:pt x="526" y="141"/>
                    </a:lnTo>
                    <a:lnTo>
                      <a:pt x="525" y="141"/>
                    </a:lnTo>
                    <a:lnTo>
                      <a:pt x="525" y="141"/>
                    </a:lnTo>
                    <a:lnTo>
                      <a:pt x="525" y="140"/>
                    </a:lnTo>
                    <a:lnTo>
                      <a:pt x="523" y="139"/>
                    </a:lnTo>
                    <a:lnTo>
                      <a:pt x="522" y="136"/>
                    </a:lnTo>
                    <a:lnTo>
                      <a:pt x="520" y="134"/>
                    </a:lnTo>
                    <a:lnTo>
                      <a:pt x="517" y="132"/>
                    </a:lnTo>
                    <a:lnTo>
                      <a:pt x="514" y="131"/>
                    </a:lnTo>
                    <a:lnTo>
                      <a:pt x="513" y="131"/>
                    </a:lnTo>
                    <a:lnTo>
                      <a:pt x="513" y="132"/>
                    </a:lnTo>
                    <a:lnTo>
                      <a:pt x="512" y="134"/>
                    </a:lnTo>
                    <a:lnTo>
                      <a:pt x="510" y="135"/>
                    </a:lnTo>
                    <a:lnTo>
                      <a:pt x="510" y="135"/>
                    </a:lnTo>
                    <a:lnTo>
                      <a:pt x="509" y="135"/>
                    </a:lnTo>
                    <a:lnTo>
                      <a:pt x="508" y="135"/>
                    </a:lnTo>
                    <a:lnTo>
                      <a:pt x="505" y="132"/>
                    </a:lnTo>
                    <a:lnTo>
                      <a:pt x="503" y="130"/>
                    </a:lnTo>
                    <a:lnTo>
                      <a:pt x="500" y="127"/>
                    </a:lnTo>
                    <a:lnTo>
                      <a:pt x="499" y="126"/>
                    </a:lnTo>
                    <a:lnTo>
                      <a:pt x="496" y="127"/>
                    </a:lnTo>
                    <a:lnTo>
                      <a:pt x="495" y="127"/>
                    </a:lnTo>
                    <a:lnTo>
                      <a:pt x="493" y="126"/>
                    </a:lnTo>
                    <a:lnTo>
                      <a:pt x="491" y="124"/>
                    </a:lnTo>
                    <a:lnTo>
                      <a:pt x="489" y="122"/>
                    </a:lnTo>
                    <a:lnTo>
                      <a:pt x="487" y="121"/>
                    </a:lnTo>
                    <a:lnTo>
                      <a:pt x="484" y="119"/>
                    </a:lnTo>
                    <a:lnTo>
                      <a:pt x="482" y="119"/>
                    </a:lnTo>
                    <a:lnTo>
                      <a:pt x="476" y="118"/>
                    </a:lnTo>
                    <a:lnTo>
                      <a:pt x="468" y="118"/>
                    </a:lnTo>
                    <a:lnTo>
                      <a:pt x="461" y="117"/>
                    </a:lnTo>
                    <a:lnTo>
                      <a:pt x="455" y="118"/>
                    </a:lnTo>
                    <a:lnTo>
                      <a:pt x="451" y="119"/>
                    </a:lnTo>
                    <a:lnTo>
                      <a:pt x="448" y="121"/>
                    </a:lnTo>
                    <a:lnTo>
                      <a:pt x="444" y="122"/>
                    </a:lnTo>
                    <a:lnTo>
                      <a:pt x="441" y="122"/>
                    </a:lnTo>
                    <a:lnTo>
                      <a:pt x="441" y="119"/>
                    </a:lnTo>
                    <a:lnTo>
                      <a:pt x="440" y="117"/>
                    </a:lnTo>
                    <a:lnTo>
                      <a:pt x="440" y="113"/>
                    </a:lnTo>
                    <a:lnTo>
                      <a:pt x="438" y="109"/>
                    </a:lnTo>
                    <a:lnTo>
                      <a:pt x="440" y="105"/>
                    </a:lnTo>
                    <a:lnTo>
                      <a:pt x="440" y="102"/>
                    </a:lnTo>
                    <a:lnTo>
                      <a:pt x="442" y="100"/>
                    </a:lnTo>
                    <a:lnTo>
                      <a:pt x="445" y="98"/>
                    </a:lnTo>
                    <a:lnTo>
                      <a:pt x="448" y="98"/>
                    </a:lnTo>
                    <a:lnTo>
                      <a:pt x="451" y="98"/>
                    </a:lnTo>
                    <a:lnTo>
                      <a:pt x="458" y="100"/>
                    </a:lnTo>
                    <a:lnTo>
                      <a:pt x="462" y="101"/>
                    </a:lnTo>
                    <a:lnTo>
                      <a:pt x="465" y="101"/>
                    </a:lnTo>
                    <a:lnTo>
                      <a:pt x="467" y="100"/>
                    </a:lnTo>
                    <a:lnTo>
                      <a:pt x="468" y="98"/>
                    </a:lnTo>
                    <a:lnTo>
                      <a:pt x="470" y="97"/>
                    </a:lnTo>
                    <a:lnTo>
                      <a:pt x="470" y="94"/>
                    </a:lnTo>
                    <a:lnTo>
                      <a:pt x="471" y="92"/>
                    </a:lnTo>
                    <a:lnTo>
                      <a:pt x="474" y="88"/>
                    </a:lnTo>
                    <a:lnTo>
                      <a:pt x="476" y="85"/>
                    </a:lnTo>
                    <a:lnTo>
                      <a:pt x="480" y="83"/>
                    </a:lnTo>
                    <a:lnTo>
                      <a:pt x="485" y="80"/>
                    </a:lnTo>
                    <a:lnTo>
                      <a:pt x="488" y="79"/>
                    </a:lnTo>
                    <a:lnTo>
                      <a:pt x="489" y="77"/>
                    </a:lnTo>
                    <a:lnTo>
                      <a:pt x="489" y="76"/>
                    </a:lnTo>
                    <a:lnTo>
                      <a:pt x="488" y="75"/>
                    </a:lnTo>
                    <a:lnTo>
                      <a:pt x="487" y="73"/>
                    </a:lnTo>
                    <a:lnTo>
                      <a:pt x="484" y="73"/>
                    </a:lnTo>
                    <a:lnTo>
                      <a:pt x="483" y="72"/>
                    </a:lnTo>
                    <a:lnTo>
                      <a:pt x="482" y="71"/>
                    </a:lnTo>
                    <a:lnTo>
                      <a:pt x="480" y="69"/>
                    </a:lnTo>
                    <a:lnTo>
                      <a:pt x="478" y="69"/>
                    </a:lnTo>
                    <a:lnTo>
                      <a:pt x="476" y="68"/>
                    </a:lnTo>
                    <a:lnTo>
                      <a:pt x="475" y="68"/>
                    </a:lnTo>
                    <a:lnTo>
                      <a:pt x="474" y="69"/>
                    </a:lnTo>
                    <a:lnTo>
                      <a:pt x="472" y="71"/>
                    </a:lnTo>
                    <a:lnTo>
                      <a:pt x="471" y="75"/>
                    </a:lnTo>
                    <a:lnTo>
                      <a:pt x="470" y="77"/>
                    </a:lnTo>
                    <a:lnTo>
                      <a:pt x="468" y="80"/>
                    </a:lnTo>
                    <a:lnTo>
                      <a:pt x="466" y="83"/>
                    </a:lnTo>
                    <a:lnTo>
                      <a:pt x="466" y="84"/>
                    </a:lnTo>
                    <a:lnTo>
                      <a:pt x="465" y="84"/>
                    </a:lnTo>
                    <a:lnTo>
                      <a:pt x="463" y="84"/>
                    </a:lnTo>
                    <a:lnTo>
                      <a:pt x="461" y="84"/>
                    </a:lnTo>
                    <a:lnTo>
                      <a:pt x="457" y="84"/>
                    </a:lnTo>
                    <a:lnTo>
                      <a:pt x="450" y="83"/>
                    </a:lnTo>
                    <a:lnTo>
                      <a:pt x="448" y="83"/>
                    </a:lnTo>
                    <a:lnTo>
                      <a:pt x="446" y="81"/>
                    </a:lnTo>
                    <a:lnTo>
                      <a:pt x="446" y="81"/>
                    </a:lnTo>
                    <a:lnTo>
                      <a:pt x="448" y="80"/>
                    </a:lnTo>
                    <a:lnTo>
                      <a:pt x="449" y="79"/>
                    </a:lnTo>
                    <a:lnTo>
                      <a:pt x="450" y="77"/>
                    </a:lnTo>
                    <a:lnTo>
                      <a:pt x="451" y="76"/>
                    </a:lnTo>
                    <a:lnTo>
                      <a:pt x="454" y="75"/>
                    </a:lnTo>
                    <a:lnTo>
                      <a:pt x="455" y="72"/>
                    </a:lnTo>
                    <a:lnTo>
                      <a:pt x="457" y="69"/>
                    </a:lnTo>
                    <a:lnTo>
                      <a:pt x="458" y="67"/>
                    </a:lnTo>
                    <a:lnTo>
                      <a:pt x="458" y="63"/>
                    </a:lnTo>
                    <a:lnTo>
                      <a:pt x="458" y="60"/>
                    </a:lnTo>
                    <a:lnTo>
                      <a:pt x="457" y="59"/>
                    </a:lnTo>
                    <a:lnTo>
                      <a:pt x="454" y="58"/>
                    </a:lnTo>
                    <a:lnTo>
                      <a:pt x="453" y="56"/>
                    </a:lnTo>
                    <a:lnTo>
                      <a:pt x="450" y="55"/>
                    </a:lnTo>
                    <a:lnTo>
                      <a:pt x="448" y="55"/>
                    </a:lnTo>
                    <a:lnTo>
                      <a:pt x="445" y="56"/>
                    </a:lnTo>
                    <a:lnTo>
                      <a:pt x="442" y="56"/>
                    </a:lnTo>
                    <a:lnTo>
                      <a:pt x="441" y="55"/>
                    </a:lnTo>
                    <a:lnTo>
                      <a:pt x="441" y="54"/>
                    </a:lnTo>
                    <a:lnTo>
                      <a:pt x="441" y="52"/>
                    </a:lnTo>
                    <a:lnTo>
                      <a:pt x="440" y="51"/>
                    </a:lnTo>
                    <a:lnTo>
                      <a:pt x="440" y="49"/>
                    </a:lnTo>
                    <a:lnTo>
                      <a:pt x="440" y="47"/>
                    </a:lnTo>
                    <a:lnTo>
                      <a:pt x="438" y="46"/>
                    </a:lnTo>
                    <a:lnTo>
                      <a:pt x="436" y="45"/>
                    </a:lnTo>
                    <a:lnTo>
                      <a:pt x="434" y="45"/>
                    </a:lnTo>
                    <a:lnTo>
                      <a:pt x="434" y="46"/>
                    </a:lnTo>
                    <a:lnTo>
                      <a:pt x="434" y="47"/>
                    </a:lnTo>
                    <a:lnTo>
                      <a:pt x="434" y="50"/>
                    </a:lnTo>
                    <a:lnTo>
                      <a:pt x="434" y="52"/>
                    </a:lnTo>
                    <a:lnTo>
                      <a:pt x="434" y="54"/>
                    </a:lnTo>
                    <a:lnTo>
                      <a:pt x="433" y="55"/>
                    </a:lnTo>
                    <a:lnTo>
                      <a:pt x="432" y="55"/>
                    </a:lnTo>
                    <a:lnTo>
                      <a:pt x="429" y="55"/>
                    </a:lnTo>
                    <a:lnTo>
                      <a:pt x="428" y="55"/>
                    </a:lnTo>
                    <a:lnTo>
                      <a:pt x="428" y="55"/>
                    </a:lnTo>
                    <a:lnTo>
                      <a:pt x="427" y="55"/>
                    </a:lnTo>
                    <a:lnTo>
                      <a:pt x="425" y="55"/>
                    </a:lnTo>
                    <a:lnTo>
                      <a:pt x="423" y="54"/>
                    </a:lnTo>
                    <a:lnTo>
                      <a:pt x="419" y="54"/>
                    </a:lnTo>
                    <a:lnTo>
                      <a:pt x="416" y="54"/>
                    </a:lnTo>
                    <a:lnTo>
                      <a:pt x="413" y="55"/>
                    </a:lnTo>
                    <a:lnTo>
                      <a:pt x="411" y="56"/>
                    </a:lnTo>
                    <a:lnTo>
                      <a:pt x="408" y="58"/>
                    </a:lnTo>
                    <a:lnTo>
                      <a:pt x="407" y="60"/>
                    </a:lnTo>
                    <a:lnTo>
                      <a:pt x="406" y="62"/>
                    </a:lnTo>
                    <a:lnTo>
                      <a:pt x="406" y="64"/>
                    </a:lnTo>
                    <a:lnTo>
                      <a:pt x="407" y="66"/>
                    </a:lnTo>
                    <a:lnTo>
                      <a:pt x="410" y="67"/>
                    </a:lnTo>
                    <a:lnTo>
                      <a:pt x="411" y="68"/>
                    </a:lnTo>
                    <a:lnTo>
                      <a:pt x="413" y="69"/>
                    </a:lnTo>
                    <a:lnTo>
                      <a:pt x="416" y="72"/>
                    </a:lnTo>
                    <a:lnTo>
                      <a:pt x="417" y="76"/>
                    </a:lnTo>
                    <a:lnTo>
                      <a:pt x="417" y="80"/>
                    </a:lnTo>
                    <a:lnTo>
                      <a:pt x="416" y="83"/>
                    </a:lnTo>
                    <a:lnTo>
                      <a:pt x="415" y="84"/>
                    </a:lnTo>
                    <a:lnTo>
                      <a:pt x="412" y="87"/>
                    </a:lnTo>
                    <a:lnTo>
                      <a:pt x="410" y="87"/>
                    </a:lnTo>
                    <a:lnTo>
                      <a:pt x="407" y="88"/>
                    </a:lnTo>
                    <a:lnTo>
                      <a:pt x="406" y="88"/>
                    </a:lnTo>
                    <a:lnTo>
                      <a:pt x="404" y="89"/>
                    </a:lnTo>
                    <a:lnTo>
                      <a:pt x="402" y="90"/>
                    </a:lnTo>
                    <a:lnTo>
                      <a:pt x="399" y="92"/>
                    </a:lnTo>
                    <a:lnTo>
                      <a:pt x="396" y="92"/>
                    </a:lnTo>
                    <a:lnTo>
                      <a:pt x="395" y="93"/>
                    </a:lnTo>
                    <a:lnTo>
                      <a:pt x="394" y="93"/>
                    </a:lnTo>
                    <a:lnTo>
                      <a:pt x="394" y="93"/>
                    </a:lnTo>
                    <a:lnTo>
                      <a:pt x="391" y="93"/>
                    </a:lnTo>
                    <a:lnTo>
                      <a:pt x="389" y="92"/>
                    </a:lnTo>
                    <a:lnTo>
                      <a:pt x="385" y="90"/>
                    </a:lnTo>
                    <a:lnTo>
                      <a:pt x="382" y="90"/>
                    </a:lnTo>
                    <a:lnTo>
                      <a:pt x="378" y="90"/>
                    </a:lnTo>
                    <a:lnTo>
                      <a:pt x="373" y="90"/>
                    </a:lnTo>
                    <a:lnTo>
                      <a:pt x="370" y="92"/>
                    </a:lnTo>
                    <a:lnTo>
                      <a:pt x="369" y="93"/>
                    </a:lnTo>
                    <a:lnTo>
                      <a:pt x="369" y="96"/>
                    </a:lnTo>
                    <a:lnTo>
                      <a:pt x="370" y="97"/>
                    </a:lnTo>
                    <a:lnTo>
                      <a:pt x="372" y="98"/>
                    </a:lnTo>
                    <a:lnTo>
                      <a:pt x="374" y="98"/>
                    </a:lnTo>
                    <a:lnTo>
                      <a:pt x="376" y="97"/>
                    </a:lnTo>
                    <a:lnTo>
                      <a:pt x="377" y="97"/>
                    </a:lnTo>
                    <a:lnTo>
                      <a:pt x="378" y="98"/>
                    </a:lnTo>
                    <a:lnTo>
                      <a:pt x="378" y="98"/>
                    </a:lnTo>
                    <a:lnTo>
                      <a:pt x="379" y="100"/>
                    </a:lnTo>
                    <a:lnTo>
                      <a:pt x="381" y="101"/>
                    </a:lnTo>
                    <a:lnTo>
                      <a:pt x="383" y="101"/>
                    </a:lnTo>
                    <a:lnTo>
                      <a:pt x="386" y="101"/>
                    </a:lnTo>
                    <a:lnTo>
                      <a:pt x="389" y="100"/>
                    </a:lnTo>
                    <a:lnTo>
                      <a:pt x="390" y="98"/>
                    </a:lnTo>
                    <a:lnTo>
                      <a:pt x="391" y="98"/>
                    </a:lnTo>
                    <a:lnTo>
                      <a:pt x="393" y="98"/>
                    </a:lnTo>
                    <a:lnTo>
                      <a:pt x="394" y="98"/>
                    </a:lnTo>
                    <a:lnTo>
                      <a:pt x="395" y="101"/>
                    </a:lnTo>
                    <a:lnTo>
                      <a:pt x="398" y="104"/>
                    </a:lnTo>
                    <a:lnTo>
                      <a:pt x="403" y="109"/>
                    </a:lnTo>
                    <a:lnTo>
                      <a:pt x="411" y="113"/>
                    </a:lnTo>
                    <a:lnTo>
                      <a:pt x="419" y="118"/>
                    </a:lnTo>
                    <a:lnTo>
                      <a:pt x="421" y="121"/>
                    </a:lnTo>
                    <a:lnTo>
                      <a:pt x="423" y="123"/>
                    </a:lnTo>
                    <a:lnTo>
                      <a:pt x="423" y="126"/>
                    </a:lnTo>
                    <a:lnTo>
                      <a:pt x="421" y="128"/>
                    </a:lnTo>
                    <a:lnTo>
                      <a:pt x="419" y="130"/>
                    </a:lnTo>
                    <a:lnTo>
                      <a:pt x="417" y="131"/>
                    </a:lnTo>
                    <a:lnTo>
                      <a:pt x="415" y="132"/>
                    </a:lnTo>
                    <a:lnTo>
                      <a:pt x="412" y="132"/>
                    </a:lnTo>
                    <a:lnTo>
                      <a:pt x="410" y="132"/>
                    </a:lnTo>
                    <a:lnTo>
                      <a:pt x="408" y="131"/>
                    </a:lnTo>
                    <a:lnTo>
                      <a:pt x="407" y="128"/>
                    </a:lnTo>
                    <a:lnTo>
                      <a:pt x="406" y="126"/>
                    </a:lnTo>
                    <a:lnTo>
                      <a:pt x="406" y="123"/>
                    </a:lnTo>
                    <a:lnTo>
                      <a:pt x="404" y="121"/>
                    </a:lnTo>
                    <a:lnTo>
                      <a:pt x="403" y="119"/>
                    </a:lnTo>
                    <a:lnTo>
                      <a:pt x="400" y="118"/>
                    </a:lnTo>
                    <a:lnTo>
                      <a:pt x="398" y="118"/>
                    </a:lnTo>
                    <a:lnTo>
                      <a:pt x="395" y="119"/>
                    </a:lnTo>
                    <a:lnTo>
                      <a:pt x="393" y="119"/>
                    </a:lnTo>
                    <a:lnTo>
                      <a:pt x="391" y="121"/>
                    </a:lnTo>
                    <a:lnTo>
                      <a:pt x="390" y="122"/>
                    </a:lnTo>
                    <a:lnTo>
                      <a:pt x="389" y="122"/>
                    </a:lnTo>
                    <a:lnTo>
                      <a:pt x="389" y="122"/>
                    </a:lnTo>
                    <a:lnTo>
                      <a:pt x="387" y="123"/>
                    </a:lnTo>
                    <a:lnTo>
                      <a:pt x="385" y="124"/>
                    </a:lnTo>
                    <a:lnTo>
                      <a:pt x="382" y="126"/>
                    </a:lnTo>
                    <a:lnTo>
                      <a:pt x="379" y="127"/>
                    </a:lnTo>
                    <a:lnTo>
                      <a:pt x="377" y="128"/>
                    </a:lnTo>
                    <a:lnTo>
                      <a:pt x="374" y="128"/>
                    </a:lnTo>
                    <a:lnTo>
                      <a:pt x="372" y="128"/>
                    </a:lnTo>
                    <a:lnTo>
                      <a:pt x="370" y="128"/>
                    </a:lnTo>
                    <a:lnTo>
                      <a:pt x="369" y="127"/>
                    </a:lnTo>
                    <a:lnTo>
                      <a:pt x="368" y="127"/>
                    </a:lnTo>
                    <a:lnTo>
                      <a:pt x="368" y="126"/>
                    </a:lnTo>
                    <a:lnTo>
                      <a:pt x="369" y="123"/>
                    </a:lnTo>
                    <a:lnTo>
                      <a:pt x="372" y="121"/>
                    </a:lnTo>
                    <a:lnTo>
                      <a:pt x="373" y="118"/>
                    </a:lnTo>
                    <a:lnTo>
                      <a:pt x="373" y="117"/>
                    </a:lnTo>
                    <a:lnTo>
                      <a:pt x="373" y="115"/>
                    </a:lnTo>
                    <a:lnTo>
                      <a:pt x="370" y="114"/>
                    </a:lnTo>
                    <a:lnTo>
                      <a:pt x="369" y="111"/>
                    </a:lnTo>
                    <a:lnTo>
                      <a:pt x="366" y="110"/>
                    </a:lnTo>
                    <a:lnTo>
                      <a:pt x="365" y="107"/>
                    </a:lnTo>
                    <a:lnTo>
                      <a:pt x="364" y="105"/>
                    </a:lnTo>
                    <a:lnTo>
                      <a:pt x="364" y="102"/>
                    </a:lnTo>
                    <a:lnTo>
                      <a:pt x="362" y="101"/>
                    </a:lnTo>
                    <a:lnTo>
                      <a:pt x="361" y="105"/>
                    </a:lnTo>
                    <a:lnTo>
                      <a:pt x="361" y="111"/>
                    </a:lnTo>
                    <a:lnTo>
                      <a:pt x="360" y="119"/>
                    </a:lnTo>
                    <a:lnTo>
                      <a:pt x="359" y="124"/>
                    </a:lnTo>
                    <a:lnTo>
                      <a:pt x="359" y="126"/>
                    </a:lnTo>
                    <a:lnTo>
                      <a:pt x="357" y="126"/>
                    </a:lnTo>
                    <a:lnTo>
                      <a:pt x="356" y="124"/>
                    </a:lnTo>
                    <a:lnTo>
                      <a:pt x="353" y="123"/>
                    </a:lnTo>
                    <a:lnTo>
                      <a:pt x="351" y="122"/>
                    </a:lnTo>
                    <a:lnTo>
                      <a:pt x="347" y="121"/>
                    </a:lnTo>
                    <a:lnTo>
                      <a:pt x="341" y="121"/>
                    </a:lnTo>
                    <a:lnTo>
                      <a:pt x="334" y="123"/>
                    </a:lnTo>
                    <a:lnTo>
                      <a:pt x="330" y="127"/>
                    </a:lnTo>
                    <a:lnTo>
                      <a:pt x="323" y="134"/>
                    </a:lnTo>
                    <a:lnTo>
                      <a:pt x="314" y="143"/>
                    </a:lnTo>
                    <a:lnTo>
                      <a:pt x="306" y="149"/>
                    </a:lnTo>
                    <a:lnTo>
                      <a:pt x="304" y="153"/>
                    </a:lnTo>
                    <a:lnTo>
                      <a:pt x="302" y="157"/>
                    </a:lnTo>
                    <a:lnTo>
                      <a:pt x="302" y="161"/>
                    </a:lnTo>
                    <a:lnTo>
                      <a:pt x="304" y="166"/>
                    </a:lnTo>
                    <a:lnTo>
                      <a:pt x="304" y="172"/>
                    </a:lnTo>
                    <a:lnTo>
                      <a:pt x="304" y="176"/>
                    </a:lnTo>
                    <a:lnTo>
                      <a:pt x="304" y="178"/>
                    </a:lnTo>
                    <a:lnTo>
                      <a:pt x="304" y="181"/>
                    </a:lnTo>
                    <a:lnTo>
                      <a:pt x="304" y="182"/>
                    </a:lnTo>
                    <a:lnTo>
                      <a:pt x="305" y="183"/>
                    </a:lnTo>
                    <a:lnTo>
                      <a:pt x="307" y="185"/>
                    </a:lnTo>
                    <a:lnTo>
                      <a:pt x="310" y="186"/>
                    </a:lnTo>
                    <a:lnTo>
                      <a:pt x="311" y="187"/>
                    </a:lnTo>
                    <a:lnTo>
                      <a:pt x="313" y="190"/>
                    </a:lnTo>
                    <a:lnTo>
                      <a:pt x="313" y="194"/>
                    </a:lnTo>
                    <a:lnTo>
                      <a:pt x="314" y="196"/>
                    </a:lnTo>
                    <a:lnTo>
                      <a:pt x="314" y="199"/>
                    </a:lnTo>
                    <a:lnTo>
                      <a:pt x="315" y="200"/>
                    </a:lnTo>
                    <a:lnTo>
                      <a:pt x="318" y="200"/>
                    </a:lnTo>
                    <a:lnTo>
                      <a:pt x="319" y="200"/>
                    </a:lnTo>
                    <a:lnTo>
                      <a:pt x="322" y="199"/>
                    </a:lnTo>
                    <a:lnTo>
                      <a:pt x="324" y="198"/>
                    </a:lnTo>
                    <a:lnTo>
                      <a:pt x="327" y="198"/>
                    </a:lnTo>
                    <a:lnTo>
                      <a:pt x="330" y="198"/>
                    </a:lnTo>
                    <a:lnTo>
                      <a:pt x="332" y="199"/>
                    </a:lnTo>
                    <a:lnTo>
                      <a:pt x="338" y="202"/>
                    </a:lnTo>
                    <a:lnTo>
                      <a:pt x="347" y="207"/>
                    </a:lnTo>
                    <a:lnTo>
                      <a:pt x="355" y="211"/>
                    </a:lnTo>
                    <a:lnTo>
                      <a:pt x="365" y="213"/>
                    </a:lnTo>
                    <a:lnTo>
                      <a:pt x="377" y="215"/>
                    </a:lnTo>
                    <a:lnTo>
                      <a:pt x="385" y="215"/>
                    </a:lnTo>
                    <a:lnTo>
                      <a:pt x="391" y="212"/>
                    </a:lnTo>
                    <a:lnTo>
                      <a:pt x="395" y="212"/>
                    </a:lnTo>
                    <a:lnTo>
                      <a:pt x="398" y="215"/>
                    </a:lnTo>
                    <a:lnTo>
                      <a:pt x="400" y="217"/>
                    </a:lnTo>
                    <a:lnTo>
                      <a:pt x="403" y="220"/>
                    </a:lnTo>
                    <a:lnTo>
                      <a:pt x="404" y="224"/>
                    </a:lnTo>
                    <a:lnTo>
                      <a:pt x="404" y="228"/>
                    </a:lnTo>
                    <a:lnTo>
                      <a:pt x="406" y="231"/>
                    </a:lnTo>
                    <a:lnTo>
                      <a:pt x="406" y="233"/>
                    </a:lnTo>
                    <a:lnTo>
                      <a:pt x="407" y="236"/>
                    </a:lnTo>
                    <a:lnTo>
                      <a:pt x="408" y="238"/>
                    </a:lnTo>
                    <a:lnTo>
                      <a:pt x="408" y="241"/>
                    </a:lnTo>
                    <a:lnTo>
                      <a:pt x="408" y="245"/>
                    </a:lnTo>
                    <a:lnTo>
                      <a:pt x="408" y="248"/>
                    </a:lnTo>
                    <a:lnTo>
                      <a:pt x="410" y="248"/>
                    </a:lnTo>
                    <a:lnTo>
                      <a:pt x="410" y="248"/>
                    </a:lnTo>
                    <a:lnTo>
                      <a:pt x="411" y="246"/>
                    </a:lnTo>
                    <a:lnTo>
                      <a:pt x="412" y="245"/>
                    </a:lnTo>
                    <a:lnTo>
                      <a:pt x="413" y="242"/>
                    </a:lnTo>
                    <a:lnTo>
                      <a:pt x="415" y="240"/>
                    </a:lnTo>
                    <a:lnTo>
                      <a:pt x="416" y="238"/>
                    </a:lnTo>
                    <a:lnTo>
                      <a:pt x="416" y="237"/>
                    </a:lnTo>
                    <a:lnTo>
                      <a:pt x="416" y="237"/>
                    </a:lnTo>
                    <a:lnTo>
                      <a:pt x="417" y="237"/>
                    </a:lnTo>
                    <a:lnTo>
                      <a:pt x="417" y="240"/>
                    </a:lnTo>
                    <a:lnTo>
                      <a:pt x="417" y="242"/>
                    </a:lnTo>
                    <a:lnTo>
                      <a:pt x="419" y="246"/>
                    </a:lnTo>
                    <a:lnTo>
                      <a:pt x="419" y="250"/>
                    </a:lnTo>
                    <a:lnTo>
                      <a:pt x="419" y="253"/>
                    </a:lnTo>
                    <a:lnTo>
                      <a:pt x="417" y="254"/>
                    </a:lnTo>
                    <a:lnTo>
                      <a:pt x="416" y="255"/>
                    </a:lnTo>
                    <a:lnTo>
                      <a:pt x="416" y="258"/>
                    </a:lnTo>
                    <a:lnTo>
                      <a:pt x="417" y="261"/>
                    </a:lnTo>
                    <a:lnTo>
                      <a:pt x="419" y="262"/>
                    </a:lnTo>
                    <a:lnTo>
                      <a:pt x="420" y="263"/>
                    </a:lnTo>
                    <a:lnTo>
                      <a:pt x="423" y="265"/>
                    </a:lnTo>
                    <a:lnTo>
                      <a:pt x="424" y="265"/>
                    </a:lnTo>
                    <a:lnTo>
                      <a:pt x="427" y="265"/>
                    </a:lnTo>
                    <a:lnTo>
                      <a:pt x="431" y="265"/>
                    </a:lnTo>
                    <a:lnTo>
                      <a:pt x="433" y="265"/>
                    </a:lnTo>
                    <a:lnTo>
                      <a:pt x="436" y="262"/>
                    </a:lnTo>
                    <a:lnTo>
                      <a:pt x="437" y="257"/>
                    </a:lnTo>
                    <a:lnTo>
                      <a:pt x="436" y="249"/>
                    </a:lnTo>
                    <a:lnTo>
                      <a:pt x="434" y="242"/>
                    </a:lnTo>
                    <a:lnTo>
                      <a:pt x="433" y="236"/>
                    </a:lnTo>
                    <a:lnTo>
                      <a:pt x="433" y="233"/>
                    </a:lnTo>
                    <a:lnTo>
                      <a:pt x="432" y="229"/>
                    </a:lnTo>
                    <a:lnTo>
                      <a:pt x="431" y="227"/>
                    </a:lnTo>
                    <a:lnTo>
                      <a:pt x="428" y="224"/>
                    </a:lnTo>
                    <a:lnTo>
                      <a:pt x="427" y="220"/>
                    </a:lnTo>
                    <a:lnTo>
                      <a:pt x="427" y="217"/>
                    </a:lnTo>
                    <a:lnTo>
                      <a:pt x="427" y="216"/>
                    </a:lnTo>
                    <a:lnTo>
                      <a:pt x="429" y="216"/>
                    </a:lnTo>
                    <a:lnTo>
                      <a:pt x="432" y="216"/>
                    </a:lnTo>
                    <a:lnTo>
                      <a:pt x="433" y="217"/>
                    </a:lnTo>
                    <a:lnTo>
                      <a:pt x="436" y="220"/>
                    </a:lnTo>
                    <a:lnTo>
                      <a:pt x="437" y="221"/>
                    </a:lnTo>
                    <a:lnTo>
                      <a:pt x="440" y="223"/>
                    </a:lnTo>
                    <a:lnTo>
                      <a:pt x="441" y="221"/>
                    </a:lnTo>
                    <a:lnTo>
                      <a:pt x="444" y="220"/>
                    </a:lnTo>
                    <a:lnTo>
                      <a:pt x="446" y="217"/>
                    </a:lnTo>
                    <a:lnTo>
                      <a:pt x="449" y="216"/>
                    </a:lnTo>
                    <a:lnTo>
                      <a:pt x="451" y="212"/>
                    </a:lnTo>
                    <a:lnTo>
                      <a:pt x="453" y="208"/>
                    </a:lnTo>
                    <a:lnTo>
                      <a:pt x="454" y="204"/>
                    </a:lnTo>
                    <a:lnTo>
                      <a:pt x="454" y="203"/>
                    </a:lnTo>
                    <a:lnTo>
                      <a:pt x="454" y="202"/>
                    </a:lnTo>
                    <a:lnTo>
                      <a:pt x="454" y="200"/>
                    </a:lnTo>
                    <a:lnTo>
                      <a:pt x="453" y="199"/>
                    </a:lnTo>
                    <a:lnTo>
                      <a:pt x="451" y="196"/>
                    </a:lnTo>
                    <a:lnTo>
                      <a:pt x="449" y="193"/>
                    </a:lnTo>
                    <a:lnTo>
                      <a:pt x="446" y="190"/>
                    </a:lnTo>
                    <a:lnTo>
                      <a:pt x="444" y="186"/>
                    </a:lnTo>
                    <a:lnTo>
                      <a:pt x="441" y="183"/>
                    </a:lnTo>
                    <a:lnTo>
                      <a:pt x="438" y="181"/>
                    </a:lnTo>
                    <a:lnTo>
                      <a:pt x="436" y="179"/>
                    </a:lnTo>
                    <a:lnTo>
                      <a:pt x="434" y="178"/>
                    </a:lnTo>
                    <a:lnTo>
                      <a:pt x="434" y="177"/>
                    </a:lnTo>
                    <a:lnTo>
                      <a:pt x="436" y="176"/>
                    </a:lnTo>
                    <a:lnTo>
                      <a:pt x="438" y="176"/>
                    </a:lnTo>
                    <a:lnTo>
                      <a:pt x="441" y="174"/>
                    </a:lnTo>
                    <a:lnTo>
                      <a:pt x="444" y="173"/>
                    </a:lnTo>
                    <a:lnTo>
                      <a:pt x="445" y="172"/>
                    </a:lnTo>
                    <a:lnTo>
                      <a:pt x="445" y="170"/>
                    </a:lnTo>
                    <a:lnTo>
                      <a:pt x="444" y="169"/>
                    </a:lnTo>
                    <a:lnTo>
                      <a:pt x="444" y="165"/>
                    </a:lnTo>
                    <a:lnTo>
                      <a:pt x="442" y="162"/>
                    </a:lnTo>
                    <a:lnTo>
                      <a:pt x="444" y="159"/>
                    </a:lnTo>
                    <a:lnTo>
                      <a:pt x="444" y="152"/>
                    </a:lnTo>
                    <a:lnTo>
                      <a:pt x="445" y="147"/>
                    </a:lnTo>
                    <a:lnTo>
                      <a:pt x="445" y="143"/>
                    </a:lnTo>
                    <a:lnTo>
                      <a:pt x="446" y="140"/>
                    </a:lnTo>
                    <a:lnTo>
                      <a:pt x="449" y="140"/>
                    </a:lnTo>
                    <a:lnTo>
                      <a:pt x="455" y="139"/>
                    </a:lnTo>
                    <a:lnTo>
                      <a:pt x="466" y="138"/>
                    </a:lnTo>
                    <a:lnTo>
                      <a:pt x="476" y="138"/>
                    </a:lnTo>
                    <a:lnTo>
                      <a:pt x="484" y="140"/>
                    </a:lnTo>
                    <a:lnTo>
                      <a:pt x="491" y="144"/>
                    </a:lnTo>
                    <a:lnTo>
                      <a:pt x="496" y="148"/>
                    </a:lnTo>
                    <a:lnTo>
                      <a:pt x="501" y="151"/>
                    </a:lnTo>
                    <a:lnTo>
                      <a:pt x="509" y="152"/>
                    </a:lnTo>
                    <a:lnTo>
                      <a:pt x="518" y="155"/>
                    </a:lnTo>
                    <a:lnTo>
                      <a:pt x="523" y="159"/>
                    </a:lnTo>
                    <a:lnTo>
                      <a:pt x="523" y="161"/>
                    </a:lnTo>
                    <a:lnTo>
                      <a:pt x="522" y="162"/>
                    </a:lnTo>
                    <a:lnTo>
                      <a:pt x="520" y="164"/>
                    </a:lnTo>
                    <a:lnTo>
                      <a:pt x="518" y="166"/>
                    </a:lnTo>
                    <a:lnTo>
                      <a:pt x="516" y="168"/>
                    </a:lnTo>
                    <a:lnTo>
                      <a:pt x="514" y="170"/>
                    </a:lnTo>
                    <a:lnTo>
                      <a:pt x="514" y="173"/>
                    </a:lnTo>
                    <a:lnTo>
                      <a:pt x="514" y="176"/>
                    </a:lnTo>
                    <a:lnTo>
                      <a:pt x="517" y="178"/>
                    </a:lnTo>
                    <a:lnTo>
                      <a:pt x="521" y="181"/>
                    </a:lnTo>
                    <a:lnTo>
                      <a:pt x="523" y="181"/>
                    </a:lnTo>
                    <a:lnTo>
                      <a:pt x="526" y="182"/>
                    </a:lnTo>
                    <a:lnTo>
                      <a:pt x="529" y="182"/>
                    </a:lnTo>
                    <a:lnTo>
                      <a:pt x="531" y="183"/>
                    </a:lnTo>
                    <a:lnTo>
                      <a:pt x="534" y="185"/>
                    </a:lnTo>
                    <a:lnTo>
                      <a:pt x="538" y="185"/>
                    </a:lnTo>
                    <a:lnTo>
                      <a:pt x="542" y="182"/>
                    </a:lnTo>
                    <a:lnTo>
                      <a:pt x="546" y="178"/>
                    </a:lnTo>
                    <a:lnTo>
                      <a:pt x="550" y="172"/>
                    </a:lnTo>
                    <a:lnTo>
                      <a:pt x="552" y="166"/>
                    </a:lnTo>
                    <a:lnTo>
                      <a:pt x="555" y="164"/>
                    </a:lnTo>
                    <a:lnTo>
                      <a:pt x="557" y="161"/>
                    </a:lnTo>
                    <a:lnTo>
                      <a:pt x="559" y="160"/>
                    </a:lnTo>
                    <a:lnTo>
                      <a:pt x="560" y="160"/>
                    </a:lnTo>
                    <a:lnTo>
                      <a:pt x="561" y="161"/>
                    </a:lnTo>
                    <a:lnTo>
                      <a:pt x="564" y="164"/>
                    </a:lnTo>
                    <a:lnTo>
                      <a:pt x="568" y="170"/>
                    </a:lnTo>
                    <a:lnTo>
                      <a:pt x="573" y="178"/>
                    </a:lnTo>
                    <a:lnTo>
                      <a:pt x="578" y="186"/>
                    </a:lnTo>
                    <a:lnTo>
                      <a:pt x="581" y="190"/>
                    </a:lnTo>
                    <a:lnTo>
                      <a:pt x="585" y="198"/>
                    </a:lnTo>
                    <a:lnTo>
                      <a:pt x="588" y="207"/>
                    </a:lnTo>
                    <a:lnTo>
                      <a:pt x="590" y="215"/>
                    </a:lnTo>
                    <a:lnTo>
                      <a:pt x="590" y="216"/>
                    </a:lnTo>
                    <a:lnTo>
                      <a:pt x="593" y="217"/>
                    </a:lnTo>
                    <a:lnTo>
                      <a:pt x="595" y="217"/>
                    </a:lnTo>
                    <a:lnTo>
                      <a:pt x="598" y="217"/>
                    </a:lnTo>
                    <a:lnTo>
                      <a:pt x="601" y="217"/>
                    </a:lnTo>
                    <a:lnTo>
                      <a:pt x="603" y="217"/>
                    </a:lnTo>
                    <a:lnTo>
                      <a:pt x="606" y="216"/>
                    </a:lnTo>
                    <a:lnTo>
                      <a:pt x="609" y="216"/>
                    </a:lnTo>
                    <a:lnTo>
                      <a:pt x="610" y="217"/>
                    </a:lnTo>
                    <a:lnTo>
                      <a:pt x="612" y="219"/>
                    </a:lnTo>
                    <a:lnTo>
                      <a:pt x="615" y="221"/>
                    </a:lnTo>
                    <a:lnTo>
                      <a:pt x="618" y="224"/>
                    </a:lnTo>
                    <a:lnTo>
                      <a:pt x="620" y="228"/>
                    </a:lnTo>
                    <a:lnTo>
                      <a:pt x="623" y="231"/>
                    </a:lnTo>
                    <a:lnTo>
                      <a:pt x="624" y="234"/>
                    </a:lnTo>
                    <a:lnTo>
                      <a:pt x="624" y="237"/>
                    </a:lnTo>
                    <a:lnTo>
                      <a:pt x="627" y="240"/>
                    </a:lnTo>
                    <a:lnTo>
                      <a:pt x="629" y="241"/>
                    </a:lnTo>
                    <a:lnTo>
                      <a:pt x="633" y="244"/>
                    </a:lnTo>
                    <a:lnTo>
                      <a:pt x="637" y="245"/>
                    </a:lnTo>
                    <a:lnTo>
                      <a:pt x="641" y="246"/>
                    </a:lnTo>
                    <a:lnTo>
                      <a:pt x="643" y="249"/>
                    </a:lnTo>
                    <a:lnTo>
                      <a:pt x="643" y="251"/>
                    </a:lnTo>
                    <a:lnTo>
                      <a:pt x="641" y="254"/>
                    </a:lnTo>
                    <a:lnTo>
                      <a:pt x="640" y="257"/>
                    </a:lnTo>
                    <a:lnTo>
                      <a:pt x="639" y="259"/>
                    </a:lnTo>
                    <a:lnTo>
                      <a:pt x="637" y="263"/>
                    </a:lnTo>
                    <a:lnTo>
                      <a:pt x="636" y="265"/>
                    </a:lnTo>
                    <a:lnTo>
                      <a:pt x="635" y="268"/>
                    </a:lnTo>
                    <a:lnTo>
                      <a:pt x="632" y="272"/>
                    </a:lnTo>
                    <a:lnTo>
                      <a:pt x="631" y="276"/>
                    </a:lnTo>
                    <a:lnTo>
                      <a:pt x="629" y="280"/>
                    </a:lnTo>
                    <a:lnTo>
                      <a:pt x="628" y="283"/>
                    </a:lnTo>
                    <a:lnTo>
                      <a:pt x="628" y="283"/>
                    </a:lnTo>
                    <a:lnTo>
                      <a:pt x="628" y="283"/>
                    </a:lnTo>
                    <a:lnTo>
                      <a:pt x="628" y="283"/>
                    </a:lnTo>
                    <a:lnTo>
                      <a:pt x="629" y="283"/>
                    </a:lnTo>
                    <a:lnTo>
                      <a:pt x="631" y="283"/>
                    </a:lnTo>
                    <a:lnTo>
                      <a:pt x="632" y="283"/>
                    </a:lnTo>
                    <a:lnTo>
                      <a:pt x="635" y="285"/>
                    </a:lnTo>
                    <a:lnTo>
                      <a:pt x="636" y="287"/>
                    </a:lnTo>
                    <a:lnTo>
                      <a:pt x="639" y="288"/>
                    </a:lnTo>
                    <a:lnTo>
                      <a:pt x="641" y="289"/>
                    </a:lnTo>
                    <a:lnTo>
                      <a:pt x="644" y="288"/>
                    </a:lnTo>
                    <a:lnTo>
                      <a:pt x="648" y="288"/>
                    </a:lnTo>
                    <a:lnTo>
                      <a:pt x="650" y="288"/>
                    </a:lnTo>
                    <a:lnTo>
                      <a:pt x="652" y="289"/>
                    </a:lnTo>
                    <a:lnTo>
                      <a:pt x="654" y="291"/>
                    </a:lnTo>
                    <a:lnTo>
                      <a:pt x="656" y="295"/>
                    </a:lnTo>
                    <a:lnTo>
                      <a:pt x="658" y="300"/>
                    </a:lnTo>
                    <a:lnTo>
                      <a:pt x="661" y="305"/>
                    </a:lnTo>
                    <a:lnTo>
                      <a:pt x="662" y="310"/>
                    </a:lnTo>
                    <a:lnTo>
                      <a:pt x="664" y="313"/>
                    </a:lnTo>
                    <a:lnTo>
                      <a:pt x="664" y="316"/>
                    </a:lnTo>
                    <a:lnTo>
                      <a:pt x="664" y="318"/>
                    </a:lnTo>
                    <a:lnTo>
                      <a:pt x="662" y="320"/>
                    </a:lnTo>
                    <a:lnTo>
                      <a:pt x="661" y="320"/>
                    </a:lnTo>
                    <a:lnTo>
                      <a:pt x="660" y="318"/>
                    </a:lnTo>
                    <a:lnTo>
                      <a:pt x="658" y="317"/>
                    </a:lnTo>
                    <a:lnTo>
                      <a:pt x="656" y="316"/>
                    </a:lnTo>
                    <a:lnTo>
                      <a:pt x="652" y="316"/>
                    </a:lnTo>
                    <a:lnTo>
                      <a:pt x="649" y="316"/>
                    </a:lnTo>
                    <a:lnTo>
                      <a:pt x="648" y="317"/>
                    </a:lnTo>
                    <a:lnTo>
                      <a:pt x="647" y="317"/>
                    </a:lnTo>
                    <a:lnTo>
                      <a:pt x="647" y="317"/>
                    </a:lnTo>
                    <a:lnTo>
                      <a:pt x="645" y="318"/>
                    </a:lnTo>
                    <a:lnTo>
                      <a:pt x="645" y="320"/>
                    </a:lnTo>
                    <a:lnTo>
                      <a:pt x="644" y="321"/>
                    </a:lnTo>
                    <a:lnTo>
                      <a:pt x="643" y="321"/>
                    </a:lnTo>
                    <a:lnTo>
                      <a:pt x="641" y="320"/>
                    </a:lnTo>
                    <a:lnTo>
                      <a:pt x="640" y="318"/>
                    </a:lnTo>
                    <a:lnTo>
                      <a:pt x="639" y="316"/>
                    </a:lnTo>
                    <a:lnTo>
                      <a:pt x="636" y="314"/>
                    </a:lnTo>
                    <a:lnTo>
                      <a:pt x="635" y="314"/>
                    </a:lnTo>
                    <a:lnTo>
                      <a:pt x="631" y="314"/>
                    </a:lnTo>
                    <a:lnTo>
                      <a:pt x="627" y="316"/>
                    </a:lnTo>
                    <a:lnTo>
                      <a:pt x="623" y="316"/>
                    </a:lnTo>
                    <a:lnTo>
                      <a:pt x="619" y="316"/>
                    </a:lnTo>
                    <a:lnTo>
                      <a:pt x="615" y="316"/>
                    </a:lnTo>
                    <a:lnTo>
                      <a:pt x="611" y="316"/>
                    </a:lnTo>
                    <a:lnTo>
                      <a:pt x="610" y="314"/>
                    </a:lnTo>
                    <a:lnTo>
                      <a:pt x="609" y="313"/>
                    </a:lnTo>
                    <a:lnTo>
                      <a:pt x="609" y="310"/>
                    </a:lnTo>
                    <a:lnTo>
                      <a:pt x="610" y="308"/>
                    </a:lnTo>
                    <a:lnTo>
                      <a:pt x="612" y="303"/>
                    </a:lnTo>
                    <a:lnTo>
                      <a:pt x="615" y="296"/>
                    </a:lnTo>
                    <a:lnTo>
                      <a:pt x="618" y="288"/>
                    </a:lnTo>
                    <a:lnTo>
                      <a:pt x="622" y="283"/>
                    </a:lnTo>
                    <a:lnTo>
                      <a:pt x="626" y="279"/>
                    </a:lnTo>
                    <a:lnTo>
                      <a:pt x="627" y="275"/>
                    </a:lnTo>
                    <a:lnTo>
                      <a:pt x="627" y="272"/>
                    </a:lnTo>
                    <a:lnTo>
                      <a:pt x="627" y="270"/>
                    </a:lnTo>
                    <a:lnTo>
                      <a:pt x="624" y="268"/>
                    </a:lnTo>
                    <a:lnTo>
                      <a:pt x="622" y="267"/>
                    </a:lnTo>
                    <a:lnTo>
                      <a:pt x="620" y="267"/>
                    </a:lnTo>
                    <a:lnTo>
                      <a:pt x="618" y="270"/>
                    </a:lnTo>
                    <a:lnTo>
                      <a:pt x="616" y="272"/>
                    </a:lnTo>
                    <a:lnTo>
                      <a:pt x="615" y="275"/>
                    </a:lnTo>
                    <a:lnTo>
                      <a:pt x="614" y="276"/>
                    </a:lnTo>
                    <a:lnTo>
                      <a:pt x="611" y="278"/>
                    </a:lnTo>
                    <a:lnTo>
                      <a:pt x="610" y="279"/>
                    </a:lnTo>
                    <a:lnTo>
                      <a:pt x="607" y="279"/>
                    </a:lnTo>
                    <a:lnTo>
                      <a:pt x="605" y="278"/>
                    </a:lnTo>
                    <a:lnTo>
                      <a:pt x="602" y="278"/>
                    </a:lnTo>
                    <a:lnTo>
                      <a:pt x="598" y="278"/>
                    </a:lnTo>
                    <a:lnTo>
                      <a:pt x="595" y="278"/>
                    </a:lnTo>
                    <a:lnTo>
                      <a:pt x="593" y="279"/>
                    </a:lnTo>
                    <a:lnTo>
                      <a:pt x="590" y="282"/>
                    </a:lnTo>
                    <a:lnTo>
                      <a:pt x="588" y="284"/>
                    </a:lnTo>
                    <a:lnTo>
                      <a:pt x="585" y="285"/>
                    </a:lnTo>
                    <a:lnTo>
                      <a:pt x="584" y="288"/>
                    </a:lnTo>
                    <a:lnTo>
                      <a:pt x="584" y="289"/>
                    </a:lnTo>
                    <a:lnTo>
                      <a:pt x="585" y="291"/>
                    </a:lnTo>
                    <a:lnTo>
                      <a:pt x="586" y="292"/>
                    </a:lnTo>
                    <a:lnTo>
                      <a:pt x="585" y="293"/>
                    </a:lnTo>
                    <a:lnTo>
                      <a:pt x="584" y="295"/>
                    </a:lnTo>
                    <a:lnTo>
                      <a:pt x="582" y="296"/>
                    </a:lnTo>
                    <a:lnTo>
                      <a:pt x="580" y="297"/>
                    </a:lnTo>
                    <a:lnTo>
                      <a:pt x="577" y="299"/>
                    </a:lnTo>
                    <a:lnTo>
                      <a:pt x="575" y="300"/>
                    </a:lnTo>
                    <a:lnTo>
                      <a:pt x="573" y="300"/>
                    </a:lnTo>
                    <a:lnTo>
                      <a:pt x="571" y="300"/>
                    </a:lnTo>
                    <a:lnTo>
                      <a:pt x="571" y="297"/>
                    </a:lnTo>
                    <a:lnTo>
                      <a:pt x="569" y="295"/>
                    </a:lnTo>
                    <a:lnTo>
                      <a:pt x="569" y="292"/>
                    </a:lnTo>
                    <a:lnTo>
                      <a:pt x="569" y="288"/>
                    </a:lnTo>
                    <a:lnTo>
                      <a:pt x="569" y="285"/>
                    </a:lnTo>
                    <a:lnTo>
                      <a:pt x="569" y="283"/>
                    </a:lnTo>
                    <a:lnTo>
                      <a:pt x="569" y="280"/>
                    </a:lnTo>
                    <a:lnTo>
                      <a:pt x="568" y="280"/>
                    </a:lnTo>
                    <a:lnTo>
                      <a:pt x="567" y="282"/>
                    </a:lnTo>
                    <a:lnTo>
                      <a:pt x="565" y="283"/>
                    </a:lnTo>
                    <a:lnTo>
                      <a:pt x="564" y="284"/>
                    </a:lnTo>
                    <a:lnTo>
                      <a:pt x="564" y="285"/>
                    </a:lnTo>
                    <a:lnTo>
                      <a:pt x="564" y="285"/>
                    </a:lnTo>
                    <a:lnTo>
                      <a:pt x="563" y="285"/>
                    </a:lnTo>
                    <a:lnTo>
                      <a:pt x="561" y="284"/>
                    </a:lnTo>
                    <a:lnTo>
                      <a:pt x="559" y="283"/>
                    </a:lnTo>
                    <a:lnTo>
                      <a:pt x="557" y="282"/>
                    </a:lnTo>
                    <a:lnTo>
                      <a:pt x="554" y="280"/>
                    </a:lnTo>
                    <a:lnTo>
                      <a:pt x="551" y="280"/>
                    </a:lnTo>
                    <a:lnTo>
                      <a:pt x="548" y="280"/>
                    </a:lnTo>
                    <a:lnTo>
                      <a:pt x="547" y="283"/>
                    </a:lnTo>
                    <a:lnTo>
                      <a:pt x="542" y="285"/>
                    </a:lnTo>
                    <a:lnTo>
                      <a:pt x="534" y="287"/>
                    </a:lnTo>
                    <a:lnTo>
                      <a:pt x="526" y="288"/>
                    </a:lnTo>
                    <a:lnTo>
                      <a:pt x="521" y="292"/>
                    </a:lnTo>
                    <a:lnTo>
                      <a:pt x="517" y="297"/>
                    </a:lnTo>
                    <a:lnTo>
                      <a:pt x="516" y="305"/>
                    </a:lnTo>
                    <a:lnTo>
                      <a:pt x="513" y="312"/>
                    </a:lnTo>
                    <a:lnTo>
                      <a:pt x="513" y="313"/>
                    </a:lnTo>
                    <a:lnTo>
                      <a:pt x="513" y="313"/>
                    </a:lnTo>
                    <a:lnTo>
                      <a:pt x="516" y="312"/>
                    </a:lnTo>
                    <a:lnTo>
                      <a:pt x="518" y="310"/>
                    </a:lnTo>
                    <a:lnTo>
                      <a:pt x="522" y="309"/>
                    </a:lnTo>
                    <a:lnTo>
                      <a:pt x="526" y="308"/>
                    </a:lnTo>
                    <a:lnTo>
                      <a:pt x="530" y="306"/>
                    </a:lnTo>
                    <a:lnTo>
                      <a:pt x="533" y="305"/>
                    </a:lnTo>
                    <a:lnTo>
                      <a:pt x="535" y="305"/>
                    </a:lnTo>
                    <a:lnTo>
                      <a:pt x="537" y="304"/>
                    </a:lnTo>
                    <a:lnTo>
                      <a:pt x="539" y="303"/>
                    </a:lnTo>
                    <a:lnTo>
                      <a:pt x="542" y="300"/>
                    </a:lnTo>
                    <a:lnTo>
                      <a:pt x="546" y="299"/>
                    </a:lnTo>
                    <a:lnTo>
                      <a:pt x="550" y="297"/>
                    </a:lnTo>
                    <a:lnTo>
                      <a:pt x="554" y="296"/>
                    </a:lnTo>
                    <a:lnTo>
                      <a:pt x="556" y="297"/>
                    </a:lnTo>
                    <a:lnTo>
                      <a:pt x="560" y="299"/>
                    </a:lnTo>
                    <a:lnTo>
                      <a:pt x="563" y="303"/>
                    </a:lnTo>
                    <a:lnTo>
                      <a:pt x="564" y="306"/>
                    </a:lnTo>
                    <a:lnTo>
                      <a:pt x="564" y="309"/>
                    </a:lnTo>
                    <a:lnTo>
                      <a:pt x="564" y="312"/>
                    </a:lnTo>
                    <a:lnTo>
                      <a:pt x="563" y="314"/>
                    </a:lnTo>
                    <a:lnTo>
                      <a:pt x="561" y="316"/>
                    </a:lnTo>
                    <a:lnTo>
                      <a:pt x="561" y="317"/>
                    </a:lnTo>
                    <a:lnTo>
                      <a:pt x="560" y="317"/>
                    </a:lnTo>
                    <a:lnTo>
                      <a:pt x="561" y="317"/>
                    </a:lnTo>
                    <a:lnTo>
                      <a:pt x="561" y="320"/>
                    </a:lnTo>
                    <a:lnTo>
                      <a:pt x="563" y="322"/>
                    </a:lnTo>
                    <a:lnTo>
                      <a:pt x="565" y="323"/>
                    </a:lnTo>
                    <a:lnTo>
                      <a:pt x="567" y="326"/>
                    </a:lnTo>
                    <a:lnTo>
                      <a:pt x="568" y="326"/>
                    </a:lnTo>
                    <a:lnTo>
                      <a:pt x="569" y="326"/>
                    </a:lnTo>
                    <a:lnTo>
                      <a:pt x="571" y="325"/>
                    </a:lnTo>
                    <a:lnTo>
                      <a:pt x="573" y="322"/>
                    </a:lnTo>
                    <a:lnTo>
                      <a:pt x="576" y="320"/>
                    </a:lnTo>
                    <a:lnTo>
                      <a:pt x="577" y="318"/>
                    </a:lnTo>
                    <a:lnTo>
                      <a:pt x="578" y="320"/>
                    </a:lnTo>
                    <a:lnTo>
                      <a:pt x="578" y="321"/>
                    </a:lnTo>
                    <a:lnTo>
                      <a:pt x="580" y="322"/>
                    </a:lnTo>
                    <a:lnTo>
                      <a:pt x="580" y="325"/>
                    </a:lnTo>
                    <a:lnTo>
                      <a:pt x="580" y="327"/>
                    </a:lnTo>
                    <a:lnTo>
                      <a:pt x="580" y="330"/>
                    </a:lnTo>
                    <a:lnTo>
                      <a:pt x="580" y="331"/>
                    </a:lnTo>
                    <a:lnTo>
                      <a:pt x="581" y="334"/>
                    </a:lnTo>
                    <a:lnTo>
                      <a:pt x="584" y="335"/>
                    </a:lnTo>
                    <a:lnTo>
                      <a:pt x="585" y="334"/>
                    </a:lnTo>
                    <a:lnTo>
                      <a:pt x="588" y="333"/>
                    </a:lnTo>
                    <a:lnTo>
                      <a:pt x="590" y="331"/>
                    </a:lnTo>
                    <a:lnTo>
                      <a:pt x="592" y="327"/>
                    </a:lnTo>
                    <a:lnTo>
                      <a:pt x="593" y="326"/>
                    </a:lnTo>
                    <a:lnTo>
                      <a:pt x="594" y="323"/>
                    </a:lnTo>
                    <a:lnTo>
                      <a:pt x="595" y="323"/>
                    </a:lnTo>
                    <a:lnTo>
                      <a:pt x="597" y="325"/>
                    </a:lnTo>
                    <a:lnTo>
                      <a:pt x="599" y="327"/>
                    </a:lnTo>
                    <a:lnTo>
                      <a:pt x="601" y="331"/>
                    </a:lnTo>
                    <a:lnTo>
                      <a:pt x="602" y="337"/>
                    </a:lnTo>
                    <a:lnTo>
                      <a:pt x="605" y="342"/>
                    </a:lnTo>
                    <a:lnTo>
                      <a:pt x="605" y="344"/>
                    </a:lnTo>
                    <a:lnTo>
                      <a:pt x="602" y="346"/>
                    </a:lnTo>
                    <a:lnTo>
                      <a:pt x="599" y="348"/>
                    </a:lnTo>
                    <a:lnTo>
                      <a:pt x="597" y="350"/>
                    </a:lnTo>
                    <a:lnTo>
                      <a:pt x="593" y="350"/>
                    </a:lnTo>
                    <a:lnTo>
                      <a:pt x="590" y="351"/>
                    </a:lnTo>
                    <a:lnTo>
                      <a:pt x="588" y="351"/>
                    </a:lnTo>
                    <a:lnTo>
                      <a:pt x="585" y="352"/>
                    </a:lnTo>
                    <a:lnTo>
                      <a:pt x="582" y="352"/>
                    </a:lnTo>
                    <a:lnTo>
                      <a:pt x="580" y="354"/>
                    </a:lnTo>
                    <a:lnTo>
                      <a:pt x="576" y="355"/>
                    </a:lnTo>
                    <a:lnTo>
                      <a:pt x="571" y="356"/>
                    </a:lnTo>
                    <a:lnTo>
                      <a:pt x="568" y="357"/>
                    </a:lnTo>
                    <a:lnTo>
                      <a:pt x="565" y="357"/>
                    </a:lnTo>
                    <a:lnTo>
                      <a:pt x="564" y="359"/>
                    </a:lnTo>
                    <a:lnTo>
                      <a:pt x="561" y="361"/>
                    </a:lnTo>
                    <a:lnTo>
                      <a:pt x="559" y="364"/>
                    </a:lnTo>
                    <a:lnTo>
                      <a:pt x="556" y="365"/>
                    </a:lnTo>
                    <a:lnTo>
                      <a:pt x="554" y="368"/>
                    </a:lnTo>
                    <a:lnTo>
                      <a:pt x="550" y="368"/>
                    </a:lnTo>
                    <a:lnTo>
                      <a:pt x="548" y="368"/>
                    </a:lnTo>
                    <a:lnTo>
                      <a:pt x="546" y="365"/>
                    </a:lnTo>
                    <a:lnTo>
                      <a:pt x="546" y="363"/>
                    </a:lnTo>
                    <a:lnTo>
                      <a:pt x="544" y="360"/>
                    </a:lnTo>
                    <a:lnTo>
                      <a:pt x="544" y="356"/>
                    </a:lnTo>
                    <a:lnTo>
                      <a:pt x="544" y="352"/>
                    </a:lnTo>
                    <a:lnTo>
                      <a:pt x="544" y="350"/>
                    </a:lnTo>
                    <a:lnTo>
                      <a:pt x="543" y="347"/>
                    </a:lnTo>
                    <a:lnTo>
                      <a:pt x="542" y="346"/>
                    </a:lnTo>
                    <a:lnTo>
                      <a:pt x="540" y="346"/>
                    </a:lnTo>
                    <a:lnTo>
                      <a:pt x="539" y="347"/>
                    </a:lnTo>
                    <a:lnTo>
                      <a:pt x="538" y="348"/>
                    </a:lnTo>
                    <a:lnTo>
                      <a:pt x="537" y="350"/>
                    </a:lnTo>
                    <a:lnTo>
                      <a:pt x="535" y="352"/>
                    </a:lnTo>
                    <a:lnTo>
                      <a:pt x="535" y="354"/>
                    </a:lnTo>
                    <a:lnTo>
                      <a:pt x="534" y="355"/>
                    </a:lnTo>
                    <a:lnTo>
                      <a:pt x="531" y="355"/>
                    </a:lnTo>
                    <a:lnTo>
                      <a:pt x="529" y="355"/>
                    </a:lnTo>
                    <a:lnTo>
                      <a:pt x="525" y="356"/>
                    </a:lnTo>
                    <a:lnTo>
                      <a:pt x="522" y="356"/>
                    </a:lnTo>
                    <a:lnTo>
                      <a:pt x="518" y="357"/>
                    </a:lnTo>
                    <a:lnTo>
                      <a:pt x="514" y="360"/>
                    </a:lnTo>
                    <a:lnTo>
                      <a:pt x="512" y="363"/>
                    </a:lnTo>
                    <a:lnTo>
                      <a:pt x="509" y="368"/>
                    </a:lnTo>
                    <a:lnTo>
                      <a:pt x="508" y="372"/>
                    </a:lnTo>
                    <a:lnTo>
                      <a:pt x="508" y="376"/>
                    </a:lnTo>
                    <a:lnTo>
                      <a:pt x="510" y="380"/>
                    </a:lnTo>
                    <a:lnTo>
                      <a:pt x="512" y="382"/>
                    </a:lnTo>
                    <a:lnTo>
                      <a:pt x="514" y="386"/>
                    </a:lnTo>
                    <a:lnTo>
                      <a:pt x="516" y="389"/>
                    </a:lnTo>
                    <a:lnTo>
                      <a:pt x="517" y="392"/>
                    </a:lnTo>
                    <a:lnTo>
                      <a:pt x="516" y="393"/>
                    </a:lnTo>
                    <a:lnTo>
                      <a:pt x="512" y="395"/>
                    </a:lnTo>
                    <a:lnTo>
                      <a:pt x="505" y="395"/>
                    </a:lnTo>
                    <a:lnTo>
                      <a:pt x="497" y="395"/>
                    </a:lnTo>
                    <a:lnTo>
                      <a:pt x="491" y="393"/>
                    </a:lnTo>
                    <a:lnTo>
                      <a:pt x="488" y="393"/>
                    </a:lnTo>
                    <a:lnTo>
                      <a:pt x="484" y="394"/>
                    </a:lnTo>
                    <a:lnTo>
                      <a:pt x="482" y="395"/>
                    </a:lnTo>
                    <a:lnTo>
                      <a:pt x="480" y="398"/>
                    </a:lnTo>
                    <a:lnTo>
                      <a:pt x="480" y="401"/>
                    </a:lnTo>
                    <a:lnTo>
                      <a:pt x="482" y="403"/>
                    </a:lnTo>
                    <a:lnTo>
                      <a:pt x="482" y="406"/>
                    </a:lnTo>
                    <a:lnTo>
                      <a:pt x="480" y="409"/>
                    </a:lnTo>
                    <a:lnTo>
                      <a:pt x="479" y="410"/>
                    </a:lnTo>
                    <a:lnTo>
                      <a:pt x="476" y="410"/>
                    </a:lnTo>
                    <a:lnTo>
                      <a:pt x="474" y="410"/>
                    </a:lnTo>
                    <a:lnTo>
                      <a:pt x="472" y="411"/>
                    </a:lnTo>
                    <a:lnTo>
                      <a:pt x="471" y="412"/>
                    </a:lnTo>
                    <a:lnTo>
                      <a:pt x="471" y="415"/>
                    </a:lnTo>
                    <a:lnTo>
                      <a:pt x="471" y="418"/>
                    </a:lnTo>
                    <a:lnTo>
                      <a:pt x="472" y="420"/>
                    </a:lnTo>
                    <a:lnTo>
                      <a:pt x="472" y="423"/>
                    </a:lnTo>
                    <a:lnTo>
                      <a:pt x="472" y="426"/>
                    </a:lnTo>
                    <a:lnTo>
                      <a:pt x="471" y="428"/>
                    </a:lnTo>
                    <a:lnTo>
                      <a:pt x="468" y="431"/>
                    </a:lnTo>
                    <a:lnTo>
                      <a:pt x="467" y="432"/>
                    </a:lnTo>
                    <a:lnTo>
                      <a:pt x="465" y="432"/>
                    </a:lnTo>
                    <a:lnTo>
                      <a:pt x="463" y="432"/>
                    </a:lnTo>
                    <a:lnTo>
                      <a:pt x="462" y="429"/>
                    </a:lnTo>
                    <a:lnTo>
                      <a:pt x="461" y="428"/>
                    </a:lnTo>
                    <a:lnTo>
                      <a:pt x="459" y="428"/>
                    </a:lnTo>
                    <a:lnTo>
                      <a:pt x="458" y="428"/>
                    </a:lnTo>
                    <a:lnTo>
                      <a:pt x="457" y="429"/>
                    </a:lnTo>
                    <a:lnTo>
                      <a:pt x="457" y="432"/>
                    </a:lnTo>
                    <a:lnTo>
                      <a:pt x="459" y="443"/>
                    </a:lnTo>
                    <a:lnTo>
                      <a:pt x="466" y="454"/>
                    </a:lnTo>
                    <a:lnTo>
                      <a:pt x="466" y="457"/>
                    </a:lnTo>
                    <a:lnTo>
                      <a:pt x="466" y="458"/>
                    </a:lnTo>
                    <a:lnTo>
                      <a:pt x="465" y="461"/>
                    </a:lnTo>
                    <a:lnTo>
                      <a:pt x="462" y="462"/>
                    </a:lnTo>
                    <a:lnTo>
                      <a:pt x="459" y="464"/>
                    </a:lnTo>
                    <a:lnTo>
                      <a:pt x="455" y="465"/>
                    </a:lnTo>
                    <a:lnTo>
                      <a:pt x="453" y="466"/>
                    </a:lnTo>
                    <a:lnTo>
                      <a:pt x="450" y="469"/>
                    </a:lnTo>
                    <a:lnTo>
                      <a:pt x="448" y="470"/>
                    </a:lnTo>
                    <a:lnTo>
                      <a:pt x="442" y="477"/>
                    </a:lnTo>
                    <a:lnTo>
                      <a:pt x="436" y="487"/>
                    </a:lnTo>
                    <a:lnTo>
                      <a:pt x="429" y="495"/>
                    </a:lnTo>
                    <a:lnTo>
                      <a:pt x="423" y="501"/>
                    </a:lnTo>
                    <a:lnTo>
                      <a:pt x="417" y="505"/>
                    </a:lnTo>
                    <a:lnTo>
                      <a:pt x="413" y="512"/>
                    </a:lnTo>
                    <a:lnTo>
                      <a:pt x="412" y="517"/>
                    </a:lnTo>
                    <a:lnTo>
                      <a:pt x="413" y="522"/>
                    </a:lnTo>
                    <a:lnTo>
                      <a:pt x="416" y="529"/>
                    </a:lnTo>
                    <a:lnTo>
                      <a:pt x="419" y="538"/>
                    </a:lnTo>
                    <a:lnTo>
                      <a:pt x="421" y="549"/>
                    </a:lnTo>
                    <a:lnTo>
                      <a:pt x="424" y="556"/>
                    </a:lnTo>
                    <a:lnTo>
                      <a:pt x="424" y="563"/>
                    </a:lnTo>
                    <a:lnTo>
                      <a:pt x="423" y="572"/>
                    </a:lnTo>
                    <a:lnTo>
                      <a:pt x="420" y="580"/>
                    </a:lnTo>
                    <a:lnTo>
                      <a:pt x="416" y="583"/>
                    </a:lnTo>
                    <a:lnTo>
                      <a:pt x="413" y="581"/>
                    </a:lnTo>
                    <a:lnTo>
                      <a:pt x="412" y="580"/>
                    </a:lnTo>
                    <a:lnTo>
                      <a:pt x="412" y="577"/>
                    </a:lnTo>
                    <a:lnTo>
                      <a:pt x="411" y="575"/>
                    </a:lnTo>
                    <a:lnTo>
                      <a:pt x="411" y="572"/>
                    </a:lnTo>
                    <a:lnTo>
                      <a:pt x="410" y="570"/>
                    </a:lnTo>
                    <a:lnTo>
                      <a:pt x="408" y="568"/>
                    </a:lnTo>
                    <a:lnTo>
                      <a:pt x="406" y="566"/>
                    </a:lnTo>
                    <a:lnTo>
                      <a:pt x="402" y="562"/>
                    </a:lnTo>
                    <a:lnTo>
                      <a:pt x="398" y="553"/>
                    </a:lnTo>
                    <a:lnTo>
                      <a:pt x="395" y="543"/>
                    </a:lnTo>
                    <a:lnTo>
                      <a:pt x="394" y="533"/>
                    </a:lnTo>
                    <a:lnTo>
                      <a:pt x="394" y="529"/>
                    </a:lnTo>
                    <a:lnTo>
                      <a:pt x="393" y="526"/>
                    </a:lnTo>
                    <a:lnTo>
                      <a:pt x="393" y="526"/>
                    </a:lnTo>
                    <a:lnTo>
                      <a:pt x="391" y="526"/>
                    </a:lnTo>
                    <a:lnTo>
                      <a:pt x="390" y="528"/>
                    </a:lnTo>
                    <a:lnTo>
                      <a:pt x="389" y="530"/>
                    </a:lnTo>
                    <a:lnTo>
                      <a:pt x="386" y="532"/>
                    </a:lnTo>
                    <a:lnTo>
                      <a:pt x="385" y="533"/>
                    </a:lnTo>
                    <a:lnTo>
                      <a:pt x="383" y="532"/>
                    </a:lnTo>
                    <a:lnTo>
                      <a:pt x="381" y="530"/>
                    </a:lnTo>
                    <a:lnTo>
                      <a:pt x="379" y="528"/>
                    </a:lnTo>
                    <a:lnTo>
                      <a:pt x="378" y="525"/>
                    </a:lnTo>
                    <a:lnTo>
                      <a:pt x="377" y="522"/>
                    </a:lnTo>
                    <a:lnTo>
                      <a:pt x="376" y="521"/>
                    </a:lnTo>
                    <a:lnTo>
                      <a:pt x="372" y="520"/>
                    </a:lnTo>
                    <a:lnTo>
                      <a:pt x="366" y="522"/>
                    </a:lnTo>
                    <a:lnTo>
                      <a:pt x="360" y="525"/>
                    </a:lnTo>
                    <a:lnTo>
                      <a:pt x="353" y="525"/>
                    </a:lnTo>
                    <a:lnTo>
                      <a:pt x="348" y="525"/>
                    </a:lnTo>
                    <a:lnTo>
                      <a:pt x="344" y="526"/>
                    </a:lnTo>
                    <a:lnTo>
                      <a:pt x="341" y="526"/>
                    </a:lnTo>
                    <a:lnTo>
                      <a:pt x="340" y="528"/>
                    </a:lnTo>
                    <a:lnTo>
                      <a:pt x="339" y="530"/>
                    </a:lnTo>
                    <a:lnTo>
                      <a:pt x="339" y="532"/>
                    </a:lnTo>
                    <a:lnTo>
                      <a:pt x="339" y="533"/>
                    </a:lnTo>
                    <a:lnTo>
                      <a:pt x="339" y="534"/>
                    </a:lnTo>
                    <a:lnTo>
                      <a:pt x="338" y="537"/>
                    </a:lnTo>
                    <a:lnTo>
                      <a:pt x="336" y="537"/>
                    </a:lnTo>
                    <a:lnTo>
                      <a:pt x="335" y="538"/>
                    </a:lnTo>
                    <a:lnTo>
                      <a:pt x="332" y="538"/>
                    </a:lnTo>
                    <a:lnTo>
                      <a:pt x="330" y="536"/>
                    </a:lnTo>
                    <a:lnTo>
                      <a:pt x="326" y="533"/>
                    </a:lnTo>
                    <a:lnTo>
                      <a:pt x="323" y="532"/>
                    </a:lnTo>
                    <a:lnTo>
                      <a:pt x="321" y="530"/>
                    </a:lnTo>
                    <a:lnTo>
                      <a:pt x="318" y="530"/>
                    </a:lnTo>
                    <a:lnTo>
                      <a:pt x="315" y="530"/>
                    </a:lnTo>
                    <a:lnTo>
                      <a:pt x="311" y="530"/>
                    </a:lnTo>
                    <a:lnTo>
                      <a:pt x="307" y="530"/>
                    </a:lnTo>
                    <a:lnTo>
                      <a:pt x="304" y="530"/>
                    </a:lnTo>
                    <a:lnTo>
                      <a:pt x="300" y="530"/>
                    </a:lnTo>
                    <a:lnTo>
                      <a:pt x="297" y="530"/>
                    </a:lnTo>
                    <a:lnTo>
                      <a:pt x="296" y="532"/>
                    </a:lnTo>
                    <a:lnTo>
                      <a:pt x="294" y="533"/>
                    </a:lnTo>
                    <a:lnTo>
                      <a:pt x="293" y="536"/>
                    </a:lnTo>
                    <a:lnTo>
                      <a:pt x="290" y="538"/>
                    </a:lnTo>
                    <a:lnTo>
                      <a:pt x="288" y="541"/>
                    </a:lnTo>
                    <a:lnTo>
                      <a:pt x="285" y="545"/>
                    </a:lnTo>
                    <a:lnTo>
                      <a:pt x="281" y="546"/>
                    </a:lnTo>
                    <a:lnTo>
                      <a:pt x="279" y="549"/>
                    </a:lnTo>
                    <a:lnTo>
                      <a:pt x="277" y="549"/>
                    </a:lnTo>
                    <a:lnTo>
                      <a:pt x="275" y="551"/>
                    </a:lnTo>
                    <a:lnTo>
                      <a:pt x="272" y="553"/>
                    </a:lnTo>
                    <a:lnTo>
                      <a:pt x="269" y="555"/>
                    </a:lnTo>
                    <a:lnTo>
                      <a:pt x="268" y="558"/>
                    </a:lnTo>
                    <a:lnTo>
                      <a:pt x="267" y="559"/>
                    </a:lnTo>
                    <a:lnTo>
                      <a:pt x="267" y="562"/>
                    </a:lnTo>
                    <a:lnTo>
                      <a:pt x="268" y="562"/>
                    </a:lnTo>
                    <a:lnTo>
                      <a:pt x="271" y="566"/>
                    </a:lnTo>
                    <a:lnTo>
                      <a:pt x="272" y="572"/>
                    </a:lnTo>
                    <a:lnTo>
                      <a:pt x="272" y="580"/>
                    </a:lnTo>
                    <a:lnTo>
                      <a:pt x="269" y="587"/>
                    </a:lnTo>
                    <a:lnTo>
                      <a:pt x="268" y="596"/>
                    </a:lnTo>
                    <a:lnTo>
                      <a:pt x="268" y="609"/>
                    </a:lnTo>
                    <a:lnTo>
                      <a:pt x="269" y="623"/>
                    </a:lnTo>
                    <a:lnTo>
                      <a:pt x="273" y="635"/>
                    </a:lnTo>
                    <a:lnTo>
                      <a:pt x="280" y="645"/>
                    </a:lnTo>
                    <a:lnTo>
                      <a:pt x="288" y="655"/>
                    </a:lnTo>
                    <a:lnTo>
                      <a:pt x="292" y="659"/>
                    </a:lnTo>
                    <a:lnTo>
                      <a:pt x="294" y="661"/>
                    </a:lnTo>
                    <a:lnTo>
                      <a:pt x="297" y="663"/>
                    </a:lnTo>
                    <a:lnTo>
                      <a:pt x="300" y="664"/>
                    </a:lnTo>
                    <a:lnTo>
                      <a:pt x="302" y="664"/>
                    </a:lnTo>
                    <a:lnTo>
                      <a:pt x="305" y="663"/>
                    </a:lnTo>
                    <a:lnTo>
                      <a:pt x="307" y="659"/>
                    </a:lnTo>
                    <a:lnTo>
                      <a:pt x="311" y="656"/>
                    </a:lnTo>
                    <a:lnTo>
                      <a:pt x="314" y="655"/>
                    </a:lnTo>
                    <a:lnTo>
                      <a:pt x="315" y="655"/>
                    </a:lnTo>
                    <a:lnTo>
                      <a:pt x="318" y="655"/>
                    </a:lnTo>
                    <a:lnTo>
                      <a:pt x="319" y="656"/>
                    </a:lnTo>
                    <a:lnTo>
                      <a:pt x="321" y="656"/>
                    </a:lnTo>
                    <a:lnTo>
                      <a:pt x="321" y="657"/>
                    </a:lnTo>
                    <a:lnTo>
                      <a:pt x="323" y="657"/>
                    </a:lnTo>
                    <a:lnTo>
                      <a:pt x="324" y="656"/>
                    </a:lnTo>
                    <a:lnTo>
                      <a:pt x="326" y="653"/>
                    </a:lnTo>
                    <a:lnTo>
                      <a:pt x="327" y="651"/>
                    </a:lnTo>
                    <a:lnTo>
                      <a:pt x="327" y="647"/>
                    </a:lnTo>
                    <a:lnTo>
                      <a:pt x="327" y="643"/>
                    </a:lnTo>
                    <a:lnTo>
                      <a:pt x="327" y="638"/>
                    </a:lnTo>
                    <a:lnTo>
                      <a:pt x="327" y="634"/>
                    </a:lnTo>
                    <a:lnTo>
                      <a:pt x="330" y="630"/>
                    </a:lnTo>
                    <a:lnTo>
                      <a:pt x="334" y="627"/>
                    </a:lnTo>
                    <a:lnTo>
                      <a:pt x="338" y="627"/>
                    </a:lnTo>
                    <a:lnTo>
                      <a:pt x="344" y="627"/>
                    </a:lnTo>
                    <a:lnTo>
                      <a:pt x="352" y="625"/>
                    </a:lnTo>
                    <a:lnTo>
                      <a:pt x="359" y="625"/>
                    </a:lnTo>
                    <a:lnTo>
                      <a:pt x="362" y="628"/>
                    </a:lnTo>
                    <a:lnTo>
                      <a:pt x="364" y="636"/>
                    </a:lnTo>
                    <a:lnTo>
                      <a:pt x="362" y="645"/>
                    </a:lnTo>
                    <a:lnTo>
                      <a:pt x="359" y="653"/>
                    </a:lnTo>
                    <a:lnTo>
                      <a:pt x="355" y="660"/>
                    </a:lnTo>
                    <a:lnTo>
                      <a:pt x="353" y="668"/>
                    </a:lnTo>
                    <a:lnTo>
                      <a:pt x="353" y="676"/>
                    </a:lnTo>
                    <a:lnTo>
                      <a:pt x="353" y="682"/>
                    </a:lnTo>
                    <a:lnTo>
                      <a:pt x="352" y="686"/>
                    </a:lnTo>
                    <a:lnTo>
                      <a:pt x="352" y="689"/>
                    </a:lnTo>
                    <a:lnTo>
                      <a:pt x="351" y="690"/>
                    </a:lnTo>
                    <a:lnTo>
                      <a:pt x="349" y="693"/>
                    </a:lnTo>
                    <a:lnTo>
                      <a:pt x="349" y="693"/>
                    </a:lnTo>
                    <a:lnTo>
                      <a:pt x="351" y="694"/>
                    </a:lnTo>
                    <a:lnTo>
                      <a:pt x="353" y="694"/>
                    </a:lnTo>
                    <a:lnTo>
                      <a:pt x="357" y="694"/>
                    </a:lnTo>
                    <a:lnTo>
                      <a:pt x="359" y="694"/>
                    </a:lnTo>
                    <a:lnTo>
                      <a:pt x="360" y="695"/>
                    </a:lnTo>
                    <a:lnTo>
                      <a:pt x="361" y="695"/>
                    </a:lnTo>
                    <a:lnTo>
                      <a:pt x="362" y="697"/>
                    </a:lnTo>
                    <a:lnTo>
                      <a:pt x="365" y="697"/>
                    </a:lnTo>
                    <a:lnTo>
                      <a:pt x="368" y="697"/>
                    </a:lnTo>
                    <a:lnTo>
                      <a:pt x="372" y="695"/>
                    </a:lnTo>
                    <a:lnTo>
                      <a:pt x="374" y="693"/>
                    </a:lnTo>
                    <a:lnTo>
                      <a:pt x="377" y="691"/>
                    </a:lnTo>
                    <a:lnTo>
                      <a:pt x="381" y="690"/>
                    </a:lnTo>
                    <a:lnTo>
                      <a:pt x="386" y="691"/>
                    </a:lnTo>
                    <a:lnTo>
                      <a:pt x="391" y="698"/>
                    </a:lnTo>
                    <a:lnTo>
                      <a:pt x="396" y="706"/>
                    </a:lnTo>
                    <a:lnTo>
                      <a:pt x="398" y="712"/>
                    </a:lnTo>
                    <a:lnTo>
                      <a:pt x="394" y="728"/>
                    </a:lnTo>
                    <a:lnTo>
                      <a:pt x="394" y="748"/>
                    </a:lnTo>
                    <a:lnTo>
                      <a:pt x="394" y="754"/>
                    </a:lnTo>
                    <a:lnTo>
                      <a:pt x="395" y="758"/>
                    </a:lnTo>
                    <a:lnTo>
                      <a:pt x="395" y="761"/>
                    </a:lnTo>
                    <a:lnTo>
                      <a:pt x="396" y="763"/>
                    </a:lnTo>
                    <a:lnTo>
                      <a:pt x="398" y="765"/>
                    </a:lnTo>
                    <a:lnTo>
                      <a:pt x="399" y="766"/>
                    </a:lnTo>
                    <a:lnTo>
                      <a:pt x="400" y="769"/>
                    </a:lnTo>
                    <a:lnTo>
                      <a:pt x="402" y="771"/>
                    </a:lnTo>
                    <a:lnTo>
                      <a:pt x="404" y="774"/>
                    </a:lnTo>
                    <a:lnTo>
                      <a:pt x="407" y="776"/>
                    </a:lnTo>
                    <a:lnTo>
                      <a:pt x="410" y="776"/>
                    </a:lnTo>
                    <a:lnTo>
                      <a:pt x="413" y="775"/>
                    </a:lnTo>
                    <a:lnTo>
                      <a:pt x="417" y="772"/>
                    </a:lnTo>
                    <a:lnTo>
                      <a:pt x="423" y="770"/>
                    </a:lnTo>
                    <a:lnTo>
                      <a:pt x="427" y="767"/>
                    </a:lnTo>
                    <a:lnTo>
                      <a:pt x="429" y="765"/>
                    </a:lnTo>
                    <a:lnTo>
                      <a:pt x="431" y="763"/>
                    </a:lnTo>
                    <a:lnTo>
                      <a:pt x="432" y="763"/>
                    </a:lnTo>
                    <a:lnTo>
                      <a:pt x="434" y="765"/>
                    </a:lnTo>
                    <a:lnTo>
                      <a:pt x="438" y="767"/>
                    </a:lnTo>
                    <a:lnTo>
                      <a:pt x="441" y="769"/>
                    </a:lnTo>
                    <a:lnTo>
                      <a:pt x="442" y="771"/>
                    </a:lnTo>
                    <a:lnTo>
                      <a:pt x="444" y="772"/>
                    </a:lnTo>
                    <a:lnTo>
                      <a:pt x="444" y="774"/>
                    </a:lnTo>
                    <a:lnTo>
                      <a:pt x="444" y="776"/>
                    </a:lnTo>
                    <a:lnTo>
                      <a:pt x="445" y="778"/>
                    </a:lnTo>
                    <a:lnTo>
                      <a:pt x="448" y="779"/>
                    </a:lnTo>
                    <a:lnTo>
                      <a:pt x="450" y="779"/>
                    </a:lnTo>
                    <a:lnTo>
                      <a:pt x="454" y="778"/>
                    </a:lnTo>
                    <a:lnTo>
                      <a:pt x="457" y="775"/>
                    </a:lnTo>
                    <a:lnTo>
                      <a:pt x="459" y="771"/>
                    </a:lnTo>
                    <a:lnTo>
                      <a:pt x="462" y="767"/>
                    </a:lnTo>
                    <a:lnTo>
                      <a:pt x="465" y="761"/>
                    </a:lnTo>
                    <a:lnTo>
                      <a:pt x="468" y="757"/>
                    </a:lnTo>
                    <a:lnTo>
                      <a:pt x="471" y="753"/>
                    </a:lnTo>
                    <a:lnTo>
                      <a:pt x="475" y="749"/>
                    </a:lnTo>
                    <a:lnTo>
                      <a:pt x="478" y="746"/>
                    </a:lnTo>
                    <a:lnTo>
                      <a:pt x="480" y="745"/>
                    </a:lnTo>
                    <a:lnTo>
                      <a:pt x="483" y="744"/>
                    </a:lnTo>
                    <a:lnTo>
                      <a:pt x="485" y="742"/>
                    </a:lnTo>
                    <a:lnTo>
                      <a:pt x="488" y="740"/>
                    </a:lnTo>
                    <a:lnTo>
                      <a:pt x="491" y="737"/>
                    </a:lnTo>
                    <a:lnTo>
                      <a:pt x="493" y="735"/>
                    </a:lnTo>
                    <a:lnTo>
                      <a:pt x="497" y="735"/>
                    </a:lnTo>
                    <a:lnTo>
                      <a:pt x="500" y="735"/>
                    </a:lnTo>
                    <a:lnTo>
                      <a:pt x="501" y="735"/>
                    </a:lnTo>
                    <a:lnTo>
                      <a:pt x="501" y="737"/>
                    </a:lnTo>
                    <a:lnTo>
                      <a:pt x="501" y="738"/>
                    </a:lnTo>
                    <a:lnTo>
                      <a:pt x="501" y="741"/>
                    </a:lnTo>
                    <a:lnTo>
                      <a:pt x="500" y="744"/>
                    </a:lnTo>
                    <a:lnTo>
                      <a:pt x="499" y="748"/>
                    </a:lnTo>
                    <a:lnTo>
                      <a:pt x="497" y="750"/>
                    </a:lnTo>
                    <a:lnTo>
                      <a:pt x="496" y="753"/>
                    </a:lnTo>
                    <a:lnTo>
                      <a:pt x="496" y="758"/>
                    </a:lnTo>
                    <a:lnTo>
                      <a:pt x="496" y="766"/>
                    </a:lnTo>
                    <a:lnTo>
                      <a:pt x="497" y="772"/>
                    </a:lnTo>
                    <a:lnTo>
                      <a:pt x="500" y="776"/>
                    </a:lnTo>
                    <a:lnTo>
                      <a:pt x="501" y="775"/>
                    </a:lnTo>
                    <a:lnTo>
                      <a:pt x="503" y="770"/>
                    </a:lnTo>
                    <a:lnTo>
                      <a:pt x="503" y="762"/>
                    </a:lnTo>
                    <a:lnTo>
                      <a:pt x="505" y="755"/>
                    </a:lnTo>
                    <a:lnTo>
                      <a:pt x="508" y="750"/>
                    </a:lnTo>
                    <a:lnTo>
                      <a:pt x="510" y="746"/>
                    </a:lnTo>
                    <a:lnTo>
                      <a:pt x="514" y="744"/>
                    </a:lnTo>
                    <a:lnTo>
                      <a:pt x="517" y="741"/>
                    </a:lnTo>
                    <a:lnTo>
                      <a:pt x="520" y="741"/>
                    </a:lnTo>
                    <a:lnTo>
                      <a:pt x="521" y="742"/>
                    </a:lnTo>
                    <a:lnTo>
                      <a:pt x="522" y="744"/>
                    </a:lnTo>
                    <a:lnTo>
                      <a:pt x="523" y="746"/>
                    </a:lnTo>
                    <a:lnTo>
                      <a:pt x="525" y="749"/>
                    </a:lnTo>
                    <a:lnTo>
                      <a:pt x="526" y="753"/>
                    </a:lnTo>
                    <a:lnTo>
                      <a:pt x="527" y="755"/>
                    </a:lnTo>
                    <a:lnTo>
                      <a:pt x="529" y="757"/>
                    </a:lnTo>
                    <a:lnTo>
                      <a:pt x="530" y="757"/>
                    </a:lnTo>
                    <a:lnTo>
                      <a:pt x="531" y="757"/>
                    </a:lnTo>
                    <a:lnTo>
                      <a:pt x="535" y="754"/>
                    </a:lnTo>
                    <a:lnTo>
                      <a:pt x="538" y="753"/>
                    </a:lnTo>
                    <a:lnTo>
                      <a:pt x="542" y="753"/>
                    </a:lnTo>
                    <a:lnTo>
                      <a:pt x="546" y="753"/>
                    </a:lnTo>
                    <a:lnTo>
                      <a:pt x="548" y="754"/>
                    </a:lnTo>
                    <a:lnTo>
                      <a:pt x="550" y="757"/>
                    </a:lnTo>
                    <a:lnTo>
                      <a:pt x="552" y="761"/>
                    </a:lnTo>
                    <a:lnTo>
                      <a:pt x="554" y="765"/>
                    </a:lnTo>
                    <a:lnTo>
                      <a:pt x="554" y="766"/>
                    </a:lnTo>
                    <a:lnTo>
                      <a:pt x="555" y="766"/>
                    </a:lnTo>
                    <a:lnTo>
                      <a:pt x="555" y="766"/>
                    </a:lnTo>
                    <a:lnTo>
                      <a:pt x="556" y="765"/>
                    </a:lnTo>
                    <a:lnTo>
                      <a:pt x="557" y="762"/>
                    </a:lnTo>
                    <a:lnTo>
                      <a:pt x="557" y="761"/>
                    </a:lnTo>
                    <a:lnTo>
                      <a:pt x="559" y="757"/>
                    </a:lnTo>
                    <a:lnTo>
                      <a:pt x="559" y="754"/>
                    </a:lnTo>
                    <a:lnTo>
                      <a:pt x="561" y="753"/>
                    </a:lnTo>
                    <a:lnTo>
                      <a:pt x="565" y="752"/>
                    </a:lnTo>
                    <a:lnTo>
                      <a:pt x="569" y="750"/>
                    </a:lnTo>
                    <a:lnTo>
                      <a:pt x="573" y="752"/>
                    </a:lnTo>
                    <a:lnTo>
                      <a:pt x="578" y="753"/>
                    </a:lnTo>
                    <a:lnTo>
                      <a:pt x="581" y="755"/>
                    </a:lnTo>
                    <a:lnTo>
                      <a:pt x="582" y="758"/>
                    </a:lnTo>
                    <a:lnTo>
                      <a:pt x="584" y="759"/>
                    </a:lnTo>
                    <a:lnTo>
                      <a:pt x="584" y="761"/>
                    </a:lnTo>
                    <a:lnTo>
                      <a:pt x="585" y="762"/>
                    </a:lnTo>
                    <a:lnTo>
                      <a:pt x="586" y="762"/>
                    </a:lnTo>
                    <a:lnTo>
                      <a:pt x="588" y="762"/>
                    </a:lnTo>
                    <a:lnTo>
                      <a:pt x="590" y="759"/>
                    </a:lnTo>
                    <a:lnTo>
                      <a:pt x="592" y="755"/>
                    </a:lnTo>
                    <a:lnTo>
                      <a:pt x="593" y="753"/>
                    </a:lnTo>
                    <a:lnTo>
                      <a:pt x="594" y="750"/>
                    </a:lnTo>
                    <a:lnTo>
                      <a:pt x="595" y="748"/>
                    </a:lnTo>
                    <a:lnTo>
                      <a:pt x="597" y="750"/>
                    </a:lnTo>
                    <a:lnTo>
                      <a:pt x="595" y="757"/>
                    </a:lnTo>
                    <a:lnTo>
                      <a:pt x="594" y="766"/>
                    </a:lnTo>
                    <a:lnTo>
                      <a:pt x="590" y="774"/>
                    </a:lnTo>
                    <a:lnTo>
                      <a:pt x="589" y="776"/>
                    </a:lnTo>
                    <a:lnTo>
                      <a:pt x="589" y="778"/>
                    </a:lnTo>
                    <a:lnTo>
                      <a:pt x="590" y="779"/>
                    </a:lnTo>
                    <a:lnTo>
                      <a:pt x="592" y="780"/>
                    </a:lnTo>
                    <a:lnTo>
                      <a:pt x="593" y="780"/>
                    </a:lnTo>
                    <a:lnTo>
                      <a:pt x="594" y="780"/>
                    </a:lnTo>
                    <a:lnTo>
                      <a:pt x="594" y="779"/>
                    </a:lnTo>
                    <a:lnTo>
                      <a:pt x="595" y="779"/>
                    </a:lnTo>
                    <a:lnTo>
                      <a:pt x="595" y="780"/>
                    </a:lnTo>
                    <a:lnTo>
                      <a:pt x="595" y="780"/>
                    </a:lnTo>
                    <a:lnTo>
                      <a:pt x="597" y="783"/>
                    </a:lnTo>
                    <a:lnTo>
                      <a:pt x="598" y="783"/>
                    </a:lnTo>
                    <a:lnTo>
                      <a:pt x="601" y="783"/>
                    </a:lnTo>
                    <a:lnTo>
                      <a:pt x="602" y="783"/>
                    </a:lnTo>
                    <a:lnTo>
                      <a:pt x="605" y="783"/>
                    </a:lnTo>
                    <a:lnTo>
                      <a:pt x="607" y="783"/>
                    </a:lnTo>
                    <a:lnTo>
                      <a:pt x="609" y="784"/>
                    </a:lnTo>
                    <a:lnTo>
                      <a:pt x="610" y="786"/>
                    </a:lnTo>
                    <a:lnTo>
                      <a:pt x="612" y="788"/>
                    </a:lnTo>
                    <a:lnTo>
                      <a:pt x="615" y="792"/>
                    </a:lnTo>
                    <a:lnTo>
                      <a:pt x="618" y="795"/>
                    </a:lnTo>
                    <a:lnTo>
                      <a:pt x="620" y="799"/>
                    </a:lnTo>
                    <a:lnTo>
                      <a:pt x="623" y="805"/>
                    </a:lnTo>
                    <a:lnTo>
                      <a:pt x="624" y="808"/>
                    </a:lnTo>
                    <a:lnTo>
                      <a:pt x="627" y="809"/>
                    </a:lnTo>
                    <a:lnTo>
                      <a:pt x="628" y="810"/>
                    </a:lnTo>
                    <a:lnTo>
                      <a:pt x="631" y="809"/>
                    </a:lnTo>
                    <a:lnTo>
                      <a:pt x="633" y="808"/>
                    </a:lnTo>
                    <a:lnTo>
                      <a:pt x="636" y="807"/>
                    </a:lnTo>
                    <a:lnTo>
                      <a:pt x="639" y="805"/>
                    </a:lnTo>
                    <a:lnTo>
                      <a:pt x="641" y="804"/>
                    </a:lnTo>
                    <a:lnTo>
                      <a:pt x="649" y="805"/>
                    </a:lnTo>
                    <a:lnTo>
                      <a:pt x="657" y="812"/>
                    </a:lnTo>
                    <a:lnTo>
                      <a:pt x="665" y="820"/>
                    </a:lnTo>
                    <a:lnTo>
                      <a:pt x="673" y="830"/>
                    </a:lnTo>
                    <a:lnTo>
                      <a:pt x="678" y="839"/>
                    </a:lnTo>
                    <a:lnTo>
                      <a:pt x="681" y="847"/>
                    </a:lnTo>
                    <a:lnTo>
                      <a:pt x="683" y="851"/>
                    </a:lnTo>
                    <a:lnTo>
                      <a:pt x="686" y="854"/>
                    </a:lnTo>
                    <a:lnTo>
                      <a:pt x="688" y="854"/>
                    </a:lnTo>
                    <a:lnTo>
                      <a:pt x="691" y="856"/>
                    </a:lnTo>
                    <a:lnTo>
                      <a:pt x="692" y="859"/>
                    </a:lnTo>
                    <a:lnTo>
                      <a:pt x="694" y="863"/>
                    </a:lnTo>
                    <a:lnTo>
                      <a:pt x="694" y="865"/>
                    </a:lnTo>
                    <a:lnTo>
                      <a:pt x="694" y="868"/>
                    </a:lnTo>
                    <a:lnTo>
                      <a:pt x="691" y="872"/>
                    </a:lnTo>
                    <a:lnTo>
                      <a:pt x="686" y="877"/>
                    </a:lnTo>
                    <a:lnTo>
                      <a:pt x="679" y="881"/>
                    </a:lnTo>
                    <a:lnTo>
                      <a:pt x="673" y="884"/>
                    </a:lnTo>
                    <a:lnTo>
                      <a:pt x="670" y="885"/>
                    </a:lnTo>
                    <a:lnTo>
                      <a:pt x="669" y="886"/>
                    </a:lnTo>
                    <a:lnTo>
                      <a:pt x="667" y="888"/>
                    </a:lnTo>
                    <a:lnTo>
                      <a:pt x="667" y="890"/>
                    </a:lnTo>
                    <a:lnTo>
                      <a:pt x="669" y="892"/>
                    </a:lnTo>
                    <a:lnTo>
                      <a:pt x="670" y="893"/>
                    </a:lnTo>
                    <a:lnTo>
                      <a:pt x="673" y="893"/>
                    </a:lnTo>
                    <a:lnTo>
                      <a:pt x="677" y="893"/>
                    </a:lnTo>
                    <a:lnTo>
                      <a:pt x="682" y="892"/>
                    </a:lnTo>
                    <a:lnTo>
                      <a:pt x="684" y="889"/>
                    </a:lnTo>
                    <a:lnTo>
                      <a:pt x="686" y="888"/>
                    </a:lnTo>
                    <a:lnTo>
                      <a:pt x="687" y="885"/>
                    </a:lnTo>
                    <a:lnTo>
                      <a:pt x="687" y="884"/>
                    </a:lnTo>
                    <a:lnTo>
                      <a:pt x="688" y="882"/>
                    </a:lnTo>
                    <a:lnTo>
                      <a:pt x="691" y="881"/>
                    </a:lnTo>
                    <a:lnTo>
                      <a:pt x="695" y="880"/>
                    </a:lnTo>
                    <a:lnTo>
                      <a:pt x="698" y="880"/>
                    </a:lnTo>
                    <a:lnTo>
                      <a:pt x="700" y="882"/>
                    </a:lnTo>
                    <a:lnTo>
                      <a:pt x="701" y="884"/>
                    </a:lnTo>
                    <a:lnTo>
                      <a:pt x="703" y="888"/>
                    </a:lnTo>
                    <a:lnTo>
                      <a:pt x="701" y="892"/>
                    </a:lnTo>
                    <a:lnTo>
                      <a:pt x="700" y="897"/>
                    </a:lnTo>
                    <a:lnTo>
                      <a:pt x="698" y="901"/>
                    </a:lnTo>
                    <a:lnTo>
                      <a:pt x="694" y="903"/>
                    </a:lnTo>
                    <a:lnTo>
                      <a:pt x="691" y="906"/>
                    </a:lnTo>
                    <a:lnTo>
                      <a:pt x="688" y="909"/>
                    </a:lnTo>
                    <a:lnTo>
                      <a:pt x="687" y="910"/>
                    </a:lnTo>
                    <a:lnTo>
                      <a:pt x="687" y="910"/>
                    </a:lnTo>
                    <a:lnTo>
                      <a:pt x="688" y="911"/>
                    </a:lnTo>
                    <a:lnTo>
                      <a:pt x="691" y="911"/>
                    </a:lnTo>
                    <a:lnTo>
                      <a:pt x="695" y="913"/>
                    </a:lnTo>
                    <a:lnTo>
                      <a:pt x="698" y="913"/>
                    </a:lnTo>
                    <a:lnTo>
                      <a:pt x="699" y="911"/>
                    </a:lnTo>
                    <a:lnTo>
                      <a:pt x="699" y="910"/>
                    </a:lnTo>
                    <a:lnTo>
                      <a:pt x="700" y="909"/>
                    </a:lnTo>
                    <a:lnTo>
                      <a:pt x="700" y="905"/>
                    </a:lnTo>
                    <a:lnTo>
                      <a:pt x="701" y="902"/>
                    </a:lnTo>
                    <a:lnTo>
                      <a:pt x="704" y="898"/>
                    </a:lnTo>
                    <a:lnTo>
                      <a:pt x="705" y="894"/>
                    </a:lnTo>
                    <a:lnTo>
                      <a:pt x="707" y="892"/>
                    </a:lnTo>
                    <a:lnTo>
                      <a:pt x="708" y="890"/>
                    </a:lnTo>
                    <a:lnTo>
                      <a:pt x="709" y="889"/>
                    </a:lnTo>
                    <a:lnTo>
                      <a:pt x="711" y="889"/>
                    </a:lnTo>
                    <a:lnTo>
                      <a:pt x="712" y="889"/>
                    </a:lnTo>
                    <a:lnTo>
                      <a:pt x="712" y="889"/>
                    </a:lnTo>
                    <a:lnTo>
                      <a:pt x="715" y="889"/>
                    </a:lnTo>
                    <a:lnTo>
                      <a:pt x="717" y="890"/>
                    </a:lnTo>
                    <a:lnTo>
                      <a:pt x="721" y="892"/>
                    </a:lnTo>
                    <a:lnTo>
                      <a:pt x="725" y="893"/>
                    </a:lnTo>
                    <a:lnTo>
                      <a:pt x="729" y="894"/>
                    </a:lnTo>
                    <a:lnTo>
                      <a:pt x="732" y="897"/>
                    </a:lnTo>
                    <a:lnTo>
                      <a:pt x="736" y="899"/>
                    </a:lnTo>
                    <a:lnTo>
                      <a:pt x="739" y="902"/>
                    </a:lnTo>
                    <a:lnTo>
                      <a:pt x="743" y="906"/>
                    </a:lnTo>
                    <a:lnTo>
                      <a:pt x="747" y="909"/>
                    </a:lnTo>
                    <a:lnTo>
                      <a:pt x="751" y="911"/>
                    </a:lnTo>
                    <a:lnTo>
                      <a:pt x="755" y="914"/>
                    </a:lnTo>
                    <a:lnTo>
                      <a:pt x="759" y="915"/>
                    </a:lnTo>
                    <a:lnTo>
                      <a:pt x="763" y="915"/>
                    </a:lnTo>
                    <a:lnTo>
                      <a:pt x="767" y="914"/>
                    </a:lnTo>
                    <a:lnTo>
                      <a:pt x="770" y="913"/>
                    </a:lnTo>
                    <a:lnTo>
                      <a:pt x="775" y="913"/>
                    </a:lnTo>
                    <a:lnTo>
                      <a:pt x="780" y="916"/>
                    </a:lnTo>
                    <a:lnTo>
                      <a:pt x="787" y="922"/>
                    </a:lnTo>
                    <a:lnTo>
                      <a:pt x="792" y="927"/>
                    </a:lnTo>
                    <a:lnTo>
                      <a:pt x="798" y="933"/>
                    </a:lnTo>
                    <a:lnTo>
                      <a:pt x="806" y="936"/>
                    </a:lnTo>
                    <a:lnTo>
                      <a:pt x="813" y="939"/>
                    </a:lnTo>
                    <a:lnTo>
                      <a:pt x="818" y="945"/>
                    </a:lnTo>
                    <a:lnTo>
                      <a:pt x="825" y="954"/>
                    </a:lnTo>
                    <a:lnTo>
                      <a:pt x="827" y="965"/>
                    </a:lnTo>
                    <a:lnTo>
                      <a:pt x="826" y="974"/>
                    </a:lnTo>
                    <a:lnTo>
                      <a:pt x="823" y="985"/>
                    </a:lnTo>
                    <a:lnTo>
                      <a:pt x="819" y="995"/>
                    </a:lnTo>
                    <a:lnTo>
                      <a:pt x="818" y="1000"/>
                    </a:lnTo>
                    <a:lnTo>
                      <a:pt x="815" y="1007"/>
                    </a:lnTo>
                    <a:lnTo>
                      <a:pt x="810" y="1016"/>
                    </a:lnTo>
                    <a:lnTo>
                      <a:pt x="802" y="1026"/>
                    </a:lnTo>
                    <a:lnTo>
                      <a:pt x="794" y="1036"/>
                    </a:lnTo>
                    <a:lnTo>
                      <a:pt x="788" y="1046"/>
                    </a:lnTo>
                    <a:lnTo>
                      <a:pt x="788" y="1055"/>
                    </a:lnTo>
                    <a:lnTo>
                      <a:pt x="789" y="1063"/>
                    </a:lnTo>
                    <a:lnTo>
                      <a:pt x="791" y="1068"/>
                    </a:lnTo>
                    <a:lnTo>
                      <a:pt x="789" y="1076"/>
                    </a:lnTo>
                    <a:lnTo>
                      <a:pt x="787" y="1085"/>
                    </a:lnTo>
                    <a:lnTo>
                      <a:pt x="785" y="1096"/>
                    </a:lnTo>
                    <a:lnTo>
                      <a:pt x="785" y="1102"/>
                    </a:lnTo>
                    <a:lnTo>
                      <a:pt x="785" y="1109"/>
                    </a:lnTo>
                    <a:lnTo>
                      <a:pt x="781" y="1117"/>
                    </a:lnTo>
                    <a:lnTo>
                      <a:pt x="777" y="1125"/>
                    </a:lnTo>
                    <a:lnTo>
                      <a:pt x="773" y="1134"/>
                    </a:lnTo>
                    <a:lnTo>
                      <a:pt x="770" y="1143"/>
                    </a:lnTo>
                    <a:lnTo>
                      <a:pt x="767" y="1151"/>
                    </a:lnTo>
                    <a:lnTo>
                      <a:pt x="762" y="1155"/>
                    </a:lnTo>
                    <a:lnTo>
                      <a:pt x="754" y="1156"/>
                    </a:lnTo>
                    <a:lnTo>
                      <a:pt x="745" y="1159"/>
                    </a:lnTo>
                    <a:lnTo>
                      <a:pt x="739" y="1160"/>
                    </a:lnTo>
                    <a:lnTo>
                      <a:pt x="737" y="1161"/>
                    </a:lnTo>
                    <a:lnTo>
                      <a:pt x="733" y="1163"/>
                    </a:lnTo>
                    <a:lnTo>
                      <a:pt x="732" y="1164"/>
                    </a:lnTo>
                    <a:lnTo>
                      <a:pt x="732" y="1164"/>
                    </a:lnTo>
                    <a:lnTo>
                      <a:pt x="729" y="1167"/>
                    </a:lnTo>
                    <a:lnTo>
                      <a:pt x="722" y="1170"/>
                    </a:lnTo>
                    <a:lnTo>
                      <a:pt x="715" y="1177"/>
                    </a:lnTo>
                    <a:lnTo>
                      <a:pt x="707" y="1182"/>
                    </a:lnTo>
                    <a:lnTo>
                      <a:pt x="703" y="1190"/>
                    </a:lnTo>
                    <a:lnTo>
                      <a:pt x="704" y="1198"/>
                    </a:lnTo>
                    <a:lnTo>
                      <a:pt x="705" y="1207"/>
                    </a:lnTo>
                    <a:lnTo>
                      <a:pt x="705" y="1216"/>
                    </a:lnTo>
                    <a:lnTo>
                      <a:pt x="703" y="1219"/>
                    </a:lnTo>
                    <a:lnTo>
                      <a:pt x="701" y="1221"/>
                    </a:lnTo>
                    <a:lnTo>
                      <a:pt x="700" y="1221"/>
                    </a:lnTo>
                    <a:lnTo>
                      <a:pt x="699" y="1223"/>
                    </a:lnTo>
                    <a:lnTo>
                      <a:pt x="698" y="1223"/>
                    </a:lnTo>
                    <a:lnTo>
                      <a:pt x="695" y="1224"/>
                    </a:lnTo>
                    <a:lnTo>
                      <a:pt x="694" y="1227"/>
                    </a:lnTo>
                    <a:lnTo>
                      <a:pt x="692" y="1231"/>
                    </a:lnTo>
                    <a:lnTo>
                      <a:pt x="691" y="1235"/>
                    </a:lnTo>
                    <a:lnTo>
                      <a:pt x="688" y="1239"/>
                    </a:lnTo>
                    <a:lnTo>
                      <a:pt x="687" y="1240"/>
                    </a:lnTo>
                    <a:lnTo>
                      <a:pt x="686" y="1241"/>
                    </a:lnTo>
                    <a:lnTo>
                      <a:pt x="684" y="1242"/>
                    </a:lnTo>
                    <a:lnTo>
                      <a:pt x="682" y="1244"/>
                    </a:lnTo>
                    <a:lnTo>
                      <a:pt x="681" y="1244"/>
                    </a:lnTo>
                    <a:lnTo>
                      <a:pt x="678" y="1248"/>
                    </a:lnTo>
                    <a:lnTo>
                      <a:pt x="677" y="1252"/>
                    </a:lnTo>
                    <a:lnTo>
                      <a:pt x="675" y="1258"/>
                    </a:lnTo>
                    <a:lnTo>
                      <a:pt x="674" y="1263"/>
                    </a:lnTo>
                    <a:lnTo>
                      <a:pt x="669" y="1276"/>
                    </a:lnTo>
                    <a:lnTo>
                      <a:pt x="656" y="1292"/>
                    </a:lnTo>
                    <a:lnTo>
                      <a:pt x="649" y="1299"/>
                    </a:lnTo>
                    <a:lnTo>
                      <a:pt x="643" y="1301"/>
                    </a:lnTo>
                    <a:lnTo>
                      <a:pt x="637" y="1300"/>
                    </a:lnTo>
                    <a:lnTo>
                      <a:pt x="629" y="1297"/>
                    </a:lnTo>
                    <a:lnTo>
                      <a:pt x="624" y="1292"/>
                    </a:lnTo>
                    <a:lnTo>
                      <a:pt x="622" y="1283"/>
                    </a:lnTo>
                    <a:lnTo>
                      <a:pt x="620" y="1273"/>
                    </a:lnTo>
                    <a:lnTo>
                      <a:pt x="620" y="1266"/>
                    </a:lnTo>
                    <a:lnTo>
                      <a:pt x="619" y="1265"/>
                    </a:lnTo>
                    <a:lnTo>
                      <a:pt x="618" y="1270"/>
                    </a:lnTo>
                    <a:lnTo>
                      <a:pt x="615" y="1278"/>
                    </a:lnTo>
                    <a:lnTo>
                      <a:pt x="614" y="1286"/>
                    </a:lnTo>
                    <a:lnTo>
                      <a:pt x="614" y="1290"/>
                    </a:lnTo>
                    <a:lnTo>
                      <a:pt x="615" y="1292"/>
                    </a:lnTo>
                    <a:lnTo>
                      <a:pt x="618" y="1295"/>
                    </a:lnTo>
                    <a:lnTo>
                      <a:pt x="619" y="1297"/>
                    </a:lnTo>
                    <a:lnTo>
                      <a:pt x="623" y="1300"/>
                    </a:lnTo>
                    <a:lnTo>
                      <a:pt x="626" y="1304"/>
                    </a:lnTo>
                    <a:lnTo>
                      <a:pt x="628" y="1307"/>
                    </a:lnTo>
                    <a:lnTo>
                      <a:pt x="629" y="1308"/>
                    </a:lnTo>
                    <a:lnTo>
                      <a:pt x="632" y="1311"/>
                    </a:lnTo>
                    <a:lnTo>
                      <a:pt x="632" y="1314"/>
                    </a:lnTo>
                    <a:lnTo>
                      <a:pt x="632" y="1317"/>
                    </a:lnTo>
                    <a:lnTo>
                      <a:pt x="629" y="1321"/>
                    </a:lnTo>
                    <a:lnTo>
                      <a:pt x="627" y="1328"/>
                    </a:lnTo>
                    <a:lnTo>
                      <a:pt x="623" y="1335"/>
                    </a:lnTo>
                    <a:lnTo>
                      <a:pt x="619" y="1342"/>
                    </a:lnTo>
                    <a:lnTo>
                      <a:pt x="615" y="1346"/>
                    </a:lnTo>
                    <a:lnTo>
                      <a:pt x="610" y="1347"/>
                    </a:lnTo>
                    <a:lnTo>
                      <a:pt x="601" y="1348"/>
                    </a:lnTo>
                    <a:lnTo>
                      <a:pt x="592" y="1348"/>
                    </a:lnTo>
                    <a:lnTo>
                      <a:pt x="585" y="1347"/>
                    </a:lnTo>
                    <a:lnTo>
                      <a:pt x="582" y="1347"/>
                    </a:lnTo>
                    <a:lnTo>
                      <a:pt x="581" y="1348"/>
                    </a:lnTo>
                    <a:lnTo>
                      <a:pt x="580" y="1351"/>
                    </a:lnTo>
                    <a:lnTo>
                      <a:pt x="578" y="1354"/>
                    </a:lnTo>
                    <a:lnTo>
                      <a:pt x="578" y="1358"/>
                    </a:lnTo>
                    <a:lnTo>
                      <a:pt x="578" y="1360"/>
                    </a:lnTo>
                    <a:lnTo>
                      <a:pt x="578" y="1363"/>
                    </a:lnTo>
                    <a:lnTo>
                      <a:pt x="580" y="1365"/>
                    </a:lnTo>
                    <a:lnTo>
                      <a:pt x="580" y="1368"/>
                    </a:lnTo>
                    <a:lnTo>
                      <a:pt x="580" y="1369"/>
                    </a:lnTo>
                    <a:lnTo>
                      <a:pt x="580" y="1372"/>
                    </a:lnTo>
                    <a:lnTo>
                      <a:pt x="577" y="1372"/>
                    </a:lnTo>
                    <a:lnTo>
                      <a:pt x="575" y="1372"/>
                    </a:lnTo>
                    <a:lnTo>
                      <a:pt x="572" y="1371"/>
                    </a:lnTo>
                    <a:lnTo>
                      <a:pt x="568" y="1369"/>
                    </a:lnTo>
                    <a:lnTo>
                      <a:pt x="565" y="1368"/>
                    </a:lnTo>
                    <a:lnTo>
                      <a:pt x="561" y="1367"/>
                    </a:lnTo>
                    <a:lnTo>
                      <a:pt x="559" y="1365"/>
                    </a:lnTo>
                    <a:lnTo>
                      <a:pt x="557" y="1365"/>
                    </a:lnTo>
                    <a:lnTo>
                      <a:pt x="556" y="1367"/>
                    </a:lnTo>
                    <a:lnTo>
                      <a:pt x="555" y="1368"/>
                    </a:lnTo>
                    <a:lnTo>
                      <a:pt x="555" y="1371"/>
                    </a:lnTo>
                    <a:lnTo>
                      <a:pt x="556" y="1375"/>
                    </a:lnTo>
                    <a:lnTo>
                      <a:pt x="557" y="1377"/>
                    </a:lnTo>
                    <a:lnTo>
                      <a:pt x="559" y="1381"/>
                    </a:lnTo>
                    <a:lnTo>
                      <a:pt x="560" y="1383"/>
                    </a:lnTo>
                    <a:lnTo>
                      <a:pt x="561" y="1384"/>
                    </a:lnTo>
                    <a:lnTo>
                      <a:pt x="564" y="1384"/>
                    </a:lnTo>
                    <a:lnTo>
                      <a:pt x="565" y="1383"/>
                    </a:lnTo>
                    <a:lnTo>
                      <a:pt x="567" y="1383"/>
                    </a:lnTo>
                    <a:lnTo>
                      <a:pt x="568" y="1383"/>
                    </a:lnTo>
                    <a:lnTo>
                      <a:pt x="569" y="1383"/>
                    </a:lnTo>
                    <a:lnTo>
                      <a:pt x="569" y="1384"/>
                    </a:lnTo>
                    <a:lnTo>
                      <a:pt x="569" y="1386"/>
                    </a:lnTo>
                    <a:lnTo>
                      <a:pt x="567" y="1392"/>
                    </a:lnTo>
                    <a:lnTo>
                      <a:pt x="564" y="1397"/>
                    </a:lnTo>
                    <a:lnTo>
                      <a:pt x="560" y="1401"/>
                    </a:lnTo>
                    <a:lnTo>
                      <a:pt x="557" y="1403"/>
                    </a:lnTo>
                    <a:lnTo>
                      <a:pt x="556" y="1406"/>
                    </a:lnTo>
                    <a:lnTo>
                      <a:pt x="554" y="1410"/>
                    </a:lnTo>
                    <a:lnTo>
                      <a:pt x="551" y="1414"/>
                    </a:lnTo>
                    <a:lnTo>
                      <a:pt x="547" y="1419"/>
                    </a:lnTo>
                    <a:lnTo>
                      <a:pt x="543" y="1423"/>
                    </a:lnTo>
                    <a:lnTo>
                      <a:pt x="539" y="1427"/>
                    </a:lnTo>
                    <a:lnTo>
                      <a:pt x="538" y="1430"/>
                    </a:lnTo>
                    <a:lnTo>
                      <a:pt x="537" y="1432"/>
                    </a:lnTo>
                    <a:lnTo>
                      <a:pt x="537" y="1435"/>
                    </a:lnTo>
                    <a:lnTo>
                      <a:pt x="472" y="1413"/>
                    </a:lnTo>
                    <a:lnTo>
                      <a:pt x="474" y="1413"/>
                    </a:lnTo>
                    <a:lnTo>
                      <a:pt x="478" y="1403"/>
                    </a:lnTo>
                    <a:lnTo>
                      <a:pt x="482" y="1396"/>
                    </a:lnTo>
                    <a:lnTo>
                      <a:pt x="482" y="1390"/>
                    </a:lnTo>
                    <a:lnTo>
                      <a:pt x="482" y="1385"/>
                    </a:lnTo>
                    <a:lnTo>
                      <a:pt x="479" y="1377"/>
                    </a:lnTo>
                    <a:lnTo>
                      <a:pt x="479" y="1368"/>
                    </a:lnTo>
                    <a:lnTo>
                      <a:pt x="479" y="1362"/>
                    </a:lnTo>
                    <a:lnTo>
                      <a:pt x="482" y="1355"/>
                    </a:lnTo>
                    <a:lnTo>
                      <a:pt x="484" y="1346"/>
                    </a:lnTo>
                    <a:lnTo>
                      <a:pt x="484" y="1343"/>
                    </a:lnTo>
                    <a:lnTo>
                      <a:pt x="484" y="1341"/>
                    </a:lnTo>
                    <a:lnTo>
                      <a:pt x="483" y="1339"/>
                    </a:lnTo>
                    <a:lnTo>
                      <a:pt x="482" y="1338"/>
                    </a:lnTo>
                    <a:lnTo>
                      <a:pt x="480" y="1337"/>
                    </a:lnTo>
                    <a:lnTo>
                      <a:pt x="479" y="1335"/>
                    </a:lnTo>
                    <a:lnTo>
                      <a:pt x="479" y="1333"/>
                    </a:lnTo>
                    <a:lnTo>
                      <a:pt x="479" y="1330"/>
                    </a:lnTo>
                    <a:lnTo>
                      <a:pt x="479" y="1328"/>
                    </a:lnTo>
                    <a:lnTo>
                      <a:pt x="480" y="1325"/>
                    </a:lnTo>
                    <a:lnTo>
                      <a:pt x="482" y="1324"/>
                    </a:lnTo>
                    <a:lnTo>
                      <a:pt x="483" y="1322"/>
                    </a:lnTo>
                    <a:lnTo>
                      <a:pt x="484" y="1321"/>
                    </a:lnTo>
                    <a:lnTo>
                      <a:pt x="484" y="1318"/>
                    </a:lnTo>
                    <a:lnTo>
                      <a:pt x="484" y="1314"/>
                    </a:lnTo>
                    <a:lnTo>
                      <a:pt x="485" y="1307"/>
                    </a:lnTo>
                    <a:lnTo>
                      <a:pt x="488" y="1300"/>
                    </a:lnTo>
                    <a:lnTo>
                      <a:pt x="491" y="1293"/>
                    </a:lnTo>
                    <a:lnTo>
                      <a:pt x="493" y="1283"/>
                    </a:lnTo>
                    <a:lnTo>
                      <a:pt x="499" y="1271"/>
                    </a:lnTo>
                    <a:lnTo>
                      <a:pt x="499" y="1263"/>
                    </a:lnTo>
                    <a:lnTo>
                      <a:pt x="497" y="1256"/>
                    </a:lnTo>
                    <a:lnTo>
                      <a:pt x="496" y="1249"/>
                    </a:lnTo>
                    <a:lnTo>
                      <a:pt x="495" y="1244"/>
                    </a:lnTo>
                    <a:lnTo>
                      <a:pt x="496" y="1242"/>
                    </a:lnTo>
                    <a:lnTo>
                      <a:pt x="497" y="1241"/>
                    </a:lnTo>
                    <a:lnTo>
                      <a:pt x="499" y="1240"/>
                    </a:lnTo>
                    <a:lnTo>
                      <a:pt x="500" y="1239"/>
                    </a:lnTo>
                    <a:lnTo>
                      <a:pt x="501" y="1236"/>
                    </a:lnTo>
                    <a:lnTo>
                      <a:pt x="501" y="1233"/>
                    </a:lnTo>
                    <a:lnTo>
                      <a:pt x="500" y="1231"/>
                    </a:lnTo>
                    <a:lnTo>
                      <a:pt x="499" y="1229"/>
                    </a:lnTo>
                    <a:lnTo>
                      <a:pt x="499" y="1227"/>
                    </a:lnTo>
                    <a:lnTo>
                      <a:pt x="500" y="1225"/>
                    </a:lnTo>
                    <a:lnTo>
                      <a:pt x="503" y="1223"/>
                    </a:lnTo>
                    <a:lnTo>
                      <a:pt x="504" y="1221"/>
                    </a:lnTo>
                    <a:lnTo>
                      <a:pt x="506" y="1220"/>
                    </a:lnTo>
                    <a:lnTo>
                      <a:pt x="509" y="1218"/>
                    </a:lnTo>
                    <a:lnTo>
                      <a:pt x="510" y="1212"/>
                    </a:lnTo>
                    <a:lnTo>
                      <a:pt x="509" y="1203"/>
                    </a:lnTo>
                    <a:lnTo>
                      <a:pt x="508" y="1191"/>
                    </a:lnTo>
                    <a:lnTo>
                      <a:pt x="508" y="1178"/>
                    </a:lnTo>
                    <a:lnTo>
                      <a:pt x="509" y="1165"/>
                    </a:lnTo>
                    <a:lnTo>
                      <a:pt x="510" y="1152"/>
                    </a:lnTo>
                    <a:lnTo>
                      <a:pt x="512" y="1139"/>
                    </a:lnTo>
                    <a:lnTo>
                      <a:pt x="512" y="1130"/>
                    </a:lnTo>
                    <a:lnTo>
                      <a:pt x="513" y="1125"/>
                    </a:lnTo>
                    <a:lnTo>
                      <a:pt x="513" y="1119"/>
                    </a:lnTo>
                    <a:lnTo>
                      <a:pt x="512" y="1110"/>
                    </a:lnTo>
                    <a:lnTo>
                      <a:pt x="509" y="1102"/>
                    </a:lnTo>
                    <a:lnTo>
                      <a:pt x="505" y="1095"/>
                    </a:lnTo>
                    <a:lnTo>
                      <a:pt x="501" y="1089"/>
                    </a:lnTo>
                    <a:lnTo>
                      <a:pt x="496" y="1084"/>
                    </a:lnTo>
                    <a:lnTo>
                      <a:pt x="493" y="1083"/>
                    </a:lnTo>
                    <a:lnTo>
                      <a:pt x="491" y="1080"/>
                    </a:lnTo>
                    <a:lnTo>
                      <a:pt x="487" y="1077"/>
                    </a:lnTo>
                    <a:lnTo>
                      <a:pt x="484" y="1075"/>
                    </a:lnTo>
                    <a:lnTo>
                      <a:pt x="482" y="1072"/>
                    </a:lnTo>
                    <a:lnTo>
                      <a:pt x="480" y="1071"/>
                    </a:lnTo>
                    <a:lnTo>
                      <a:pt x="476" y="1070"/>
                    </a:lnTo>
                    <a:lnTo>
                      <a:pt x="468" y="1067"/>
                    </a:lnTo>
                    <a:lnTo>
                      <a:pt x="462" y="1062"/>
                    </a:lnTo>
                    <a:lnTo>
                      <a:pt x="455" y="1055"/>
                    </a:lnTo>
                    <a:lnTo>
                      <a:pt x="454" y="1047"/>
                    </a:lnTo>
                    <a:lnTo>
                      <a:pt x="451" y="1034"/>
                    </a:lnTo>
                    <a:lnTo>
                      <a:pt x="448" y="1023"/>
                    </a:lnTo>
                    <a:lnTo>
                      <a:pt x="444" y="1012"/>
                    </a:lnTo>
                    <a:lnTo>
                      <a:pt x="441" y="1003"/>
                    </a:lnTo>
                    <a:lnTo>
                      <a:pt x="437" y="991"/>
                    </a:lnTo>
                    <a:lnTo>
                      <a:pt x="433" y="979"/>
                    </a:lnTo>
                    <a:lnTo>
                      <a:pt x="431" y="969"/>
                    </a:lnTo>
                    <a:lnTo>
                      <a:pt x="428" y="964"/>
                    </a:lnTo>
                    <a:lnTo>
                      <a:pt x="421" y="958"/>
                    </a:lnTo>
                    <a:lnTo>
                      <a:pt x="415" y="952"/>
                    </a:lnTo>
                    <a:lnTo>
                      <a:pt x="411" y="945"/>
                    </a:lnTo>
                    <a:lnTo>
                      <a:pt x="411" y="935"/>
                    </a:lnTo>
                    <a:lnTo>
                      <a:pt x="413" y="927"/>
                    </a:lnTo>
                    <a:lnTo>
                      <a:pt x="416" y="920"/>
                    </a:lnTo>
                    <a:lnTo>
                      <a:pt x="416" y="910"/>
                    </a:lnTo>
                    <a:lnTo>
                      <a:pt x="416" y="899"/>
                    </a:lnTo>
                    <a:lnTo>
                      <a:pt x="415" y="892"/>
                    </a:lnTo>
                    <a:lnTo>
                      <a:pt x="415" y="886"/>
                    </a:lnTo>
                    <a:lnTo>
                      <a:pt x="419" y="879"/>
                    </a:lnTo>
                    <a:lnTo>
                      <a:pt x="421" y="871"/>
                    </a:lnTo>
                    <a:lnTo>
                      <a:pt x="425" y="867"/>
                    </a:lnTo>
                    <a:lnTo>
                      <a:pt x="428" y="865"/>
                    </a:lnTo>
                    <a:lnTo>
                      <a:pt x="431" y="863"/>
                    </a:lnTo>
                    <a:lnTo>
                      <a:pt x="433" y="860"/>
                    </a:lnTo>
                    <a:lnTo>
                      <a:pt x="436" y="858"/>
                    </a:lnTo>
                    <a:lnTo>
                      <a:pt x="438" y="855"/>
                    </a:lnTo>
                    <a:lnTo>
                      <a:pt x="440" y="854"/>
                    </a:lnTo>
                    <a:lnTo>
                      <a:pt x="441" y="854"/>
                    </a:lnTo>
                    <a:lnTo>
                      <a:pt x="444" y="850"/>
                    </a:lnTo>
                    <a:lnTo>
                      <a:pt x="445" y="842"/>
                    </a:lnTo>
                    <a:lnTo>
                      <a:pt x="446" y="831"/>
                    </a:lnTo>
                    <a:lnTo>
                      <a:pt x="448" y="820"/>
                    </a:lnTo>
                    <a:lnTo>
                      <a:pt x="446" y="808"/>
                    </a:lnTo>
                    <a:lnTo>
                      <a:pt x="444" y="803"/>
                    </a:lnTo>
                    <a:lnTo>
                      <a:pt x="442" y="801"/>
                    </a:lnTo>
                    <a:lnTo>
                      <a:pt x="441" y="797"/>
                    </a:lnTo>
                    <a:lnTo>
                      <a:pt x="440" y="793"/>
                    </a:lnTo>
                    <a:lnTo>
                      <a:pt x="438" y="789"/>
                    </a:lnTo>
                    <a:lnTo>
                      <a:pt x="437" y="786"/>
                    </a:lnTo>
                    <a:lnTo>
                      <a:pt x="434" y="783"/>
                    </a:lnTo>
                    <a:lnTo>
                      <a:pt x="432" y="782"/>
                    </a:lnTo>
                    <a:lnTo>
                      <a:pt x="429" y="782"/>
                    </a:lnTo>
                    <a:lnTo>
                      <a:pt x="427" y="782"/>
                    </a:lnTo>
                    <a:lnTo>
                      <a:pt x="424" y="782"/>
                    </a:lnTo>
                    <a:lnTo>
                      <a:pt x="424" y="782"/>
                    </a:lnTo>
                    <a:lnTo>
                      <a:pt x="424" y="782"/>
                    </a:lnTo>
                    <a:lnTo>
                      <a:pt x="424" y="784"/>
                    </a:lnTo>
                    <a:lnTo>
                      <a:pt x="424" y="787"/>
                    </a:lnTo>
                    <a:lnTo>
                      <a:pt x="423" y="789"/>
                    </a:lnTo>
                    <a:lnTo>
                      <a:pt x="421" y="793"/>
                    </a:lnTo>
                    <a:lnTo>
                      <a:pt x="419" y="796"/>
                    </a:lnTo>
                    <a:lnTo>
                      <a:pt x="416" y="797"/>
                    </a:lnTo>
                    <a:lnTo>
                      <a:pt x="413" y="797"/>
                    </a:lnTo>
                    <a:lnTo>
                      <a:pt x="412" y="797"/>
                    </a:lnTo>
                    <a:lnTo>
                      <a:pt x="411" y="796"/>
                    </a:lnTo>
                    <a:lnTo>
                      <a:pt x="410" y="795"/>
                    </a:lnTo>
                    <a:lnTo>
                      <a:pt x="408" y="793"/>
                    </a:lnTo>
                    <a:lnTo>
                      <a:pt x="408" y="792"/>
                    </a:lnTo>
                    <a:lnTo>
                      <a:pt x="406" y="789"/>
                    </a:lnTo>
                    <a:lnTo>
                      <a:pt x="403" y="788"/>
                    </a:lnTo>
                    <a:lnTo>
                      <a:pt x="399" y="787"/>
                    </a:lnTo>
                    <a:lnTo>
                      <a:pt x="396" y="786"/>
                    </a:lnTo>
                    <a:lnTo>
                      <a:pt x="394" y="783"/>
                    </a:lnTo>
                    <a:lnTo>
                      <a:pt x="390" y="779"/>
                    </a:lnTo>
                    <a:lnTo>
                      <a:pt x="386" y="774"/>
                    </a:lnTo>
                    <a:lnTo>
                      <a:pt x="382" y="770"/>
                    </a:lnTo>
                    <a:lnTo>
                      <a:pt x="379" y="767"/>
                    </a:lnTo>
                    <a:lnTo>
                      <a:pt x="377" y="766"/>
                    </a:lnTo>
                    <a:lnTo>
                      <a:pt x="374" y="765"/>
                    </a:lnTo>
                    <a:lnTo>
                      <a:pt x="372" y="763"/>
                    </a:lnTo>
                    <a:lnTo>
                      <a:pt x="369" y="761"/>
                    </a:lnTo>
                    <a:lnTo>
                      <a:pt x="366" y="758"/>
                    </a:lnTo>
                    <a:lnTo>
                      <a:pt x="365" y="754"/>
                    </a:lnTo>
                    <a:lnTo>
                      <a:pt x="364" y="749"/>
                    </a:lnTo>
                    <a:lnTo>
                      <a:pt x="364" y="738"/>
                    </a:lnTo>
                    <a:lnTo>
                      <a:pt x="360" y="732"/>
                    </a:lnTo>
                    <a:lnTo>
                      <a:pt x="356" y="728"/>
                    </a:lnTo>
                    <a:lnTo>
                      <a:pt x="353" y="727"/>
                    </a:lnTo>
                    <a:lnTo>
                      <a:pt x="351" y="725"/>
                    </a:lnTo>
                    <a:lnTo>
                      <a:pt x="348" y="724"/>
                    </a:lnTo>
                    <a:lnTo>
                      <a:pt x="345" y="723"/>
                    </a:lnTo>
                    <a:lnTo>
                      <a:pt x="343" y="724"/>
                    </a:lnTo>
                    <a:lnTo>
                      <a:pt x="341" y="724"/>
                    </a:lnTo>
                    <a:lnTo>
                      <a:pt x="339" y="724"/>
                    </a:lnTo>
                    <a:lnTo>
                      <a:pt x="336" y="723"/>
                    </a:lnTo>
                    <a:lnTo>
                      <a:pt x="332" y="720"/>
                    </a:lnTo>
                    <a:lnTo>
                      <a:pt x="330" y="719"/>
                    </a:lnTo>
                    <a:lnTo>
                      <a:pt x="327" y="719"/>
                    </a:lnTo>
                    <a:lnTo>
                      <a:pt x="324" y="719"/>
                    </a:lnTo>
                    <a:lnTo>
                      <a:pt x="322" y="716"/>
                    </a:lnTo>
                    <a:lnTo>
                      <a:pt x="318" y="714"/>
                    </a:lnTo>
                    <a:lnTo>
                      <a:pt x="315" y="711"/>
                    </a:lnTo>
                    <a:lnTo>
                      <a:pt x="313" y="707"/>
                    </a:lnTo>
                    <a:lnTo>
                      <a:pt x="310" y="704"/>
                    </a:lnTo>
                    <a:lnTo>
                      <a:pt x="307" y="702"/>
                    </a:lnTo>
                    <a:lnTo>
                      <a:pt x="305" y="698"/>
                    </a:lnTo>
                    <a:lnTo>
                      <a:pt x="304" y="695"/>
                    </a:lnTo>
                    <a:lnTo>
                      <a:pt x="301" y="693"/>
                    </a:lnTo>
                    <a:lnTo>
                      <a:pt x="298" y="690"/>
                    </a:lnTo>
                    <a:lnTo>
                      <a:pt x="294" y="690"/>
                    </a:lnTo>
                    <a:lnTo>
                      <a:pt x="290" y="690"/>
                    </a:lnTo>
                    <a:lnTo>
                      <a:pt x="288" y="691"/>
                    </a:lnTo>
                    <a:lnTo>
                      <a:pt x="287" y="693"/>
                    </a:lnTo>
                    <a:lnTo>
                      <a:pt x="284" y="695"/>
                    </a:lnTo>
                    <a:lnTo>
                      <a:pt x="283" y="699"/>
                    </a:lnTo>
                    <a:lnTo>
                      <a:pt x="280" y="702"/>
                    </a:lnTo>
                    <a:lnTo>
                      <a:pt x="279" y="702"/>
                    </a:lnTo>
                    <a:lnTo>
                      <a:pt x="276" y="700"/>
                    </a:lnTo>
                    <a:lnTo>
                      <a:pt x="275" y="699"/>
                    </a:lnTo>
                    <a:lnTo>
                      <a:pt x="272" y="698"/>
                    </a:lnTo>
                    <a:lnTo>
                      <a:pt x="271" y="695"/>
                    </a:lnTo>
                    <a:lnTo>
                      <a:pt x="269" y="693"/>
                    </a:lnTo>
                    <a:lnTo>
                      <a:pt x="268" y="691"/>
                    </a:lnTo>
                    <a:lnTo>
                      <a:pt x="266" y="690"/>
                    </a:lnTo>
                    <a:lnTo>
                      <a:pt x="260" y="691"/>
                    </a:lnTo>
                    <a:lnTo>
                      <a:pt x="254" y="693"/>
                    </a:lnTo>
                    <a:lnTo>
                      <a:pt x="247" y="694"/>
                    </a:lnTo>
                    <a:lnTo>
                      <a:pt x="242" y="690"/>
                    </a:lnTo>
                    <a:lnTo>
                      <a:pt x="238" y="683"/>
                    </a:lnTo>
                    <a:lnTo>
                      <a:pt x="235" y="676"/>
                    </a:lnTo>
                    <a:lnTo>
                      <a:pt x="234" y="670"/>
                    </a:lnTo>
                    <a:lnTo>
                      <a:pt x="232" y="663"/>
                    </a:lnTo>
                    <a:lnTo>
                      <a:pt x="225" y="659"/>
                    </a:lnTo>
                    <a:lnTo>
                      <a:pt x="217" y="655"/>
                    </a:lnTo>
                    <a:lnTo>
                      <a:pt x="211" y="653"/>
                    </a:lnTo>
                    <a:lnTo>
                      <a:pt x="205" y="651"/>
                    </a:lnTo>
                    <a:lnTo>
                      <a:pt x="201" y="647"/>
                    </a:lnTo>
                    <a:lnTo>
                      <a:pt x="199" y="639"/>
                    </a:lnTo>
                    <a:lnTo>
                      <a:pt x="196" y="632"/>
                    </a:lnTo>
                    <a:lnTo>
                      <a:pt x="197" y="628"/>
                    </a:lnTo>
                    <a:lnTo>
                      <a:pt x="197" y="626"/>
                    </a:lnTo>
                    <a:lnTo>
                      <a:pt x="197" y="623"/>
                    </a:lnTo>
                    <a:lnTo>
                      <a:pt x="196" y="619"/>
                    </a:lnTo>
                    <a:lnTo>
                      <a:pt x="195" y="617"/>
                    </a:lnTo>
                    <a:lnTo>
                      <a:pt x="195" y="613"/>
                    </a:lnTo>
                    <a:lnTo>
                      <a:pt x="194" y="611"/>
                    </a:lnTo>
                    <a:lnTo>
                      <a:pt x="194" y="610"/>
                    </a:lnTo>
                    <a:lnTo>
                      <a:pt x="192" y="610"/>
                    </a:lnTo>
                    <a:lnTo>
                      <a:pt x="191" y="608"/>
                    </a:lnTo>
                    <a:lnTo>
                      <a:pt x="190" y="606"/>
                    </a:lnTo>
                    <a:lnTo>
                      <a:pt x="187" y="602"/>
                    </a:lnTo>
                    <a:lnTo>
                      <a:pt x="186" y="600"/>
                    </a:lnTo>
                    <a:lnTo>
                      <a:pt x="183" y="597"/>
                    </a:lnTo>
                    <a:lnTo>
                      <a:pt x="180" y="596"/>
                    </a:lnTo>
                    <a:lnTo>
                      <a:pt x="179" y="594"/>
                    </a:lnTo>
                    <a:lnTo>
                      <a:pt x="175" y="592"/>
                    </a:lnTo>
                    <a:lnTo>
                      <a:pt x="171" y="584"/>
                    </a:lnTo>
                    <a:lnTo>
                      <a:pt x="166" y="575"/>
                    </a:lnTo>
                    <a:lnTo>
                      <a:pt x="161" y="566"/>
                    </a:lnTo>
                    <a:lnTo>
                      <a:pt x="157" y="558"/>
                    </a:lnTo>
                    <a:lnTo>
                      <a:pt x="150" y="550"/>
                    </a:lnTo>
                    <a:lnTo>
                      <a:pt x="143" y="541"/>
                    </a:lnTo>
                    <a:lnTo>
                      <a:pt x="135" y="532"/>
                    </a:lnTo>
                    <a:lnTo>
                      <a:pt x="131" y="522"/>
                    </a:lnTo>
                    <a:lnTo>
                      <a:pt x="129" y="520"/>
                    </a:lnTo>
                    <a:lnTo>
                      <a:pt x="129" y="516"/>
                    </a:lnTo>
                    <a:lnTo>
                      <a:pt x="128" y="513"/>
                    </a:lnTo>
                    <a:lnTo>
                      <a:pt x="127" y="509"/>
                    </a:lnTo>
                    <a:lnTo>
                      <a:pt x="127" y="508"/>
                    </a:lnTo>
                    <a:lnTo>
                      <a:pt x="125" y="505"/>
                    </a:lnTo>
                    <a:lnTo>
                      <a:pt x="124" y="505"/>
                    </a:lnTo>
                    <a:lnTo>
                      <a:pt x="122" y="505"/>
                    </a:lnTo>
                    <a:lnTo>
                      <a:pt x="119" y="507"/>
                    </a:lnTo>
                    <a:lnTo>
                      <a:pt x="116" y="513"/>
                    </a:lnTo>
                    <a:lnTo>
                      <a:pt x="119" y="521"/>
                    </a:lnTo>
                    <a:lnTo>
                      <a:pt x="125" y="529"/>
                    </a:lnTo>
                    <a:lnTo>
                      <a:pt x="131" y="537"/>
                    </a:lnTo>
                    <a:lnTo>
                      <a:pt x="135" y="546"/>
                    </a:lnTo>
                    <a:lnTo>
                      <a:pt x="143" y="556"/>
                    </a:lnTo>
                    <a:lnTo>
                      <a:pt x="149" y="567"/>
                    </a:lnTo>
                    <a:lnTo>
                      <a:pt x="150" y="576"/>
                    </a:lnTo>
                    <a:lnTo>
                      <a:pt x="153" y="584"/>
                    </a:lnTo>
                    <a:lnTo>
                      <a:pt x="157" y="588"/>
                    </a:lnTo>
                    <a:lnTo>
                      <a:pt x="163" y="594"/>
                    </a:lnTo>
                    <a:lnTo>
                      <a:pt x="167" y="602"/>
                    </a:lnTo>
                    <a:lnTo>
                      <a:pt x="166" y="609"/>
                    </a:lnTo>
                    <a:lnTo>
                      <a:pt x="163" y="610"/>
                    </a:lnTo>
                    <a:lnTo>
                      <a:pt x="161" y="610"/>
                    </a:lnTo>
                    <a:lnTo>
                      <a:pt x="158" y="609"/>
                    </a:lnTo>
                    <a:lnTo>
                      <a:pt x="157" y="606"/>
                    </a:lnTo>
                    <a:lnTo>
                      <a:pt x="154" y="604"/>
                    </a:lnTo>
                    <a:lnTo>
                      <a:pt x="153" y="601"/>
                    </a:lnTo>
                    <a:lnTo>
                      <a:pt x="150" y="598"/>
                    </a:lnTo>
                    <a:lnTo>
                      <a:pt x="149" y="597"/>
                    </a:lnTo>
                    <a:lnTo>
                      <a:pt x="148" y="597"/>
                    </a:lnTo>
                    <a:lnTo>
                      <a:pt x="145" y="596"/>
                    </a:lnTo>
                    <a:lnTo>
                      <a:pt x="144" y="594"/>
                    </a:lnTo>
                    <a:lnTo>
                      <a:pt x="143" y="593"/>
                    </a:lnTo>
                    <a:lnTo>
                      <a:pt x="141" y="592"/>
                    </a:lnTo>
                    <a:lnTo>
                      <a:pt x="140" y="588"/>
                    </a:lnTo>
                    <a:lnTo>
                      <a:pt x="140" y="585"/>
                    </a:lnTo>
                    <a:lnTo>
                      <a:pt x="139" y="581"/>
                    </a:lnTo>
                    <a:lnTo>
                      <a:pt x="136" y="577"/>
                    </a:lnTo>
                    <a:lnTo>
                      <a:pt x="132" y="573"/>
                    </a:lnTo>
                    <a:lnTo>
                      <a:pt x="129" y="568"/>
                    </a:lnTo>
                    <a:lnTo>
                      <a:pt x="127" y="566"/>
                    </a:lnTo>
                    <a:lnTo>
                      <a:pt x="125" y="563"/>
                    </a:lnTo>
                    <a:lnTo>
                      <a:pt x="123" y="563"/>
                    </a:lnTo>
                    <a:lnTo>
                      <a:pt x="122" y="563"/>
                    </a:lnTo>
                    <a:lnTo>
                      <a:pt x="120" y="563"/>
                    </a:lnTo>
                    <a:lnTo>
                      <a:pt x="118" y="564"/>
                    </a:lnTo>
                    <a:lnTo>
                      <a:pt x="115" y="564"/>
                    </a:lnTo>
                    <a:lnTo>
                      <a:pt x="112" y="564"/>
                    </a:lnTo>
                    <a:lnTo>
                      <a:pt x="112" y="563"/>
                    </a:lnTo>
                    <a:lnTo>
                      <a:pt x="112" y="560"/>
                    </a:lnTo>
                    <a:lnTo>
                      <a:pt x="112" y="558"/>
                    </a:lnTo>
                    <a:lnTo>
                      <a:pt x="114" y="555"/>
                    </a:lnTo>
                    <a:lnTo>
                      <a:pt x="115" y="553"/>
                    </a:lnTo>
                    <a:lnTo>
                      <a:pt x="116" y="550"/>
                    </a:lnTo>
                    <a:lnTo>
                      <a:pt x="118" y="549"/>
                    </a:lnTo>
                    <a:lnTo>
                      <a:pt x="119" y="546"/>
                    </a:lnTo>
                    <a:lnTo>
                      <a:pt x="119" y="542"/>
                    </a:lnTo>
                    <a:lnTo>
                      <a:pt x="116" y="539"/>
                    </a:lnTo>
                    <a:lnTo>
                      <a:pt x="115" y="537"/>
                    </a:lnTo>
                    <a:lnTo>
                      <a:pt x="112" y="536"/>
                    </a:lnTo>
                    <a:lnTo>
                      <a:pt x="110" y="534"/>
                    </a:lnTo>
                    <a:lnTo>
                      <a:pt x="106" y="529"/>
                    </a:lnTo>
                    <a:lnTo>
                      <a:pt x="102" y="519"/>
                    </a:lnTo>
                    <a:lnTo>
                      <a:pt x="98" y="507"/>
                    </a:lnTo>
                    <a:lnTo>
                      <a:pt x="93" y="495"/>
                    </a:lnTo>
                    <a:lnTo>
                      <a:pt x="90" y="487"/>
                    </a:lnTo>
                    <a:lnTo>
                      <a:pt x="86" y="481"/>
                    </a:lnTo>
                    <a:lnTo>
                      <a:pt x="84" y="477"/>
                    </a:lnTo>
                    <a:lnTo>
                      <a:pt x="80" y="474"/>
                    </a:lnTo>
                    <a:lnTo>
                      <a:pt x="76" y="474"/>
                    </a:lnTo>
                    <a:lnTo>
                      <a:pt x="68" y="473"/>
                    </a:lnTo>
                    <a:lnTo>
                      <a:pt x="60" y="469"/>
                    </a:lnTo>
                    <a:lnTo>
                      <a:pt x="53" y="464"/>
                    </a:lnTo>
                    <a:lnTo>
                      <a:pt x="51" y="457"/>
                    </a:lnTo>
                    <a:lnTo>
                      <a:pt x="50" y="448"/>
                    </a:lnTo>
                    <a:lnTo>
                      <a:pt x="47" y="436"/>
                    </a:lnTo>
                    <a:lnTo>
                      <a:pt x="43" y="427"/>
                    </a:lnTo>
                    <a:lnTo>
                      <a:pt x="35" y="414"/>
                    </a:lnTo>
                    <a:lnTo>
                      <a:pt x="31" y="399"/>
                    </a:lnTo>
                    <a:lnTo>
                      <a:pt x="29" y="386"/>
                    </a:lnTo>
                    <a:lnTo>
                      <a:pt x="30" y="376"/>
                    </a:lnTo>
                    <a:lnTo>
                      <a:pt x="31" y="361"/>
                    </a:lnTo>
                    <a:lnTo>
                      <a:pt x="31" y="348"/>
                    </a:lnTo>
                    <a:lnTo>
                      <a:pt x="33" y="340"/>
                    </a:lnTo>
                    <a:lnTo>
                      <a:pt x="31" y="334"/>
                    </a:lnTo>
                    <a:lnTo>
                      <a:pt x="29" y="326"/>
                    </a:lnTo>
                    <a:lnTo>
                      <a:pt x="27" y="321"/>
                    </a:lnTo>
                    <a:lnTo>
                      <a:pt x="26" y="317"/>
                    </a:lnTo>
                    <a:lnTo>
                      <a:pt x="26" y="314"/>
                    </a:lnTo>
                    <a:lnTo>
                      <a:pt x="26" y="310"/>
                    </a:lnTo>
                    <a:lnTo>
                      <a:pt x="25" y="308"/>
                    </a:lnTo>
                    <a:lnTo>
                      <a:pt x="23" y="305"/>
                    </a:lnTo>
                    <a:lnTo>
                      <a:pt x="22" y="304"/>
                    </a:lnTo>
                    <a:lnTo>
                      <a:pt x="19" y="303"/>
                    </a:lnTo>
                    <a:lnTo>
                      <a:pt x="17" y="300"/>
                    </a:lnTo>
                    <a:lnTo>
                      <a:pt x="13" y="297"/>
                    </a:lnTo>
                    <a:lnTo>
                      <a:pt x="9" y="295"/>
                    </a:lnTo>
                    <a:lnTo>
                      <a:pt x="5" y="293"/>
                    </a:lnTo>
                    <a:lnTo>
                      <a:pt x="2" y="292"/>
                    </a:lnTo>
                    <a:lnTo>
                      <a:pt x="0" y="292"/>
                    </a:lnTo>
                    <a:lnTo>
                      <a:pt x="26" y="233"/>
                    </a:lnTo>
                    <a:lnTo>
                      <a:pt x="57" y="177"/>
                    </a:lnTo>
                    <a:lnTo>
                      <a:pt x="93" y="123"/>
                    </a:lnTo>
                    <a:lnTo>
                      <a:pt x="132" y="72"/>
                    </a:lnTo>
                    <a:lnTo>
                      <a:pt x="175" y="25"/>
                    </a:lnTo>
                    <a:lnTo>
                      <a:pt x="177" y="28"/>
                    </a:lnTo>
                    <a:lnTo>
                      <a:pt x="178" y="32"/>
                    </a:lnTo>
                    <a:lnTo>
                      <a:pt x="179" y="34"/>
                    </a:lnTo>
                    <a:lnTo>
                      <a:pt x="180" y="34"/>
                    </a:lnTo>
                    <a:lnTo>
                      <a:pt x="182" y="34"/>
                    </a:lnTo>
                    <a:lnTo>
                      <a:pt x="182" y="33"/>
                    </a:lnTo>
                    <a:lnTo>
                      <a:pt x="180" y="30"/>
                    </a:lnTo>
                    <a:lnTo>
                      <a:pt x="180" y="28"/>
                    </a:lnTo>
                    <a:lnTo>
                      <a:pt x="179" y="24"/>
                    </a:lnTo>
                    <a:lnTo>
                      <a:pt x="179" y="21"/>
                    </a:lnTo>
                    <a:lnTo>
                      <a:pt x="194" y="7"/>
                    </a:lnTo>
                    <a:lnTo>
                      <a:pt x="194" y="7"/>
                    </a:lnTo>
                    <a:lnTo>
                      <a:pt x="197" y="7"/>
                    </a:lnTo>
                    <a:lnTo>
                      <a:pt x="200" y="5"/>
                    </a:lnTo>
                    <a:lnTo>
                      <a:pt x="204" y="5"/>
                    </a:lnTo>
                    <a:lnTo>
                      <a:pt x="207" y="5"/>
                    </a:lnTo>
                    <a:lnTo>
                      <a:pt x="208" y="5"/>
                    </a:lnTo>
                    <a:lnTo>
                      <a:pt x="209" y="8"/>
                    </a:lnTo>
                    <a:lnTo>
                      <a:pt x="209" y="9"/>
                    </a:lnTo>
                    <a:lnTo>
                      <a:pt x="209" y="12"/>
                    </a:lnTo>
                    <a:lnTo>
                      <a:pt x="207" y="13"/>
                    </a:lnTo>
                    <a:lnTo>
                      <a:pt x="205" y="17"/>
                    </a:lnTo>
                    <a:lnTo>
                      <a:pt x="204" y="20"/>
                    </a:lnTo>
                    <a:lnTo>
                      <a:pt x="205" y="22"/>
                    </a:lnTo>
                    <a:lnTo>
                      <a:pt x="207" y="26"/>
                    </a:lnTo>
                    <a:lnTo>
                      <a:pt x="211" y="32"/>
                    </a:lnTo>
                    <a:lnTo>
                      <a:pt x="215" y="35"/>
                    </a:lnTo>
                    <a:lnTo>
                      <a:pt x="217" y="37"/>
                    </a:lnTo>
                    <a:lnTo>
                      <a:pt x="221" y="38"/>
                    </a:lnTo>
                    <a:lnTo>
                      <a:pt x="224" y="39"/>
                    </a:lnTo>
                    <a:lnTo>
                      <a:pt x="226" y="39"/>
                    </a:lnTo>
                    <a:lnTo>
                      <a:pt x="229" y="39"/>
                    </a:lnTo>
                    <a:lnTo>
                      <a:pt x="232" y="39"/>
                    </a:lnTo>
                    <a:lnTo>
                      <a:pt x="234" y="41"/>
                    </a:lnTo>
                    <a:lnTo>
                      <a:pt x="237" y="42"/>
                    </a:lnTo>
                    <a:lnTo>
                      <a:pt x="238" y="43"/>
                    </a:lnTo>
                    <a:lnTo>
                      <a:pt x="239" y="46"/>
                    </a:lnTo>
                    <a:lnTo>
                      <a:pt x="239" y="49"/>
                    </a:lnTo>
                    <a:lnTo>
                      <a:pt x="238" y="52"/>
                    </a:lnTo>
                    <a:lnTo>
                      <a:pt x="232" y="58"/>
                    </a:lnTo>
                    <a:lnTo>
                      <a:pt x="224" y="62"/>
                    </a:lnTo>
                    <a:lnTo>
                      <a:pt x="216" y="62"/>
                    </a:lnTo>
                    <a:lnTo>
                      <a:pt x="211" y="62"/>
                    </a:lnTo>
                    <a:lnTo>
                      <a:pt x="208" y="63"/>
                    </a:lnTo>
                    <a:lnTo>
                      <a:pt x="204" y="63"/>
                    </a:lnTo>
                    <a:lnTo>
                      <a:pt x="201" y="64"/>
                    </a:lnTo>
                    <a:lnTo>
                      <a:pt x="199" y="67"/>
                    </a:lnTo>
                    <a:lnTo>
                      <a:pt x="199" y="69"/>
                    </a:lnTo>
                    <a:lnTo>
                      <a:pt x="199" y="72"/>
                    </a:lnTo>
                    <a:lnTo>
                      <a:pt x="201" y="75"/>
                    </a:lnTo>
                    <a:lnTo>
                      <a:pt x="208" y="76"/>
                    </a:lnTo>
                    <a:lnTo>
                      <a:pt x="215" y="76"/>
                    </a:lnTo>
                    <a:lnTo>
                      <a:pt x="221" y="75"/>
                    </a:lnTo>
                    <a:lnTo>
                      <a:pt x="230" y="76"/>
                    </a:lnTo>
                    <a:lnTo>
                      <a:pt x="242" y="76"/>
                    </a:lnTo>
                    <a:lnTo>
                      <a:pt x="254" y="76"/>
                    </a:lnTo>
                    <a:lnTo>
                      <a:pt x="262" y="75"/>
                    </a:lnTo>
                    <a:lnTo>
                      <a:pt x="264" y="73"/>
                    </a:lnTo>
                    <a:lnTo>
                      <a:pt x="266" y="71"/>
                    </a:lnTo>
                    <a:lnTo>
                      <a:pt x="266" y="68"/>
                    </a:lnTo>
                    <a:lnTo>
                      <a:pt x="266" y="64"/>
                    </a:lnTo>
                    <a:lnTo>
                      <a:pt x="264" y="62"/>
                    </a:lnTo>
                    <a:lnTo>
                      <a:pt x="262" y="59"/>
                    </a:lnTo>
                    <a:lnTo>
                      <a:pt x="259" y="56"/>
                    </a:lnTo>
                    <a:lnTo>
                      <a:pt x="256" y="55"/>
                    </a:lnTo>
                    <a:lnTo>
                      <a:pt x="256" y="54"/>
                    </a:lnTo>
                    <a:lnTo>
                      <a:pt x="256" y="52"/>
                    </a:lnTo>
                    <a:lnTo>
                      <a:pt x="258" y="51"/>
                    </a:lnTo>
                    <a:lnTo>
                      <a:pt x="259" y="50"/>
                    </a:lnTo>
                    <a:lnTo>
                      <a:pt x="263" y="50"/>
                    </a:lnTo>
                    <a:lnTo>
                      <a:pt x="266" y="50"/>
                    </a:lnTo>
                    <a:lnTo>
                      <a:pt x="268" y="50"/>
                    </a:lnTo>
                    <a:lnTo>
                      <a:pt x="272" y="50"/>
                    </a:lnTo>
                    <a:lnTo>
                      <a:pt x="275" y="50"/>
                    </a:lnTo>
                    <a:lnTo>
                      <a:pt x="276" y="50"/>
                    </a:lnTo>
                    <a:lnTo>
                      <a:pt x="279" y="49"/>
                    </a:lnTo>
                    <a:lnTo>
                      <a:pt x="279" y="49"/>
                    </a:lnTo>
                    <a:lnTo>
                      <a:pt x="279" y="50"/>
                    </a:lnTo>
                    <a:lnTo>
                      <a:pt x="279" y="52"/>
                    </a:lnTo>
                    <a:lnTo>
                      <a:pt x="279" y="55"/>
                    </a:lnTo>
                    <a:lnTo>
                      <a:pt x="279" y="59"/>
                    </a:lnTo>
                    <a:lnTo>
                      <a:pt x="280" y="63"/>
                    </a:lnTo>
                    <a:lnTo>
                      <a:pt x="280" y="68"/>
                    </a:lnTo>
                    <a:lnTo>
                      <a:pt x="280" y="72"/>
                    </a:lnTo>
                    <a:lnTo>
                      <a:pt x="281" y="76"/>
                    </a:lnTo>
                    <a:lnTo>
                      <a:pt x="283" y="79"/>
                    </a:lnTo>
                    <a:lnTo>
                      <a:pt x="284" y="80"/>
                    </a:lnTo>
                    <a:lnTo>
                      <a:pt x="288" y="79"/>
                    </a:lnTo>
                    <a:lnTo>
                      <a:pt x="289" y="77"/>
                    </a:lnTo>
                    <a:lnTo>
                      <a:pt x="290" y="76"/>
                    </a:lnTo>
                    <a:lnTo>
                      <a:pt x="292" y="73"/>
                    </a:lnTo>
                    <a:lnTo>
                      <a:pt x="293" y="72"/>
                    </a:lnTo>
                    <a:lnTo>
                      <a:pt x="294" y="71"/>
                    </a:lnTo>
                    <a:lnTo>
                      <a:pt x="297" y="69"/>
                    </a:lnTo>
                    <a:lnTo>
                      <a:pt x="300" y="67"/>
                    </a:lnTo>
                    <a:lnTo>
                      <a:pt x="301" y="62"/>
                    </a:lnTo>
                    <a:lnTo>
                      <a:pt x="300" y="55"/>
                    </a:lnTo>
                    <a:lnTo>
                      <a:pt x="298" y="47"/>
                    </a:lnTo>
                    <a:lnTo>
                      <a:pt x="296" y="42"/>
                    </a:lnTo>
                    <a:lnTo>
                      <a:pt x="294" y="37"/>
                    </a:lnTo>
                    <a:lnTo>
                      <a:pt x="293" y="33"/>
                    </a:lnTo>
                    <a:lnTo>
                      <a:pt x="293" y="29"/>
                    </a:lnTo>
                    <a:lnTo>
                      <a:pt x="294" y="26"/>
                    </a:lnTo>
                    <a:lnTo>
                      <a:pt x="296" y="25"/>
                    </a:lnTo>
                    <a:lnTo>
                      <a:pt x="298" y="25"/>
                    </a:lnTo>
                    <a:lnTo>
                      <a:pt x="301" y="25"/>
                    </a:lnTo>
                    <a:lnTo>
                      <a:pt x="305" y="25"/>
                    </a:lnTo>
                    <a:lnTo>
                      <a:pt x="307" y="28"/>
                    </a:lnTo>
                    <a:lnTo>
                      <a:pt x="309" y="30"/>
                    </a:lnTo>
                    <a:lnTo>
                      <a:pt x="311" y="33"/>
                    </a:lnTo>
                    <a:lnTo>
                      <a:pt x="313" y="35"/>
                    </a:lnTo>
                    <a:lnTo>
                      <a:pt x="315" y="38"/>
                    </a:lnTo>
                    <a:lnTo>
                      <a:pt x="317" y="41"/>
                    </a:lnTo>
                    <a:lnTo>
                      <a:pt x="317" y="42"/>
                    </a:lnTo>
                    <a:lnTo>
                      <a:pt x="318" y="43"/>
                    </a:lnTo>
                    <a:lnTo>
                      <a:pt x="318" y="43"/>
                    </a:lnTo>
                    <a:lnTo>
                      <a:pt x="319" y="45"/>
                    </a:lnTo>
                    <a:lnTo>
                      <a:pt x="321" y="46"/>
                    </a:lnTo>
                    <a:lnTo>
                      <a:pt x="323" y="49"/>
                    </a:lnTo>
                    <a:lnTo>
                      <a:pt x="326" y="51"/>
                    </a:lnTo>
                    <a:lnTo>
                      <a:pt x="328" y="55"/>
                    </a:lnTo>
                    <a:lnTo>
                      <a:pt x="330" y="58"/>
                    </a:lnTo>
                    <a:lnTo>
                      <a:pt x="331" y="62"/>
                    </a:lnTo>
                    <a:lnTo>
                      <a:pt x="332" y="63"/>
                    </a:lnTo>
                    <a:lnTo>
                      <a:pt x="334" y="63"/>
                    </a:lnTo>
                    <a:lnTo>
                      <a:pt x="335" y="63"/>
                    </a:lnTo>
                    <a:lnTo>
                      <a:pt x="336" y="62"/>
                    </a:lnTo>
                    <a:lnTo>
                      <a:pt x="339" y="59"/>
                    </a:lnTo>
                    <a:lnTo>
                      <a:pt x="343" y="56"/>
                    </a:lnTo>
                    <a:lnTo>
                      <a:pt x="345" y="55"/>
                    </a:lnTo>
                    <a:lnTo>
                      <a:pt x="347" y="56"/>
                    </a:lnTo>
                    <a:lnTo>
                      <a:pt x="349" y="58"/>
                    </a:lnTo>
                    <a:lnTo>
                      <a:pt x="352" y="60"/>
                    </a:lnTo>
                    <a:lnTo>
                      <a:pt x="355" y="63"/>
                    </a:lnTo>
                    <a:lnTo>
                      <a:pt x="355" y="67"/>
                    </a:lnTo>
                    <a:lnTo>
                      <a:pt x="355" y="69"/>
                    </a:lnTo>
                    <a:lnTo>
                      <a:pt x="355" y="73"/>
                    </a:lnTo>
                    <a:lnTo>
                      <a:pt x="353" y="76"/>
                    </a:lnTo>
                    <a:lnTo>
                      <a:pt x="353" y="79"/>
                    </a:lnTo>
                    <a:lnTo>
                      <a:pt x="355" y="79"/>
                    </a:lnTo>
                    <a:lnTo>
                      <a:pt x="356" y="79"/>
                    </a:lnTo>
                    <a:lnTo>
                      <a:pt x="357" y="79"/>
                    </a:lnTo>
                    <a:lnTo>
                      <a:pt x="360" y="77"/>
                    </a:lnTo>
                    <a:lnTo>
                      <a:pt x="361" y="75"/>
                    </a:lnTo>
                    <a:lnTo>
                      <a:pt x="362" y="72"/>
                    </a:lnTo>
                    <a:lnTo>
                      <a:pt x="364" y="69"/>
                    </a:lnTo>
                    <a:lnTo>
                      <a:pt x="366" y="67"/>
                    </a:lnTo>
                    <a:lnTo>
                      <a:pt x="369" y="66"/>
                    </a:lnTo>
                    <a:lnTo>
                      <a:pt x="372" y="66"/>
                    </a:lnTo>
                    <a:lnTo>
                      <a:pt x="374" y="64"/>
                    </a:lnTo>
                    <a:lnTo>
                      <a:pt x="376" y="62"/>
                    </a:lnTo>
                    <a:lnTo>
                      <a:pt x="377" y="59"/>
                    </a:lnTo>
                    <a:lnTo>
                      <a:pt x="377" y="56"/>
                    </a:lnTo>
                    <a:lnTo>
                      <a:pt x="377" y="52"/>
                    </a:lnTo>
                    <a:lnTo>
                      <a:pt x="378" y="51"/>
                    </a:lnTo>
                    <a:lnTo>
                      <a:pt x="378" y="50"/>
                    </a:lnTo>
                    <a:lnTo>
                      <a:pt x="377" y="50"/>
                    </a:lnTo>
                    <a:lnTo>
                      <a:pt x="374" y="49"/>
                    </a:lnTo>
                    <a:lnTo>
                      <a:pt x="372" y="49"/>
                    </a:lnTo>
                    <a:lnTo>
                      <a:pt x="368" y="49"/>
                    </a:lnTo>
                    <a:lnTo>
                      <a:pt x="362" y="47"/>
                    </a:lnTo>
                    <a:lnTo>
                      <a:pt x="359" y="47"/>
                    </a:lnTo>
                    <a:lnTo>
                      <a:pt x="353" y="49"/>
                    </a:lnTo>
                    <a:lnTo>
                      <a:pt x="349" y="47"/>
                    </a:lnTo>
                    <a:lnTo>
                      <a:pt x="345" y="46"/>
                    </a:lnTo>
                    <a:lnTo>
                      <a:pt x="341" y="43"/>
                    </a:lnTo>
                    <a:lnTo>
                      <a:pt x="338" y="39"/>
                    </a:lnTo>
                    <a:lnTo>
                      <a:pt x="335" y="37"/>
                    </a:lnTo>
                    <a:lnTo>
                      <a:pt x="334" y="33"/>
                    </a:lnTo>
                    <a:lnTo>
                      <a:pt x="332" y="30"/>
                    </a:lnTo>
                    <a:lnTo>
                      <a:pt x="332" y="28"/>
                    </a:lnTo>
                    <a:lnTo>
                      <a:pt x="332" y="24"/>
                    </a:lnTo>
                    <a:lnTo>
                      <a:pt x="331" y="21"/>
                    </a:lnTo>
                    <a:lnTo>
                      <a:pt x="331" y="16"/>
                    </a:lnTo>
                    <a:lnTo>
                      <a:pt x="336" y="12"/>
                    </a:lnTo>
                    <a:lnTo>
                      <a:pt x="344" y="8"/>
                    </a:lnTo>
                    <a:lnTo>
                      <a:pt x="353" y="3"/>
                    </a:lnTo>
                    <a:lnTo>
                      <a:pt x="356" y="1"/>
                    </a:lnTo>
                    <a:lnTo>
                      <a:pt x="3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9" name="Freeform 7212"/>
              <p:cNvSpPr>
                <a:spLocks/>
              </p:cNvSpPr>
              <p:nvPr/>
            </p:nvSpPr>
            <p:spPr bwMode="auto">
              <a:xfrm>
                <a:off x="5338763" y="2360613"/>
                <a:ext cx="246063" cy="80963"/>
              </a:xfrm>
              <a:custGeom>
                <a:avLst/>
                <a:gdLst>
                  <a:gd name="T0" fmla="*/ 2 w 155"/>
                  <a:gd name="T1" fmla="*/ 0 h 51"/>
                  <a:gd name="T2" fmla="*/ 4 w 155"/>
                  <a:gd name="T3" fmla="*/ 3 h 51"/>
                  <a:gd name="T4" fmla="*/ 11 w 155"/>
                  <a:gd name="T5" fmla="*/ 4 h 51"/>
                  <a:gd name="T6" fmla="*/ 19 w 155"/>
                  <a:gd name="T7" fmla="*/ 7 h 51"/>
                  <a:gd name="T8" fmla="*/ 27 w 155"/>
                  <a:gd name="T9" fmla="*/ 9 h 51"/>
                  <a:gd name="T10" fmla="*/ 31 w 155"/>
                  <a:gd name="T11" fmla="*/ 11 h 51"/>
                  <a:gd name="T12" fmla="*/ 35 w 155"/>
                  <a:gd name="T13" fmla="*/ 12 h 51"/>
                  <a:gd name="T14" fmla="*/ 40 w 155"/>
                  <a:gd name="T15" fmla="*/ 13 h 51"/>
                  <a:gd name="T16" fmla="*/ 46 w 155"/>
                  <a:gd name="T17" fmla="*/ 20 h 51"/>
                  <a:gd name="T18" fmla="*/ 54 w 155"/>
                  <a:gd name="T19" fmla="*/ 25 h 51"/>
                  <a:gd name="T20" fmla="*/ 59 w 155"/>
                  <a:gd name="T21" fmla="*/ 30 h 51"/>
                  <a:gd name="T22" fmla="*/ 65 w 155"/>
                  <a:gd name="T23" fmla="*/ 34 h 51"/>
                  <a:gd name="T24" fmla="*/ 71 w 155"/>
                  <a:gd name="T25" fmla="*/ 37 h 51"/>
                  <a:gd name="T26" fmla="*/ 95 w 155"/>
                  <a:gd name="T27" fmla="*/ 37 h 51"/>
                  <a:gd name="T28" fmla="*/ 114 w 155"/>
                  <a:gd name="T29" fmla="*/ 37 h 51"/>
                  <a:gd name="T30" fmla="*/ 133 w 155"/>
                  <a:gd name="T31" fmla="*/ 37 h 51"/>
                  <a:gd name="T32" fmla="*/ 146 w 155"/>
                  <a:gd name="T33" fmla="*/ 39 h 51"/>
                  <a:gd name="T34" fmla="*/ 155 w 155"/>
                  <a:gd name="T35" fmla="*/ 43 h 51"/>
                  <a:gd name="T36" fmla="*/ 154 w 155"/>
                  <a:gd name="T37" fmla="*/ 47 h 51"/>
                  <a:gd name="T38" fmla="*/ 150 w 155"/>
                  <a:gd name="T39" fmla="*/ 50 h 51"/>
                  <a:gd name="T40" fmla="*/ 142 w 155"/>
                  <a:gd name="T41" fmla="*/ 51 h 51"/>
                  <a:gd name="T42" fmla="*/ 117 w 155"/>
                  <a:gd name="T43" fmla="*/ 50 h 51"/>
                  <a:gd name="T44" fmla="*/ 93 w 155"/>
                  <a:gd name="T45" fmla="*/ 49 h 51"/>
                  <a:gd name="T46" fmla="*/ 82 w 155"/>
                  <a:gd name="T47" fmla="*/ 51 h 51"/>
                  <a:gd name="T48" fmla="*/ 65 w 155"/>
                  <a:gd name="T49" fmla="*/ 49 h 51"/>
                  <a:gd name="T50" fmla="*/ 59 w 155"/>
                  <a:gd name="T51" fmla="*/ 46 h 51"/>
                  <a:gd name="T52" fmla="*/ 53 w 155"/>
                  <a:gd name="T53" fmla="*/ 42 h 51"/>
                  <a:gd name="T54" fmla="*/ 48 w 155"/>
                  <a:gd name="T55" fmla="*/ 37 h 51"/>
                  <a:gd name="T56" fmla="*/ 33 w 155"/>
                  <a:gd name="T57" fmla="*/ 29 h 51"/>
                  <a:gd name="T58" fmla="*/ 14 w 155"/>
                  <a:gd name="T59" fmla="*/ 20 h 51"/>
                  <a:gd name="T60" fmla="*/ 2 w 155"/>
                  <a:gd name="T61" fmla="*/ 11 h 51"/>
                  <a:gd name="T62" fmla="*/ 0 w 155"/>
                  <a:gd name="T63" fmla="*/ 5 h 51"/>
                  <a:gd name="T64" fmla="*/ 0 w 155"/>
                  <a:gd name="T65" fmla="*/ 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5" h="51">
                    <a:moveTo>
                      <a:pt x="2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4" y="3"/>
                    </a:lnTo>
                    <a:lnTo>
                      <a:pt x="7" y="4"/>
                    </a:lnTo>
                    <a:lnTo>
                      <a:pt x="11" y="4"/>
                    </a:lnTo>
                    <a:lnTo>
                      <a:pt x="15" y="5"/>
                    </a:lnTo>
                    <a:lnTo>
                      <a:pt x="19" y="7"/>
                    </a:lnTo>
                    <a:lnTo>
                      <a:pt x="23" y="8"/>
                    </a:lnTo>
                    <a:lnTo>
                      <a:pt x="27" y="9"/>
                    </a:lnTo>
                    <a:lnTo>
                      <a:pt x="29" y="11"/>
                    </a:lnTo>
                    <a:lnTo>
                      <a:pt x="31" y="11"/>
                    </a:lnTo>
                    <a:lnTo>
                      <a:pt x="32" y="12"/>
                    </a:lnTo>
                    <a:lnTo>
                      <a:pt x="35" y="12"/>
                    </a:lnTo>
                    <a:lnTo>
                      <a:pt x="36" y="12"/>
                    </a:lnTo>
                    <a:lnTo>
                      <a:pt x="40" y="13"/>
                    </a:lnTo>
                    <a:lnTo>
                      <a:pt x="44" y="16"/>
                    </a:lnTo>
                    <a:lnTo>
                      <a:pt x="46" y="20"/>
                    </a:lnTo>
                    <a:lnTo>
                      <a:pt x="50" y="22"/>
                    </a:lnTo>
                    <a:lnTo>
                      <a:pt x="54" y="25"/>
                    </a:lnTo>
                    <a:lnTo>
                      <a:pt x="57" y="28"/>
                    </a:lnTo>
                    <a:lnTo>
                      <a:pt x="59" y="30"/>
                    </a:lnTo>
                    <a:lnTo>
                      <a:pt x="62" y="33"/>
                    </a:lnTo>
                    <a:lnTo>
                      <a:pt x="65" y="34"/>
                    </a:lnTo>
                    <a:lnTo>
                      <a:pt x="69" y="37"/>
                    </a:lnTo>
                    <a:lnTo>
                      <a:pt x="71" y="37"/>
                    </a:lnTo>
                    <a:lnTo>
                      <a:pt x="83" y="35"/>
                    </a:lnTo>
                    <a:lnTo>
                      <a:pt x="95" y="37"/>
                    </a:lnTo>
                    <a:lnTo>
                      <a:pt x="103" y="37"/>
                    </a:lnTo>
                    <a:lnTo>
                      <a:pt x="114" y="37"/>
                    </a:lnTo>
                    <a:lnTo>
                      <a:pt x="126" y="37"/>
                    </a:lnTo>
                    <a:lnTo>
                      <a:pt x="133" y="37"/>
                    </a:lnTo>
                    <a:lnTo>
                      <a:pt x="138" y="37"/>
                    </a:lnTo>
                    <a:lnTo>
                      <a:pt x="146" y="39"/>
                    </a:lnTo>
                    <a:lnTo>
                      <a:pt x="152" y="42"/>
                    </a:lnTo>
                    <a:lnTo>
                      <a:pt x="155" y="43"/>
                    </a:lnTo>
                    <a:lnTo>
                      <a:pt x="154" y="46"/>
                    </a:lnTo>
                    <a:lnTo>
                      <a:pt x="154" y="47"/>
                    </a:lnTo>
                    <a:lnTo>
                      <a:pt x="151" y="49"/>
                    </a:lnTo>
                    <a:lnTo>
                      <a:pt x="150" y="50"/>
                    </a:lnTo>
                    <a:lnTo>
                      <a:pt x="147" y="51"/>
                    </a:lnTo>
                    <a:lnTo>
                      <a:pt x="142" y="51"/>
                    </a:lnTo>
                    <a:lnTo>
                      <a:pt x="131" y="51"/>
                    </a:lnTo>
                    <a:lnTo>
                      <a:pt x="117" y="50"/>
                    </a:lnTo>
                    <a:lnTo>
                      <a:pt x="104" y="49"/>
                    </a:lnTo>
                    <a:lnTo>
                      <a:pt x="93" y="49"/>
                    </a:lnTo>
                    <a:lnTo>
                      <a:pt x="86" y="50"/>
                    </a:lnTo>
                    <a:lnTo>
                      <a:pt x="82" y="51"/>
                    </a:lnTo>
                    <a:lnTo>
                      <a:pt x="66" y="49"/>
                    </a:lnTo>
                    <a:lnTo>
                      <a:pt x="65" y="49"/>
                    </a:lnTo>
                    <a:lnTo>
                      <a:pt x="63" y="47"/>
                    </a:lnTo>
                    <a:lnTo>
                      <a:pt x="59" y="46"/>
                    </a:lnTo>
                    <a:lnTo>
                      <a:pt x="57" y="45"/>
                    </a:lnTo>
                    <a:lnTo>
                      <a:pt x="53" y="42"/>
                    </a:lnTo>
                    <a:lnTo>
                      <a:pt x="50" y="39"/>
                    </a:lnTo>
                    <a:lnTo>
                      <a:pt x="48" y="37"/>
                    </a:lnTo>
                    <a:lnTo>
                      <a:pt x="42" y="32"/>
                    </a:lnTo>
                    <a:lnTo>
                      <a:pt x="33" y="29"/>
                    </a:lnTo>
                    <a:lnTo>
                      <a:pt x="25" y="26"/>
                    </a:lnTo>
                    <a:lnTo>
                      <a:pt x="14" y="20"/>
                    </a:lnTo>
                    <a:lnTo>
                      <a:pt x="4" y="13"/>
                    </a:lnTo>
                    <a:lnTo>
                      <a:pt x="2" y="11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0" name="Freeform 7214"/>
              <p:cNvSpPr>
                <a:spLocks/>
              </p:cNvSpPr>
              <p:nvPr/>
            </p:nvSpPr>
            <p:spPr bwMode="auto">
              <a:xfrm>
                <a:off x="5686425" y="2151063"/>
                <a:ext cx="773113" cy="565150"/>
              </a:xfrm>
              <a:custGeom>
                <a:avLst/>
                <a:gdLst>
                  <a:gd name="T0" fmla="*/ 351 w 487"/>
                  <a:gd name="T1" fmla="*/ 12 h 356"/>
                  <a:gd name="T2" fmla="*/ 310 w 487"/>
                  <a:gd name="T3" fmla="*/ 26 h 356"/>
                  <a:gd name="T4" fmla="*/ 308 w 487"/>
                  <a:gd name="T5" fmla="*/ 31 h 356"/>
                  <a:gd name="T6" fmla="*/ 356 w 487"/>
                  <a:gd name="T7" fmla="*/ 20 h 356"/>
                  <a:gd name="T8" fmla="*/ 384 w 487"/>
                  <a:gd name="T9" fmla="*/ 16 h 356"/>
                  <a:gd name="T10" fmla="*/ 394 w 487"/>
                  <a:gd name="T11" fmla="*/ 14 h 356"/>
                  <a:gd name="T12" fmla="*/ 415 w 487"/>
                  <a:gd name="T13" fmla="*/ 69 h 356"/>
                  <a:gd name="T14" fmla="*/ 461 w 487"/>
                  <a:gd name="T15" fmla="*/ 60 h 356"/>
                  <a:gd name="T16" fmla="*/ 474 w 487"/>
                  <a:gd name="T17" fmla="*/ 86 h 356"/>
                  <a:gd name="T18" fmla="*/ 433 w 487"/>
                  <a:gd name="T19" fmla="*/ 133 h 356"/>
                  <a:gd name="T20" fmla="*/ 444 w 487"/>
                  <a:gd name="T21" fmla="*/ 149 h 356"/>
                  <a:gd name="T22" fmla="*/ 437 w 487"/>
                  <a:gd name="T23" fmla="*/ 169 h 356"/>
                  <a:gd name="T24" fmla="*/ 414 w 487"/>
                  <a:gd name="T25" fmla="*/ 187 h 356"/>
                  <a:gd name="T26" fmla="*/ 403 w 487"/>
                  <a:gd name="T27" fmla="*/ 203 h 356"/>
                  <a:gd name="T28" fmla="*/ 411 w 487"/>
                  <a:gd name="T29" fmla="*/ 224 h 356"/>
                  <a:gd name="T30" fmla="*/ 401 w 487"/>
                  <a:gd name="T31" fmla="*/ 238 h 356"/>
                  <a:gd name="T32" fmla="*/ 392 w 487"/>
                  <a:gd name="T33" fmla="*/ 222 h 356"/>
                  <a:gd name="T34" fmla="*/ 375 w 487"/>
                  <a:gd name="T35" fmla="*/ 209 h 356"/>
                  <a:gd name="T36" fmla="*/ 378 w 487"/>
                  <a:gd name="T37" fmla="*/ 229 h 356"/>
                  <a:gd name="T38" fmla="*/ 395 w 487"/>
                  <a:gd name="T39" fmla="*/ 243 h 356"/>
                  <a:gd name="T40" fmla="*/ 384 w 487"/>
                  <a:gd name="T41" fmla="*/ 247 h 356"/>
                  <a:gd name="T42" fmla="*/ 325 w 487"/>
                  <a:gd name="T43" fmla="*/ 259 h 356"/>
                  <a:gd name="T44" fmla="*/ 292 w 487"/>
                  <a:gd name="T45" fmla="*/ 284 h 356"/>
                  <a:gd name="T46" fmla="*/ 266 w 487"/>
                  <a:gd name="T47" fmla="*/ 294 h 356"/>
                  <a:gd name="T48" fmla="*/ 261 w 487"/>
                  <a:gd name="T49" fmla="*/ 311 h 356"/>
                  <a:gd name="T50" fmla="*/ 249 w 487"/>
                  <a:gd name="T51" fmla="*/ 319 h 356"/>
                  <a:gd name="T52" fmla="*/ 246 w 487"/>
                  <a:gd name="T53" fmla="*/ 340 h 356"/>
                  <a:gd name="T54" fmla="*/ 228 w 487"/>
                  <a:gd name="T55" fmla="*/ 356 h 356"/>
                  <a:gd name="T56" fmla="*/ 220 w 487"/>
                  <a:gd name="T57" fmla="*/ 342 h 356"/>
                  <a:gd name="T58" fmla="*/ 206 w 487"/>
                  <a:gd name="T59" fmla="*/ 347 h 356"/>
                  <a:gd name="T60" fmla="*/ 178 w 487"/>
                  <a:gd name="T61" fmla="*/ 319 h 356"/>
                  <a:gd name="T62" fmla="*/ 176 w 487"/>
                  <a:gd name="T63" fmla="*/ 301 h 356"/>
                  <a:gd name="T64" fmla="*/ 162 w 487"/>
                  <a:gd name="T65" fmla="*/ 293 h 356"/>
                  <a:gd name="T66" fmla="*/ 157 w 487"/>
                  <a:gd name="T67" fmla="*/ 260 h 356"/>
                  <a:gd name="T68" fmla="*/ 153 w 487"/>
                  <a:gd name="T69" fmla="*/ 251 h 356"/>
                  <a:gd name="T70" fmla="*/ 151 w 487"/>
                  <a:gd name="T71" fmla="*/ 226 h 356"/>
                  <a:gd name="T72" fmla="*/ 168 w 487"/>
                  <a:gd name="T73" fmla="*/ 224 h 356"/>
                  <a:gd name="T74" fmla="*/ 168 w 487"/>
                  <a:gd name="T75" fmla="*/ 242 h 356"/>
                  <a:gd name="T76" fmla="*/ 176 w 487"/>
                  <a:gd name="T77" fmla="*/ 247 h 356"/>
                  <a:gd name="T78" fmla="*/ 174 w 487"/>
                  <a:gd name="T79" fmla="*/ 228 h 356"/>
                  <a:gd name="T80" fmla="*/ 157 w 487"/>
                  <a:gd name="T81" fmla="*/ 212 h 356"/>
                  <a:gd name="T82" fmla="*/ 145 w 487"/>
                  <a:gd name="T83" fmla="*/ 225 h 356"/>
                  <a:gd name="T84" fmla="*/ 136 w 487"/>
                  <a:gd name="T85" fmla="*/ 192 h 356"/>
                  <a:gd name="T86" fmla="*/ 93 w 487"/>
                  <a:gd name="T87" fmla="*/ 164 h 356"/>
                  <a:gd name="T88" fmla="*/ 54 w 487"/>
                  <a:gd name="T89" fmla="*/ 161 h 356"/>
                  <a:gd name="T90" fmla="*/ 50 w 487"/>
                  <a:gd name="T91" fmla="*/ 147 h 356"/>
                  <a:gd name="T92" fmla="*/ 42 w 487"/>
                  <a:gd name="T93" fmla="*/ 167 h 356"/>
                  <a:gd name="T94" fmla="*/ 24 w 487"/>
                  <a:gd name="T95" fmla="*/ 154 h 356"/>
                  <a:gd name="T96" fmla="*/ 4 w 487"/>
                  <a:gd name="T97" fmla="*/ 148 h 356"/>
                  <a:gd name="T98" fmla="*/ 9 w 487"/>
                  <a:gd name="T99" fmla="*/ 139 h 356"/>
                  <a:gd name="T100" fmla="*/ 25 w 487"/>
                  <a:gd name="T101" fmla="*/ 136 h 356"/>
                  <a:gd name="T102" fmla="*/ 41 w 487"/>
                  <a:gd name="T103" fmla="*/ 118 h 356"/>
                  <a:gd name="T104" fmla="*/ 59 w 487"/>
                  <a:gd name="T105" fmla="*/ 110 h 356"/>
                  <a:gd name="T106" fmla="*/ 67 w 487"/>
                  <a:gd name="T107" fmla="*/ 89 h 356"/>
                  <a:gd name="T108" fmla="*/ 84 w 487"/>
                  <a:gd name="T109" fmla="*/ 88 h 356"/>
                  <a:gd name="T110" fmla="*/ 110 w 487"/>
                  <a:gd name="T111" fmla="*/ 63 h 356"/>
                  <a:gd name="T112" fmla="*/ 164 w 487"/>
                  <a:gd name="T113" fmla="*/ 68 h 356"/>
                  <a:gd name="T114" fmla="*/ 185 w 487"/>
                  <a:gd name="T115" fmla="*/ 31 h 356"/>
                  <a:gd name="T116" fmla="*/ 195 w 487"/>
                  <a:gd name="T117" fmla="*/ 46 h 356"/>
                  <a:gd name="T118" fmla="*/ 233 w 487"/>
                  <a:gd name="T119" fmla="*/ 13 h 356"/>
                  <a:gd name="T120" fmla="*/ 304 w 487"/>
                  <a:gd name="T12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7" h="356">
                    <a:moveTo>
                      <a:pt x="304" y="0"/>
                    </a:moveTo>
                    <a:lnTo>
                      <a:pt x="318" y="3"/>
                    </a:lnTo>
                    <a:lnTo>
                      <a:pt x="334" y="6"/>
                    </a:lnTo>
                    <a:lnTo>
                      <a:pt x="347" y="9"/>
                    </a:lnTo>
                    <a:lnTo>
                      <a:pt x="348" y="9"/>
                    </a:lnTo>
                    <a:lnTo>
                      <a:pt x="350" y="10"/>
                    </a:lnTo>
                    <a:lnTo>
                      <a:pt x="351" y="12"/>
                    </a:lnTo>
                    <a:lnTo>
                      <a:pt x="352" y="13"/>
                    </a:lnTo>
                    <a:lnTo>
                      <a:pt x="352" y="14"/>
                    </a:lnTo>
                    <a:lnTo>
                      <a:pt x="351" y="16"/>
                    </a:lnTo>
                    <a:lnTo>
                      <a:pt x="348" y="17"/>
                    </a:lnTo>
                    <a:lnTo>
                      <a:pt x="337" y="20"/>
                    </a:lnTo>
                    <a:lnTo>
                      <a:pt x="322" y="23"/>
                    </a:lnTo>
                    <a:lnTo>
                      <a:pt x="310" y="26"/>
                    </a:lnTo>
                    <a:lnTo>
                      <a:pt x="299" y="27"/>
                    </a:lnTo>
                    <a:lnTo>
                      <a:pt x="288" y="26"/>
                    </a:lnTo>
                    <a:lnTo>
                      <a:pt x="282" y="26"/>
                    </a:lnTo>
                    <a:lnTo>
                      <a:pt x="280" y="26"/>
                    </a:lnTo>
                    <a:lnTo>
                      <a:pt x="285" y="27"/>
                    </a:lnTo>
                    <a:lnTo>
                      <a:pt x="295" y="30"/>
                    </a:lnTo>
                    <a:lnTo>
                      <a:pt x="308" y="31"/>
                    </a:lnTo>
                    <a:lnTo>
                      <a:pt x="323" y="29"/>
                    </a:lnTo>
                    <a:lnTo>
                      <a:pt x="329" y="26"/>
                    </a:lnTo>
                    <a:lnTo>
                      <a:pt x="337" y="23"/>
                    </a:lnTo>
                    <a:lnTo>
                      <a:pt x="346" y="23"/>
                    </a:lnTo>
                    <a:lnTo>
                      <a:pt x="350" y="23"/>
                    </a:lnTo>
                    <a:lnTo>
                      <a:pt x="352" y="22"/>
                    </a:lnTo>
                    <a:lnTo>
                      <a:pt x="356" y="20"/>
                    </a:lnTo>
                    <a:lnTo>
                      <a:pt x="361" y="18"/>
                    </a:lnTo>
                    <a:lnTo>
                      <a:pt x="367" y="16"/>
                    </a:lnTo>
                    <a:lnTo>
                      <a:pt x="371" y="14"/>
                    </a:lnTo>
                    <a:lnTo>
                      <a:pt x="375" y="14"/>
                    </a:lnTo>
                    <a:lnTo>
                      <a:pt x="378" y="16"/>
                    </a:lnTo>
                    <a:lnTo>
                      <a:pt x="381" y="16"/>
                    </a:lnTo>
                    <a:lnTo>
                      <a:pt x="384" y="16"/>
                    </a:lnTo>
                    <a:lnTo>
                      <a:pt x="385" y="16"/>
                    </a:lnTo>
                    <a:lnTo>
                      <a:pt x="385" y="16"/>
                    </a:lnTo>
                    <a:lnTo>
                      <a:pt x="385" y="16"/>
                    </a:lnTo>
                    <a:lnTo>
                      <a:pt x="386" y="16"/>
                    </a:lnTo>
                    <a:lnTo>
                      <a:pt x="388" y="16"/>
                    </a:lnTo>
                    <a:lnTo>
                      <a:pt x="390" y="16"/>
                    </a:lnTo>
                    <a:lnTo>
                      <a:pt x="394" y="14"/>
                    </a:lnTo>
                    <a:lnTo>
                      <a:pt x="398" y="16"/>
                    </a:lnTo>
                    <a:lnTo>
                      <a:pt x="401" y="22"/>
                    </a:lnTo>
                    <a:lnTo>
                      <a:pt x="402" y="33"/>
                    </a:lnTo>
                    <a:lnTo>
                      <a:pt x="403" y="43"/>
                    </a:lnTo>
                    <a:lnTo>
                      <a:pt x="407" y="52"/>
                    </a:lnTo>
                    <a:lnTo>
                      <a:pt x="411" y="60"/>
                    </a:lnTo>
                    <a:lnTo>
                      <a:pt x="415" y="69"/>
                    </a:lnTo>
                    <a:lnTo>
                      <a:pt x="419" y="77"/>
                    </a:lnTo>
                    <a:lnTo>
                      <a:pt x="427" y="82"/>
                    </a:lnTo>
                    <a:lnTo>
                      <a:pt x="433" y="82"/>
                    </a:lnTo>
                    <a:lnTo>
                      <a:pt x="440" y="78"/>
                    </a:lnTo>
                    <a:lnTo>
                      <a:pt x="447" y="72"/>
                    </a:lnTo>
                    <a:lnTo>
                      <a:pt x="453" y="64"/>
                    </a:lnTo>
                    <a:lnTo>
                      <a:pt x="461" y="60"/>
                    </a:lnTo>
                    <a:lnTo>
                      <a:pt x="469" y="59"/>
                    </a:lnTo>
                    <a:lnTo>
                      <a:pt x="478" y="60"/>
                    </a:lnTo>
                    <a:lnTo>
                      <a:pt x="484" y="63"/>
                    </a:lnTo>
                    <a:lnTo>
                      <a:pt x="487" y="68"/>
                    </a:lnTo>
                    <a:lnTo>
                      <a:pt x="486" y="75"/>
                    </a:lnTo>
                    <a:lnTo>
                      <a:pt x="481" y="81"/>
                    </a:lnTo>
                    <a:lnTo>
                      <a:pt x="474" y="86"/>
                    </a:lnTo>
                    <a:lnTo>
                      <a:pt x="466" y="92"/>
                    </a:lnTo>
                    <a:lnTo>
                      <a:pt x="458" y="99"/>
                    </a:lnTo>
                    <a:lnTo>
                      <a:pt x="450" y="109"/>
                    </a:lnTo>
                    <a:lnTo>
                      <a:pt x="444" y="116"/>
                    </a:lnTo>
                    <a:lnTo>
                      <a:pt x="440" y="120"/>
                    </a:lnTo>
                    <a:lnTo>
                      <a:pt x="436" y="126"/>
                    </a:lnTo>
                    <a:lnTo>
                      <a:pt x="433" y="133"/>
                    </a:lnTo>
                    <a:lnTo>
                      <a:pt x="433" y="143"/>
                    </a:lnTo>
                    <a:lnTo>
                      <a:pt x="436" y="147"/>
                    </a:lnTo>
                    <a:lnTo>
                      <a:pt x="437" y="148"/>
                    </a:lnTo>
                    <a:lnTo>
                      <a:pt x="439" y="149"/>
                    </a:lnTo>
                    <a:lnTo>
                      <a:pt x="441" y="149"/>
                    </a:lnTo>
                    <a:lnTo>
                      <a:pt x="443" y="149"/>
                    </a:lnTo>
                    <a:lnTo>
                      <a:pt x="444" y="149"/>
                    </a:lnTo>
                    <a:lnTo>
                      <a:pt x="445" y="150"/>
                    </a:lnTo>
                    <a:lnTo>
                      <a:pt x="445" y="152"/>
                    </a:lnTo>
                    <a:lnTo>
                      <a:pt x="444" y="154"/>
                    </a:lnTo>
                    <a:lnTo>
                      <a:pt x="443" y="156"/>
                    </a:lnTo>
                    <a:lnTo>
                      <a:pt x="440" y="158"/>
                    </a:lnTo>
                    <a:lnTo>
                      <a:pt x="439" y="162"/>
                    </a:lnTo>
                    <a:lnTo>
                      <a:pt x="437" y="169"/>
                    </a:lnTo>
                    <a:lnTo>
                      <a:pt x="436" y="179"/>
                    </a:lnTo>
                    <a:lnTo>
                      <a:pt x="436" y="190"/>
                    </a:lnTo>
                    <a:lnTo>
                      <a:pt x="435" y="194"/>
                    </a:lnTo>
                    <a:lnTo>
                      <a:pt x="431" y="194"/>
                    </a:lnTo>
                    <a:lnTo>
                      <a:pt x="426" y="192"/>
                    </a:lnTo>
                    <a:lnTo>
                      <a:pt x="420" y="190"/>
                    </a:lnTo>
                    <a:lnTo>
                      <a:pt x="414" y="187"/>
                    </a:lnTo>
                    <a:lnTo>
                      <a:pt x="409" y="187"/>
                    </a:lnTo>
                    <a:lnTo>
                      <a:pt x="406" y="188"/>
                    </a:lnTo>
                    <a:lnTo>
                      <a:pt x="403" y="190"/>
                    </a:lnTo>
                    <a:lnTo>
                      <a:pt x="403" y="192"/>
                    </a:lnTo>
                    <a:lnTo>
                      <a:pt x="403" y="196"/>
                    </a:lnTo>
                    <a:lnTo>
                      <a:pt x="403" y="199"/>
                    </a:lnTo>
                    <a:lnTo>
                      <a:pt x="403" y="203"/>
                    </a:lnTo>
                    <a:lnTo>
                      <a:pt x="405" y="205"/>
                    </a:lnTo>
                    <a:lnTo>
                      <a:pt x="405" y="208"/>
                    </a:lnTo>
                    <a:lnTo>
                      <a:pt x="407" y="212"/>
                    </a:lnTo>
                    <a:lnTo>
                      <a:pt x="407" y="216"/>
                    </a:lnTo>
                    <a:lnTo>
                      <a:pt x="409" y="219"/>
                    </a:lnTo>
                    <a:lnTo>
                      <a:pt x="410" y="221"/>
                    </a:lnTo>
                    <a:lnTo>
                      <a:pt x="411" y="224"/>
                    </a:lnTo>
                    <a:lnTo>
                      <a:pt x="411" y="225"/>
                    </a:lnTo>
                    <a:lnTo>
                      <a:pt x="411" y="228"/>
                    </a:lnTo>
                    <a:lnTo>
                      <a:pt x="411" y="230"/>
                    </a:lnTo>
                    <a:lnTo>
                      <a:pt x="410" y="233"/>
                    </a:lnTo>
                    <a:lnTo>
                      <a:pt x="407" y="236"/>
                    </a:lnTo>
                    <a:lnTo>
                      <a:pt x="405" y="237"/>
                    </a:lnTo>
                    <a:lnTo>
                      <a:pt x="401" y="238"/>
                    </a:lnTo>
                    <a:lnTo>
                      <a:pt x="398" y="237"/>
                    </a:lnTo>
                    <a:lnTo>
                      <a:pt x="395" y="236"/>
                    </a:lnTo>
                    <a:lnTo>
                      <a:pt x="394" y="233"/>
                    </a:lnTo>
                    <a:lnTo>
                      <a:pt x="393" y="230"/>
                    </a:lnTo>
                    <a:lnTo>
                      <a:pt x="393" y="228"/>
                    </a:lnTo>
                    <a:lnTo>
                      <a:pt x="393" y="224"/>
                    </a:lnTo>
                    <a:lnTo>
                      <a:pt x="392" y="222"/>
                    </a:lnTo>
                    <a:lnTo>
                      <a:pt x="390" y="220"/>
                    </a:lnTo>
                    <a:lnTo>
                      <a:pt x="388" y="217"/>
                    </a:lnTo>
                    <a:lnTo>
                      <a:pt x="384" y="215"/>
                    </a:lnTo>
                    <a:lnTo>
                      <a:pt x="381" y="212"/>
                    </a:lnTo>
                    <a:lnTo>
                      <a:pt x="378" y="211"/>
                    </a:lnTo>
                    <a:lnTo>
                      <a:pt x="376" y="211"/>
                    </a:lnTo>
                    <a:lnTo>
                      <a:pt x="375" y="209"/>
                    </a:lnTo>
                    <a:lnTo>
                      <a:pt x="373" y="211"/>
                    </a:lnTo>
                    <a:lnTo>
                      <a:pt x="373" y="213"/>
                    </a:lnTo>
                    <a:lnTo>
                      <a:pt x="373" y="216"/>
                    </a:lnTo>
                    <a:lnTo>
                      <a:pt x="375" y="220"/>
                    </a:lnTo>
                    <a:lnTo>
                      <a:pt x="375" y="224"/>
                    </a:lnTo>
                    <a:lnTo>
                      <a:pt x="376" y="228"/>
                    </a:lnTo>
                    <a:lnTo>
                      <a:pt x="378" y="229"/>
                    </a:lnTo>
                    <a:lnTo>
                      <a:pt x="381" y="230"/>
                    </a:lnTo>
                    <a:lnTo>
                      <a:pt x="384" y="232"/>
                    </a:lnTo>
                    <a:lnTo>
                      <a:pt x="386" y="233"/>
                    </a:lnTo>
                    <a:lnTo>
                      <a:pt x="389" y="236"/>
                    </a:lnTo>
                    <a:lnTo>
                      <a:pt x="392" y="238"/>
                    </a:lnTo>
                    <a:lnTo>
                      <a:pt x="393" y="242"/>
                    </a:lnTo>
                    <a:lnTo>
                      <a:pt x="395" y="243"/>
                    </a:lnTo>
                    <a:lnTo>
                      <a:pt x="395" y="246"/>
                    </a:lnTo>
                    <a:lnTo>
                      <a:pt x="395" y="246"/>
                    </a:lnTo>
                    <a:lnTo>
                      <a:pt x="394" y="247"/>
                    </a:lnTo>
                    <a:lnTo>
                      <a:pt x="392" y="247"/>
                    </a:lnTo>
                    <a:lnTo>
                      <a:pt x="389" y="247"/>
                    </a:lnTo>
                    <a:lnTo>
                      <a:pt x="386" y="247"/>
                    </a:lnTo>
                    <a:lnTo>
                      <a:pt x="384" y="247"/>
                    </a:lnTo>
                    <a:lnTo>
                      <a:pt x="380" y="249"/>
                    </a:lnTo>
                    <a:lnTo>
                      <a:pt x="373" y="253"/>
                    </a:lnTo>
                    <a:lnTo>
                      <a:pt x="364" y="256"/>
                    </a:lnTo>
                    <a:lnTo>
                      <a:pt x="355" y="259"/>
                    </a:lnTo>
                    <a:lnTo>
                      <a:pt x="343" y="260"/>
                    </a:lnTo>
                    <a:lnTo>
                      <a:pt x="333" y="260"/>
                    </a:lnTo>
                    <a:lnTo>
                      <a:pt x="325" y="259"/>
                    </a:lnTo>
                    <a:lnTo>
                      <a:pt x="321" y="263"/>
                    </a:lnTo>
                    <a:lnTo>
                      <a:pt x="317" y="271"/>
                    </a:lnTo>
                    <a:lnTo>
                      <a:pt x="313" y="279"/>
                    </a:lnTo>
                    <a:lnTo>
                      <a:pt x="310" y="284"/>
                    </a:lnTo>
                    <a:lnTo>
                      <a:pt x="306" y="285"/>
                    </a:lnTo>
                    <a:lnTo>
                      <a:pt x="300" y="285"/>
                    </a:lnTo>
                    <a:lnTo>
                      <a:pt x="292" y="284"/>
                    </a:lnTo>
                    <a:lnTo>
                      <a:pt x="285" y="284"/>
                    </a:lnTo>
                    <a:lnTo>
                      <a:pt x="283" y="284"/>
                    </a:lnTo>
                    <a:lnTo>
                      <a:pt x="280" y="287"/>
                    </a:lnTo>
                    <a:lnTo>
                      <a:pt x="278" y="288"/>
                    </a:lnTo>
                    <a:lnTo>
                      <a:pt x="274" y="291"/>
                    </a:lnTo>
                    <a:lnTo>
                      <a:pt x="270" y="293"/>
                    </a:lnTo>
                    <a:lnTo>
                      <a:pt x="266" y="294"/>
                    </a:lnTo>
                    <a:lnTo>
                      <a:pt x="262" y="296"/>
                    </a:lnTo>
                    <a:lnTo>
                      <a:pt x="261" y="297"/>
                    </a:lnTo>
                    <a:lnTo>
                      <a:pt x="259" y="300"/>
                    </a:lnTo>
                    <a:lnTo>
                      <a:pt x="259" y="302"/>
                    </a:lnTo>
                    <a:lnTo>
                      <a:pt x="261" y="305"/>
                    </a:lnTo>
                    <a:lnTo>
                      <a:pt x="261" y="309"/>
                    </a:lnTo>
                    <a:lnTo>
                      <a:pt x="261" y="311"/>
                    </a:lnTo>
                    <a:lnTo>
                      <a:pt x="261" y="315"/>
                    </a:lnTo>
                    <a:lnTo>
                      <a:pt x="261" y="318"/>
                    </a:lnTo>
                    <a:lnTo>
                      <a:pt x="258" y="319"/>
                    </a:lnTo>
                    <a:lnTo>
                      <a:pt x="255" y="319"/>
                    </a:lnTo>
                    <a:lnTo>
                      <a:pt x="253" y="319"/>
                    </a:lnTo>
                    <a:lnTo>
                      <a:pt x="250" y="319"/>
                    </a:lnTo>
                    <a:lnTo>
                      <a:pt x="249" y="319"/>
                    </a:lnTo>
                    <a:lnTo>
                      <a:pt x="248" y="321"/>
                    </a:lnTo>
                    <a:lnTo>
                      <a:pt x="248" y="323"/>
                    </a:lnTo>
                    <a:lnTo>
                      <a:pt x="246" y="326"/>
                    </a:lnTo>
                    <a:lnTo>
                      <a:pt x="246" y="328"/>
                    </a:lnTo>
                    <a:lnTo>
                      <a:pt x="246" y="332"/>
                    </a:lnTo>
                    <a:lnTo>
                      <a:pt x="246" y="336"/>
                    </a:lnTo>
                    <a:lnTo>
                      <a:pt x="246" y="340"/>
                    </a:lnTo>
                    <a:lnTo>
                      <a:pt x="245" y="344"/>
                    </a:lnTo>
                    <a:lnTo>
                      <a:pt x="242" y="348"/>
                    </a:lnTo>
                    <a:lnTo>
                      <a:pt x="238" y="352"/>
                    </a:lnTo>
                    <a:lnTo>
                      <a:pt x="237" y="353"/>
                    </a:lnTo>
                    <a:lnTo>
                      <a:pt x="234" y="355"/>
                    </a:lnTo>
                    <a:lnTo>
                      <a:pt x="231" y="356"/>
                    </a:lnTo>
                    <a:lnTo>
                      <a:pt x="228" y="356"/>
                    </a:lnTo>
                    <a:lnTo>
                      <a:pt x="225" y="355"/>
                    </a:lnTo>
                    <a:lnTo>
                      <a:pt x="224" y="352"/>
                    </a:lnTo>
                    <a:lnTo>
                      <a:pt x="223" y="349"/>
                    </a:lnTo>
                    <a:lnTo>
                      <a:pt x="221" y="347"/>
                    </a:lnTo>
                    <a:lnTo>
                      <a:pt x="221" y="343"/>
                    </a:lnTo>
                    <a:lnTo>
                      <a:pt x="220" y="342"/>
                    </a:lnTo>
                    <a:lnTo>
                      <a:pt x="220" y="342"/>
                    </a:lnTo>
                    <a:lnTo>
                      <a:pt x="219" y="342"/>
                    </a:lnTo>
                    <a:lnTo>
                      <a:pt x="216" y="343"/>
                    </a:lnTo>
                    <a:lnTo>
                      <a:pt x="215" y="344"/>
                    </a:lnTo>
                    <a:lnTo>
                      <a:pt x="212" y="346"/>
                    </a:lnTo>
                    <a:lnTo>
                      <a:pt x="210" y="347"/>
                    </a:lnTo>
                    <a:lnTo>
                      <a:pt x="207" y="347"/>
                    </a:lnTo>
                    <a:lnTo>
                      <a:pt x="206" y="347"/>
                    </a:lnTo>
                    <a:lnTo>
                      <a:pt x="204" y="346"/>
                    </a:lnTo>
                    <a:lnTo>
                      <a:pt x="200" y="340"/>
                    </a:lnTo>
                    <a:lnTo>
                      <a:pt x="195" y="335"/>
                    </a:lnTo>
                    <a:lnTo>
                      <a:pt x="189" y="328"/>
                    </a:lnTo>
                    <a:lnTo>
                      <a:pt x="183" y="326"/>
                    </a:lnTo>
                    <a:lnTo>
                      <a:pt x="181" y="323"/>
                    </a:lnTo>
                    <a:lnTo>
                      <a:pt x="178" y="319"/>
                    </a:lnTo>
                    <a:lnTo>
                      <a:pt x="176" y="314"/>
                    </a:lnTo>
                    <a:lnTo>
                      <a:pt x="174" y="310"/>
                    </a:lnTo>
                    <a:lnTo>
                      <a:pt x="172" y="306"/>
                    </a:lnTo>
                    <a:lnTo>
                      <a:pt x="172" y="305"/>
                    </a:lnTo>
                    <a:lnTo>
                      <a:pt x="173" y="304"/>
                    </a:lnTo>
                    <a:lnTo>
                      <a:pt x="174" y="302"/>
                    </a:lnTo>
                    <a:lnTo>
                      <a:pt x="176" y="301"/>
                    </a:lnTo>
                    <a:lnTo>
                      <a:pt x="177" y="301"/>
                    </a:lnTo>
                    <a:lnTo>
                      <a:pt x="177" y="301"/>
                    </a:lnTo>
                    <a:lnTo>
                      <a:pt x="174" y="300"/>
                    </a:lnTo>
                    <a:lnTo>
                      <a:pt x="170" y="298"/>
                    </a:lnTo>
                    <a:lnTo>
                      <a:pt x="168" y="297"/>
                    </a:lnTo>
                    <a:lnTo>
                      <a:pt x="164" y="294"/>
                    </a:lnTo>
                    <a:lnTo>
                      <a:pt x="162" y="293"/>
                    </a:lnTo>
                    <a:lnTo>
                      <a:pt x="160" y="288"/>
                    </a:lnTo>
                    <a:lnTo>
                      <a:pt x="157" y="281"/>
                    </a:lnTo>
                    <a:lnTo>
                      <a:pt x="155" y="275"/>
                    </a:lnTo>
                    <a:lnTo>
                      <a:pt x="153" y="268"/>
                    </a:lnTo>
                    <a:lnTo>
                      <a:pt x="155" y="266"/>
                    </a:lnTo>
                    <a:lnTo>
                      <a:pt x="156" y="263"/>
                    </a:lnTo>
                    <a:lnTo>
                      <a:pt x="157" y="260"/>
                    </a:lnTo>
                    <a:lnTo>
                      <a:pt x="160" y="258"/>
                    </a:lnTo>
                    <a:lnTo>
                      <a:pt x="161" y="255"/>
                    </a:lnTo>
                    <a:lnTo>
                      <a:pt x="161" y="254"/>
                    </a:lnTo>
                    <a:lnTo>
                      <a:pt x="160" y="253"/>
                    </a:lnTo>
                    <a:lnTo>
                      <a:pt x="159" y="251"/>
                    </a:lnTo>
                    <a:lnTo>
                      <a:pt x="156" y="251"/>
                    </a:lnTo>
                    <a:lnTo>
                      <a:pt x="153" y="251"/>
                    </a:lnTo>
                    <a:lnTo>
                      <a:pt x="151" y="251"/>
                    </a:lnTo>
                    <a:lnTo>
                      <a:pt x="149" y="250"/>
                    </a:lnTo>
                    <a:lnTo>
                      <a:pt x="147" y="246"/>
                    </a:lnTo>
                    <a:lnTo>
                      <a:pt x="147" y="242"/>
                    </a:lnTo>
                    <a:lnTo>
                      <a:pt x="147" y="237"/>
                    </a:lnTo>
                    <a:lnTo>
                      <a:pt x="148" y="230"/>
                    </a:lnTo>
                    <a:lnTo>
                      <a:pt x="151" y="226"/>
                    </a:lnTo>
                    <a:lnTo>
                      <a:pt x="153" y="224"/>
                    </a:lnTo>
                    <a:lnTo>
                      <a:pt x="156" y="222"/>
                    </a:lnTo>
                    <a:lnTo>
                      <a:pt x="159" y="222"/>
                    </a:lnTo>
                    <a:lnTo>
                      <a:pt x="160" y="222"/>
                    </a:lnTo>
                    <a:lnTo>
                      <a:pt x="160" y="222"/>
                    </a:lnTo>
                    <a:lnTo>
                      <a:pt x="166" y="222"/>
                    </a:lnTo>
                    <a:lnTo>
                      <a:pt x="168" y="224"/>
                    </a:lnTo>
                    <a:lnTo>
                      <a:pt x="169" y="225"/>
                    </a:lnTo>
                    <a:lnTo>
                      <a:pt x="169" y="228"/>
                    </a:lnTo>
                    <a:lnTo>
                      <a:pt x="169" y="232"/>
                    </a:lnTo>
                    <a:lnTo>
                      <a:pt x="169" y="234"/>
                    </a:lnTo>
                    <a:lnTo>
                      <a:pt x="169" y="237"/>
                    </a:lnTo>
                    <a:lnTo>
                      <a:pt x="168" y="239"/>
                    </a:lnTo>
                    <a:lnTo>
                      <a:pt x="168" y="242"/>
                    </a:lnTo>
                    <a:lnTo>
                      <a:pt x="168" y="243"/>
                    </a:lnTo>
                    <a:lnTo>
                      <a:pt x="169" y="245"/>
                    </a:lnTo>
                    <a:lnTo>
                      <a:pt x="170" y="246"/>
                    </a:lnTo>
                    <a:lnTo>
                      <a:pt x="172" y="246"/>
                    </a:lnTo>
                    <a:lnTo>
                      <a:pt x="173" y="247"/>
                    </a:lnTo>
                    <a:lnTo>
                      <a:pt x="174" y="247"/>
                    </a:lnTo>
                    <a:lnTo>
                      <a:pt x="176" y="247"/>
                    </a:lnTo>
                    <a:lnTo>
                      <a:pt x="177" y="245"/>
                    </a:lnTo>
                    <a:lnTo>
                      <a:pt x="177" y="243"/>
                    </a:lnTo>
                    <a:lnTo>
                      <a:pt x="177" y="241"/>
                    </a:lnTo>
                    <a:lnTo>
                      <a:pt x="178" y="238"/>
                    </a:lnTo>
                    <a:lnTo>
                      <a:pt x="177" y="236"/>
                    </a:lnTo>
                    <a:lnTo>
                      <a:pt x="176" y="232"/>
                    </a:lnTo>
                    <a:lnTo>
                      <a:pt x="174" y="228"/>
                    </a:lnTo>
                    <a:lnTo>
                      <a:pt x="172" y="224"/>
                    </a:lnTo>
                    <a:lnTo>
                      <a:pt x="169" y="220"/>
                    </a:lnTo>
                    <a:lnTo>
                      <a:pt x="168" y="217"/>
                    </a:lnTo>
                    <a:lnTo>
                      <a:pt x="165" y="215"/>
                    </a:lnTo>
                    <a:lnTo>
                      <a:pt x="162" y="213"/>
                    </a:lnTo>
                    <a:lnTo>
                      <a:pt x="160" y="212"/>
                    </a:lnTo>
                    <a:lnTo>
                      <a:pt x="157" y="212"/>
                    </a:lnTo>
                    <a:lnTo>
                      <a:pt x="155" y="212"/>
                    </a:lnTo>
                    <a:lnTo>
                      <a:pt x="153" y="213"/>
                    </a:lnTo>
                    <a:lnTo>
                      <a:pt x="152" y="216"/>
                    </a:lnTo>
                    <a:lnTo>
                      <a:pt x="151" y="217"/>
                    </a:lnTo>
                    <a:lnTo>
                      <a:pt x="149" y="220"/>
                    </a:lnTo>
                    <a:lnTo>
                      <a:pt x="147" y="224"/>
                    </a:lnTo>
                    <a:lnTo>
                      <a:pt x="145" y="225"/>
                    </a:lnTo>
                    <a:lnTo>
                      <a:pt x="144" y="228"/>
                    </a:lnTo>
                    <a:lnTo>
                      <a:pt x="141" y="228"/>
                    </a:lnTo>
                    <a:lnTo>
                      <a:pt x="141" y="228"/>
                    </a:lnTo>
                    <a:lnTo>
                      <a:pt x="140" y="222"/>
                    </a:lnTo>
                    <a:lnTo>
                      <a:pt x="139" y="213"/>
                    </a:lnTo>
                    <a:lnTo>
                      <a:pt x="138" y="203"/>
                    </a:lnTo>
                    <a:lnTo>
                      <a:pt x="136" y="192"/>
                    </a:lnTo>
                    <a:lnTo>
                      <a:pt x="134" y="186"/>
                    </a:lnTo>
                    <a:lnTo>
                      <a:pt x="130" y="179"/>
                    </a:lnTo>
                    <a:lnTo>
                      <a:pt x="122" y="175"/>
                    </a:lnTo>
                    <a:lnTo>
                      <a:pt x="115" y="173"/>
                    </a:lnTo>
                    <a:lnTo>
                      <a:pt x="109" y="170"/>
                    </a:lnTo>
                    <a:lnTo>
                      <a:pt x="102" y="167"/>
                    </a:lnTo>
                    <a:lnTo>
                      <a:pt x="93" y="164"/>
                    </a:lnTo>
                    <a:lnTo>
                      <a:pt x="84" y="162"/>
                    </a:lnTo>
                    <a:lnTo>
                      <a:pt x="79" y="161"/>
                    </a:lnTo>
                    <a:lnTo>
                      <a:pt x="73" y="161"/>
                    </a:lnTo>
                    <a:lnTo>
                      <a:pt x="67" y="162"/>
                    </a:lnTo>
                    <a:lnTo>
                      <a:pt x="60" y="164"/>
                    </a:lnTo>
                    <a:lnTo>
                      <a:pt x="55" y="162"/>
                    </a:lnTo>
                    <a:lnTo>
                      <a:pt x="54" y="161"/>
                    </a:lnTo>
                    <a:lnTo>
                      <a:pt x="51" y="158"/>
                    </a:lnTo>
                    <a:lnTo>
                      <a:pt x="51" y="154"/>
                    </a:lnTo>
                    <a:lnTo>
                      <a:pt x="50" y="152"/>
                    </a:lnTo>
                    <a:lnTo>
                      <a:pt x="50" y="149"/>
                    </a:lnTo>
                    <a:lnTo>
                      <a:pt x="50" y="147"/>
                    </a:lnTo>
                    <a:lnTo>
                      <a:pt x="50" y="147"/>
                    </a:lnTo>
                    <a:lnTo>
                      <a:pt x="50" y="147"/>
                    </a:lnTo>
                    <a:lnTo>
                      <a:pt x="49" y="149"/>
                    </a:lnTo>
                    <a:lnTo>
                      <a:pt x="49" y="152"/>
                    </a:lnTo>
                    <a:lnTo>
                      <a:pt x="47" y="156"/>
                    </a:lnTo>
                    <a:lnTo>
                      <a:pt x="46" y="160"/>
                    </a:lnTo>
                    <a:lnTo>
                      <a:pt x="46" y="162"/>
                    </a:lnTo>
                    <a:lnTo>
                      <a:pt x="45" y="165"/>
                    </a:lnTo>
                    <a:lnTo>
                      <a:pt x="42" y="167"/>
                    </a:lnTo>
                    <a:lnTo>
                      <a:pt x="39" y="169"/>
                    </a:lnTo>
                    <a:lnTo>
                      <a:pt x="37" y="169"/>
                    </a:lnTo>
                    <a:lnTo>
                      <a:pt x="33" y="169"/>
                    </a:lnTo>
                    <a:lnTo>
                      <a:pt x="32" y="166"/>
                    </a:lnTo>
                    <a:lnTo>
                      <a:pt x="29" y="164"/>
                    </a:lnTo>
                    <a:lnTo>
                      <a:pt x="26" y="160"/>
                    </a:lnTo>
                    <a:lnTo>
                      <a:pt x="24" y="154"/>
                    </a:lnTo>
                    <a:lnTo>
                      <a:pt x="21" y="152"/>
                    </a:lnTo>
                    <a:lnTo>
                      <a:pt x="17" y="149"/>
                    </a:lnTo>
                    <a:lnTo>
                      <a:pt x="15" y="149"/>
                    </a:lnTo>
                    <a:lnTo>
                      <a:pt x="12" y="149"/>
                    </a:lnTo>
                    <a:lnTo>
                      <a:pt x="9" y="149"/>
                    </a:lnTo>
                    <a:lnTo>
                      <a:pt x="7" y="149"/>
                    </a:lnTo>
                    <a:lnTo>
                      <a:pt x="4" y="148"/>
                    </a:lnTo>
                    <a:lnTo>
                      <a:pt x="1" y="145"/>
                    </a:lnTo>
                    <a:lnTo>
                      <a:pt x="0" y="144"/>
                    </a:lnTo>
                    <a:lnTo>
                      <a:pt x="0" y="141"/>
                    </a:lnTo>
                    <a:lnTo>
                      <a:pt x="1" y="140"/>
                    </a:lnTo>
                    <a:lnTo>
                      <a:pt x="3" y="140"/>
                    </a:lnTo>
                    <a:lnTo>
                      <a:pt x="5" y="139"/>
                    </a:lnTo>
                    <a:lnTo>
                      <a:pt x="9" y="139"/>
                    </a:lnTo>
                    <a:lnTo>
                      <a:pt x="12" y="139"/>
                    </a:lnTo>
                    <a:lnTo>
                      <a:pt x="15" y="139"/>
                    </a:lnTo>
                    <a:lnTo>
                      <a:pt x="16" y="139"/>
                    </a:lnTo>
                    <a:lnTo>
                      <a:pt x="17" y="139"/>
                    </a:lnTo>
                    <a:lnTo>
                      <a:pt x="18" y="137"/>
                    </a:lnTo>
                    <a:lnTo>
                      <a:pt x="21" y="137"/>
                    </a:lnTo>
                    <a:lnTo>
                      <a:pt x="25" y="136"/>
                    </a:lnTo>
                    <a:lnTo>
                      <a:pt x="29" y="133"/>
                    </a:lnTo>
                    <a:lnTo>
                      <a:pt x="33" y="132"/>
                    </a:lnTo>
                    <a:lnTo>
                      <a:pt x="35" y="130"/>
                    </a:lnTo>
                    <a:lnTo>
                      <a:pt x="37" y="127"/>
                    </a:lnTo>
                    <a:lnTo>
                      <a:pt x="37" y="123"/>
                    </a:lnTo>
                    <a:lnTo>
                      <a:pt x="38" y="120"/>
                    </a:lnTo>
                    <a:lnTo>
                      <a:pt x="41" y="118"/>
                    </a:lnTo>
                    <a:lnTo>
                      <a:pt x="43" y="116"/>
                    </a:lnTo>
                    <a:lnTo>
                      <a:pt x="46" y="115"/>
                    </a:lnTo>
                    <a:lnTo>
                      <a:pt x="50" y="115"/>
                    </a:lnTo>
                    <a:lnTo>
                      <a:pt x="54" y="115"/>
                    </a:lnTo>
                    <a:lnTo>
                      <a:pt x="56" y="115"/>
                    </a:lnTo>
                    <a:lnTo>
                      <a:pt x="58" y="112"/>
                    </a:lnTo>
                    <a:lnTo>
                      <a:pt x="59" y="110"/>
                    </a:lnTo>
                    <a:lnTo>
                      <a:pt x="60" y="107"/>
                    </a:lnTo>
                    <a:lnTo>
                      <a:pt x="60" y="103"/>
                    </a:lnTo>
                    <a:lnTo>
                      <a:pt x="60" y="99"/>
                    </a:lnTo>
                    <a:lnTo>
                      <a:pt x="60" y="97"/>
                    </a:lnTo>
                    <a:lnTo>
                      <a:pt x="62" y="94"/>
                    </a:lnTo>
                    <a:lnTo>
                      <a:pt x="64" y="92"/>
                    </a:lnTo>
                    <a:lnTo>
                      <a:pt x="67" y="89"/>
                    </a:lnTo>
                    <a:lnTo>
                      <a:pt x="71" y="88"/>
                    </a:lnTo>
                    <a:lnTo>
                      <a:pt x="73" y="86"/>
                    </a:lnTo>
                    <a:lnTo>
                      <a:pt x="76" y="86"/>
                    </a:lnTo>
                    <a:lnTo>
                      <a:pt x="77" y="88"/>
                    </a:lnTo>
                    <a:lnTo>
                      <a:pt x="79" y="88"/>
                    </a:lnTo>
                    <a:lnTo>
                      <a:pt x="81" y="89"/>
                    </a:lnTo>
                    <a:lnTo>
                      <a:pt x="84" y="88"/>
                    </a:lnTo>
                    <a:lnTo>
                      <a:pt x="87" y="86"/>
                    </a:lnTo>
                    <a:lnTo>
                      <a:pt x="89" y="84"/>
                    </a:lnTo>
                    <a:lnTo>
                      <a:pt x="89" y="81"/>
                    </a:lnTo>
                    <a:lnTo>
                      <a:pt x="89" y="78"/>
                    </a:lnTo>
                    <a:lnTo>
                      <a:pt x="90" y="72"/>
                    </a:lnTo>
                    <a:lnTo>
                      <a:pt x="97" y="67"/>
                    </a:lnTo>
                    <a:lnTo>
                      <a:pt x="110" y="63"/>
                    </a:lnTo>
                    <a:lnTo>
                      <a:pt x="123" y="60"/>
                    </a:lnTo>
                    <a:lnTo>
                      <a:pt x="135" y="60"/>
                    </a:lnTo>
                    <a:lnTo>
                      <a:pt x="141" y="61"/>
                    </a:lnTo>
                    <a:lnTo>
                      <a:pt x="147" y="63"/>
                    </a:lnTo>
                    <a:lnTo>
                      <a:pt x="151" y="65"/>
                    </a:lnTo>
                    <a:lnTo>
                      <a:pt x="156" y="68"/>
                    </a:lnTo>
                    <a:lnTo>
                      <a:pt x="164" y="68"/>
                    </a:lnTo>
                    <a:lnTo>
                      <a:pt x="170" y="65"/>
                    </a:lnTo>
                    <a:lnTo>
                      <a:pt x="177" y="60"/>
                    </a:lnTo>
                    <a:lnTo>
                      <a:pt x="178" y="54"/>
                    </a:lnTo>
                    <a:lnTo>
                      <a:pt x="179" y="44"/>
                    </a:lnTo>
                    <a:lnTo>
                      <a:pt x="179" y="38"/>
                    </a:lnTo>
                    <a:lnTo>
                      <a:pt x="182" y="33"/>
                    </a:lnTo>
                    <a:lnTo>
                      <a:pt x="185" y="31"/>
                    </a:lnTo>
                    <a:lnTo>
                      <a:pt x="186" y="31"/>
                    </a:lnTo>
                    <a:lnTo>
                      <a:pt x="187" y="33"/>
                    </a:lnTo>
                    <a:lnTo>
                      <a:pt x="189" y="35"/>
                    </a:lnTo>
                    <a:lnTo>
                      <a:pt x="190" y="38"/>
                    </a:lnTo>
                    <a:lnTo>
                      <a:pt x="191" y="40"/>
                    </a:lnTo>
                    <a:lnTo>
                      <a:pt x="193" y="43"/>
                    </a:lnTo>
                    <a:lnTo>
                      <a:pt x="195" y="46"/>
                    </a:lnTo>
                    <a:lnTo>
                      <a:pt x="199" y="46"/>
                    </a:lnTo>
                    <a:lnTo>
                      <a:pt x="202" y="39"/>
                    </a:lnTo>
                    <a:lnTo>
                      <a:pt x="206" y="31"/>
                    </a:lnTo>
                    <a:lnTo>
                      <a:pt x="211" y="23"/>
                    </a:lnTo>
                    <a:lnTo>
                      <a:pt x="215" y="21"/>
                    </a:lnTo>
                    <a:lnTo>
                      <a:pt x="223" y="18"/>
                    </a:lnTo>
                    <a:lnTo>
                      <a:pt x="233" y="13"/>
                    </a:lnTo>
                    <a:lnTo>
                      <a:pt x="242" y="8"/>
                    </a:lnTo>
                    <a:lnTo>
                      <a:pt x="253" y="5"/>
                    </a:lnTo>
                    <a:lnTo>
                      <a:pt x="265" y="5"/>
                    </a:lnTo>
                    <a:lnTo>
                      <a:pt x="275" y="4"/>
                    </a:lnTo>
                    <a:lnTo>
                      <a:pt x="284" y="3"/>
                    </a:lnTo>
                    <a:lnTo>
                      <a:pt x="293" y="1"/>
                    </a:lnTo>
                    <a:lnTo>
                      <a:pt x="30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" name="Freeform 7220"/>
              <p:cNvSpPr>
                <a:spLocks noEditPoints="1"/>
              </p:cNvSpPr>
              <p:nvPr/>
            </p:nvSpPr>
            <p:spPr bwMode="auto">
              <a:xfrm>
                <a:off x="6464300" y="3135313"/>
                <a:ext cx="969963" cy="1370013"/>
              </a:xfrm>
              <a:custGeom>
                <a:avLst/>
                <a:gdLst>
                  <a:gd name="T0" fmla="*/ 440 w 611"/>
                  <a:gd name="T1" fmla="*/ 452 h 863"/>
                  <a:gd name="T2" fmla="*/ 453 w 611"/>
                  <a:gd name="T3" fmla="*/ 469 h 863"/>
                  <a:gd name="T4" fmla="*/ 451 w 611"/>
                  <a:gd name="T5" fmla="*/ 443 h 863"/>
                  <a:gd name="T6" fmla="*/ 262 w 611"/>
                  <a:gd name="T7" fmla="*/ 27 h 863"/>
                  <a:gd name="T8" fmla="*/ 252 w 611"/>
                  <a:gd name="T9" fmla="*/ 34 h 863"/>
                  <a:gd name="T10" fmla="*/ 246 w 611"/>
                  <a:gd name="T11" fmla="*/ 42 h 863"/>
                  <a:gd name="T12" fmla="*/ 256 w 611"/>
                  <a:gd name="T13" fmla="*/ 51 h 863"/>
                  <a:gd name="T14" fmla="*/ 273 w 611"/>
                  <a:gd name="T15" fmla="*/ 62 h 863"/>
                  <a:gd name="T16" fmla="*/ 289 w 611"/>
                  <a:gd name="T17" fmla="*/ 68 h 863"/>
                  <a:gd name="T18" fmla="*/ 303 w 611"/>
                  <a:gd name="T19" fmla="*/ 80 h 863"/>
                  <a:gd name="T20" fmla="*/ 330 w 611"/>
                  <a:gd name="T21" fmla="*/ 91 h 863"/>
                  <a:gd name="T22" fmla="*/ 361 w 611"/>
                  <a:gd name="T23" fmla="*/ 62 h 863"/>
                  <a:gd name="T24" fmla="*/ 409 w 611"/>
                  <a:gd name="T25" fmla="*/ 71 h 863"/>
                  <a:gd name="T26" fmla="*/ 391 w 611"/>
                  <a:gd name="T27" fmla="*/ 100 h 863"/>
                  <a:gd name="T28" fmla="*/ 409 w 611"/>
                  <a:gd name="T29" fmla="*/ 82 h 863"/>
                  <a:gd name="T30" fmla="*/ 443 w 611"/>
                  <a:gd name="T31" fmla="*/ 89 h 863"/>
                  <a:gd name="T32" fmla="*/ 476 w 611"/>
                  <a:gd name="T33" fmla="*/ 172 h 863"/>
                  <a:gd name="T34" fmla="*/ 487 w 611"/>
                  <a:gd name="T35" fmla="*/ 230 h 863"/>
                  <a:gd name="T36" fmla="*/ 519 w 611"/>
                  <a:gd name="T37" fmla="*/ 275 h 863"/>
                  <a:gd name="T38" fmla="*/ 539 w 611"/>
                  <a:gd name="T39" fmla="*/ 308 h 863"/>
                  <a:gd name="T40" fmla="*/ 539 w 611"/>
                  <a:gd name="T41" fmla="*/ 324 h 863"/>
                  <a:gd name="T42" fmla="*/ 573 w 611"/>
                  <a:gd name="T43" fmla="*/ 320 h 863"/>
                  <a:gd name="T44" fmla="*/ 610 w 611"/>
                  <a:gd name="T45" fmla="*/ 308 h 863"/>
                  <a:gd name="T46" fmla="*/ 602 w 611"/>
                  <a:gd name="T47" fmla="*/ 353 h 863"/>
                  <a:gd name="T48" fmla="*/ 578 w 611"/>
                  <a:gd name="T49" fmla="*/ 406 h 863"/>
                  <a:gd name="T50" fmla="*/ 538 w 611"/>
                  <a:gd name="T51" fmla="*/ 448 h 863"/>
                  <a:gd name="T52" fmla="*/ 506 w 611"/>
                  <a:gd name="T53" fmla="*/ 497 h 863"/>
                  <a:gd name="T54" fmla="*/ 502 w 611"/>
                  <a:gd name="T55" fmla="*/ 535 h 863"/>
                  <a:gd name="T56" fmla="*/ 515 w 611"/>
                  <a:gd name="T57" fmla="*/ 588 h 863"/>
                  <a:gd name="T58" fmla="*/ 502 w 611"/>
                  <a:gd name="T59" fmla="*/ 643 h 863"/>
                  <a:gd name="T60" fmla="*/ 470 w 611"/>
                  <a:gd name="T61" fmla="*/ 682 h 863"/>
                  <a:gd name="T62" fmla="*/ 462 w 611"/>
                  <a:gd name="T63" fmla="*/ 741 h 863"/>
                  <a:gd name="T64" fmla="*/ 445 w 611"/>
                  <a:gd name="T65" fmla="*/ 754 h 863"/>
                  <a:gd name="T66" fmla="*/ 320 w 611"/>
                  <a:gd name="T67" fmla="*/ 854 h 863"/>
                  <a:gd name="T68" fmla="*/ 314 w 611"/>
                  <a:gd name="T69" fmla="*/ 819 h 863"/>
                  <a:gd name="T70" fmla="*/ 297 w 611"/>
                  <a:gd name="T71" fmla="*/ 781 h 863"/>
                  <a:gd name="T72" fmla="*/ 294 w 611"/>
                  <a:gd name="T73" fmla="*/ 724 h 863"/>
                  <a:gd name="T74" fmla="*/ 265 w 611"/>
                  <a:gd name="T75" fmla="*/ 671 h 863"/>
                  <a:gd name="T76" fmla="*/ 275 w 611"/>
                  <a:gd name="T77" fmla="*/ 591 h 863"/>
                  <a:gd name="T78" fmla="*/ 271 w 611"/>
                  <a:gd name="T79" fmla="*/ 533 h 863"/>
                  <a:gd name="T80" fmla="*/ 250 w 611"/>
                  <a:gd name="T81" fmla="*/ 474 h 863"/>
                  <a:gd name="T82" fmla="*/ 235 w 611"/>
                  <a:gd name="T83" fmla="*/ 461 h 863"/>
                  <a:gd name="T84" fmla="*/ 245 w 611"/>
                  <a:gd name="T85" fmla="*/ 417 h 863"/>
                  <a:gd name="T86" fmla="*/ 234 w 611"/>
                  <a:gd name="T87" fmla="*/ 389 h 863"/>
                  <a:gd name="T88" fmla="*/ 213 w 611"/>
                  <a:gd name="T89" fmla="*/ 401 h 863"/>
                  <a:gd name="T90" fmla="*/ 176 w 611"/>
                  <a:gd name="T91" fmla="*/ 366 h 863"/>
                  <a:gd name="T92" fmla="*/ 141 w 611"/>
                  <a:gd name="T93" fmla="*/ 389 h 863"/>
                  <a:gd name="T94" fmla="*/ 93 w 611"/>
                  <a:gd name="T95" fmla="*/ 396 h 863"/>
                  <a:gd name="T96" fmla="*/ 81 w 611"/>
                  <a:gd name="T97" fmla="*/ 400 h 863"/>
                  <a:gd name="T98" fmla="*/ 60 w 611"/>
                  <a:gd name="T99" fmla="*/ 374 h 863"/>
                  <a:gd name="T100" fmla="*/ 34 w 611"/>
                  <a:gd name="T101" fmla="*/ 325 h 863"/>
                  <a:gd name="T102" fmla="*/ 6 w 611"/>
                  <a:gd name="T103" fmla="*/ 286 h 863"/>
                  <a:gd name="T104" fmla="*/ 1 w 611"/>
                  <a:gd name="T105" fmla="*/ 270 h 863"/>
                  <a:gd name="T106" fmla="*/ 15 w 611"/>
                  <a:gd name="T107" fmla="*/ 222 h 863"/>
                  <a:gd name="T108" fmla="*/ 18 w 611"/>
                  <a:gd name="T109" fmla="*/ 165 h 863"/>
                  <a:gd name="T110" fmla="*/ 63 w 611"/>
                  <a:gd name="T111" fmla="*/ 104 h 863"/>
                  <a:gd name="T112" fmla="*/ 81 w 611"/>
                  <a:gd name="T113" fmla="*/ 50 h 863"/>
                  <a:gd name="T114" fmla="*/ 95 w 611"/>
                  <a:gd name="T115" fmla="*/ 37 h 863"/>
                  <a:gd name="T116" fmla="*/ 129 w 611"/>
                  <a:gd name="T117" fmla="*/ 31 h 863"/>
                  <a:gd name="T118" fmla="*/ 173 w 611"/>
                  <a:gd name="T119" fmla="*/ 8 h 863"/>
                  <a:gd name="T120" fmla="*/ 222 w 611"/>
                  <a:gd name="T121" fmla="*/ 4 h 8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11" h="863">
                    <a:moveTo>
                      <a:pt x="451" y="443"/>
                    </a:moveTo>
                    <a:lnTo>
                      <a:pt x="447" y="443"/>
                    </a:lnTo>
                    <a:lnTo>
                      <a:pt x="445" y="444"/>
                    </a:lnTo>
                    <a:lnTo>
                      <a:pt x="442" y="446"/>
                    </a:lnTo>
                    <a:lnTo>
                      <a:pt x="441" y="448"/>
                    </a:lnTo>
                    <a:lnTo>
                      <a:pt x="440" y="452"/>
                    </a:lnTo>
                    <a:lnTo>
                      <a:pt x="438" y="460"/>
                    </a:lnTo>
                    <a:lnTo>
                      <a:pt x="438" y="468"/>
                    </a:lnTo>
                    <a:lnTo>
                      <a:pt x="440" y="474"/>
                    </a:lnTo>
                    <a:lnTo>
                      <a:pt x="442" y="478"/>
                    </a:lnTo>
                    <a:lnTo>
                      <a:pt x="447" y="476"/>
                    </a:lnTo>
                    <a:lnTo>
                      <a:pt x="453" y="469"/>
                    </a:lnTo>
                    <a:lnTo>
                      <a:pt x="457" y="461"/>
                    </a:lnTo>
                    <a:lnTo>
                      <a:pt x="458" y="452"/>
                    </a:lnTo>
                    <a:lnTo>
                      <a:pt x="458" y="446"/>
                    </a:lnTo>
                    <a:lnTo>
                      <a:pt x="457" y="444"/>
                    </a:lnTo>
                    <a:lnTo>
                      <a:pt x="454" y="443"/>
                    </a:lnTo>
                    <a:lnTo>
                      <a:pt x="451" y="443"/>
                    </a:lnTo>
                    <a:close/>
                    <a:moveTo>
                      <a:pt x="241" y="0"/>
                    </a:moveTo>
                    <a:lnTo>
                      <a:pt x="247" y="2"/>
                    </a:lnTo>
                    <a:lnTo>
                      <a:pt x="255" y="7"/>
                    </a:lnTo>
                    <a:lnTo>
                      <a:pt x="260" y="17"/>
                    </a:lnTo>
                    <a:lnTo>
                      <a:pt x="262" y="23"/>
                    </a:lnTo>
                    <a:lnTo>
                      <a:pt x="262" y="27"/>
                    </a:lnTo>
                    <a:lnTo>
                      <a:pt x="262" y="31"/>
                    </a:lnTo>
                    <a:lnTo>
                      <a:pt x="260" y="32"/>
                    </a:lnTo>
                    <a:lnTo>
                      <a:pt x="259" y="33"/>
                    </a:lnTo>
                    <a:lnTo>
                      <a:pt x="258" y="33"/>
                    </a:lnTo>
                    <a:lnTo>
                      <a:pt x="255" y="34"/>
                    </a:lnTo>
                    <a:lnTo>
                      <a:pt x="252" y="34"/>
                    </a:lnTo>
                    <a:lnTo>
                      <a:pt x="251" y="34"/>
                    </a:lnTo>
                    <a:lnTo>
                      <a:pt x="248" y="34"/>
                    </a:lnTo>
                    <a:lnTo>
                      <a:pt x="247" y="36"/>
                    </a:lnTo>
                    <a:lnTo>
                      <a:pt x="246" y="37"/>
                    </a:lnTo>
                    <a:lnTo>
                      <a:pt x="245" y="40"/>
                    </a:lnTo>
                    <a:lnTo>
                      <a:pt x="246" y="42"/>
                    </a:lnTo>
                    <a:lnTo>
                      <a:pt x="247" y="45"/>
                    </a:lnTo>
                    <a:lnTo>
                      <a:pt x="248" y="46"/>
                    </a:lnTo>
                    <a:lnTo>
                      <a:pt x="251" y="48"/>
                    </a:lnTo>
                    <a:lnTo>
                      <a:pt x="252" y="49"/>
                    </a:lnTo>
                    <a:lnTo>
                      <a:pt x="254" y="49"/>
                    </a:lnTo>
                    <a:lnTo>
                      <a:pt x="256" y="51"/>
                    </a:lnTo>
                    <a:lnTo>
                      <a:pt x="259" y="54"/>
                    </a:lnTo>
                    <a:lnTo>
                      <a:pt x="263" y="57"/>
                    </a:lnTo>
                    <a:lnTo>
                      <a:pt x="265" y="59"/>
                    </a:lnTo>
                    <a:lnTo>
                      <a:pt x="268" y="61"/>
                    </a:lnTo>
                    <a:lnTo>
                      <a:pt x="271" y="62"/>
                    </a:lnTo>
                    <a:lnTo>
                      <a:pt x="273" y="62"/>
                    </a:lnTo>
                    <a:lnTo>
                      <a:pt x="277" y="63"/>
                    </a:lnTo>
                    <a:lnTo>
                      <a:pt x="280" y="65"/>
                    </a:lnTo>
                    <a:lnTo>
                      <a:pt x="284" y="66"/>
                    </a:lnTo>
                    <a:lnTo>
                      <a:pt x="286" y="67"/>
                    </a:lnTo>
                    <a:lnTo>
                      <a:pt x="289" y="68"/>
                    </a:lnTo>
                    <a:lnTo>
                      <a:pt x="289" y="68"/>
                    </a:lnTo>
                    <a:lnTo>
                      <a:pt x="290" y="68"/>
                    </a:lnTo>
                    <a:lnTo>
                      <a:pt x="292" y="71"/>
                    </a:lnTo>
                    <a:lnTo>
                      <a:pt x="294" y="72"/>
                    </a:lnTo>
                    <a:lnTo>
                      <a:pt x="297" y="75"/>
                    </a:lnTo>
                    <a:lnTo>
                      <a:pt x="299" y="78"/>
                    </a:lnTo>
                    <a:lnTo>
                      <a:pt x="303" y="80"/>
                    </a:lnTo>
                    <a:lnTo>
                      <a:pt x="306" y="82"/>
                    </a:lnTo>
                    <a:lnTo>
                      <a:pt x="309" y="82"/>
                    </a:lnTo>
                    <a:lnTo>
                      <a:pt x="314" y="83"/>
                    </a:lnTo>
                    <a:lnTo>
                      <a:pt x="319" y="87"/>
                    </a:lnTo>
                    <a:lnTo>
                      <a:pt x="324" y="89"/>
                    </a:lnTo>
                    <a:lnTo>
                      <a:pt x="330" y="91"/>
                    </a:lnTo>
                    <a:lnTo>
                      <a:pt x="335" y="87"/>
                    </a:lnTo>
                    <a:lnTo>
                      <a:pt x="340" y="78"/>
                    </a:lnTo>
                    <a:lnTo>
                      <a:pt x="344" y="68"/>
                    </a:lnTo>
                    <a:lnTo>
                      <a:pt x="348" y="61"/>
                    </a:lnTo>
                    <a:lnTo>
                      <a:pt x="353" y="58"/>
                    </a:lnTo>
                    <a:lnTo>
                      <a:pt x="361" y="62"/>
                    </a:lnTo>
                    <a:lnTo>
                      <a:pt x="369" y="66"/>
                    </a:lnTo>
                    <a:lnTo>
                      <a:pt x="379" y="68"/>
                    </a:lnTo>
                    <a:lnTo>
                      <a:pt x="387" y="68"/>
                    </a:lnTo>
                    <a:lnTo>
                      <a:pt x="396" y="68"/>
                    </a:lnTo>
                    <a:lnTo>
                      <a:pt x="406" y="68"/>
                    </a:lnTo>
                    <a:lnTo>
                      <a:pt x="409" y="71"/>
                    </a:lnTo>
                    <a:lnTo>
                      <a:pt x="408" y="76"/>
                    </a:lnTo>
                    <a:lnTo>
                      <a:pt x="404" y="82"/>
                    </a:lnTo>
                    <a:lnTo>
                      <a:pt x="398" y="88"/>
                    </a:lnTo>
                    <a:lnTo>
                      <a:pt x="392" y="95"/>
                    </a:lnTo>
                    <a:lnTo>
                      <a:pt x="391" y="97"/>
                    </a:lnTo>
                    <a:lnTo>
                      <a:pt x="391" y="100"/>
                    </a:lnTo>
                    <a:lnTo>
                      <a:pt x="392" y="100"/>
                    </a:lnTo>
                    <a:lnTo>
                      <a:pt x="395" y="100"/>
                    </a:lnTo>
                    <a:lnTo>
                      <a:pt x="396" y="97"/>
                    </a:lnTo>
                    <a:lnTo>
                      <a:pt x="399" y="93"/>
                    </a:lnTo>
                    <a:lnTo>
                      <a:pt x="403" y="89"/>
                    </a:lnTo>
                    <a:lnTo>
                      <a:pt x="409" y="82"/>
                    </a:lnTo>
                    <a:lnTo>
                      <a:pt x="416" y="78"/>
                    </a:lnTo>
                    <a:lnTo>
                      <a:pt x="424" y="75"/>
                    </a:lnTo>
                    <a:lnTo>
                      <a:pt x="430" y="74"/>
                    </a:lnTo>
                    <a:lnTo>
                      <a:pt x="437" y="75"/>
                    </a:lnTo>
                    <a:lnTo>
                      <a:pt x="441" y="82"/>
                    </a:lnTo>
                    <a:lnTo>
                      <a:pt x="443" y="89"/>
                    </a:lnTo>
                    <a:lnTo>
                      <a:pt x="446" y="96"/>
                    </a:lnTo>
                    <a:lnTo>
                      <a:pt x="449" y="104"/>
                    </a:lnTo>
                    <a:lnTo>
                      <a:pt x="454" y="114"/>
                    </a:lnTo>
                    <a:lnTo>
                      <a:pt x="459" y="126"/>
                    </a:lnTo>
                    <a:lnTo>
                      <a:pt x="467" y="148"/>
                    </a:lnTo>
                    <a:lnTo>
                      <a:pt x="476" y="172"/>
                    </a:lnTo>
                    <a:lnTo>
                      <a:pt x="478" y="181"/>
                    </a:lnTo>
                    <a:lnTo>
                      <a:pt x="479" y="193"/>
                    </a:lnTo>
                    <a:lnTo>
                      <a:pt x="479" y="205"/>
                    </a:lnTo>
                    <a:lnTo>
                      <a:pt x="479" y="216"/>
                    </a:lnTo>
                    <a:lnTo>
                      <a:pt x="481" y="223"/>
                    </a:lnTo>
                    <a:lnTo>
                      <a:pt x="487" y="230"/>
                    </a:lnTo>
                    <a:lnTo>
                      <a:pt x="495" y="237"/>
                    </a:lnTo>
                    <a:lnTo>
                      <a:pt x="502" y="244"/>
                    </a:lnTo>
                    <a:lnTo>
                      <a:pt x="506" y="253"/>
                    </a:lnTo>
                    <a:lnTo>
                      <a:pt x="510" y="261"/>
                    </a:lnTo>
                    <a:lnTo>
                      <a:pt x="515" y="269"/>
                    </a:lnTo>
                    <a:lnTo>
                      <a:pt x="519" y="275"/>
                    </a:lnTo>
                    <a:lnTo>
                      <a:pt x="522" y="278"/>
                    </a:lnTo>
                    <a:lnTo>
                      <a:pt x="526" y="281"/>
                    </a:lnTo>
                    <a:lnTo>
                      <a:pt x="530" y="287"/>
                    </a:lnTo>
                    <a:lnTo>
                      <a:pt x="534" y="295"/>
                    </a:lnTo>
                    <a:lnTo>
                      <a:pt x="538" y="303"/>
                    </a:lnTo>
                    <a:lnTo>
                      <a:pt x="539" y="308"/>
                    </a:lnTo>
                    <a:lnTo>
                      <a:pt x="539" y="311"/>
                    </a:lnTo>
                    <a:lnTo>
                      <a:pt x="539" y="313"/>
                    </a:lnTo>
                    <a:lnTo>
                      <a:pt x="539" y="316"/>
                    </a:lnTo>
                    <a:lnTo>
                      <a:pt x="539" y="319"/>
                    </a:lnTo>
                    <a:lnTo>
                      <a:pt x="539" y="321"/>
                    </a:lnTo>
                    <a:lnTo>
                      <a:pt x="539" y="324"/>
                    </a:lnTo>
                    <a:lnTo>
                      <a:pt x="540" y="326"/>
                    </a:lnTo>
                    <a:lnTo>
                      <a:pt x="543" y="328"/>
                    </a:lnTo>
                    <a:lnTo>
                      <a:pt x="547" y="328"/>
                    </a:lnTo>
                    <a:lnTo>
                      <a:pt x="557" y="326"/>
                    </a:lnTo>
                    <a:lnTo>
                      <a:pt x="567" y="322"/>
                    </a:lnTo>
                    <a:lnTo>
                      <a:pt x="573" y="320"/>
                    </a:lnTo>
                    <a:lnTo>
                      <a:pt x="577" y="317"/>
                    </a:lnTo>
                    <a:lnTo>
                      <a:pt x="584" y="315"/>
                    </a:lnTo>
                    <a:lnTo>
                      <a:pt x="591" y="311"/>
                    </a:lnTo>
                    <a:lnTo>
                      <a:pt x="599" y="308"/>
                    </a:lnTo>
                    <a:lnTo>
                      <a:pt x="606" y="307"/>
                    </a:lnTo>
                    <a:lnTo>
                      <a:pt x="610" y="308"/>
                    </a:lnTo>
                    <a:lnTo>
                      <a:pt x="611" y="313"/>
                    </a:lnTo>
                    <a:lnTo>
                      <a:pt x="610" y="322"/>
                    </a:lnTo>
                    <a:lnTo>
                      <a:pt x="607" y="333"/>
                    </a:lnTo>
                    <a:lnTo>
                      <a:pt x="605" y="341"/>
                    </a:lnTo>
                    <a:lnTo>
                      <a:pt x="605" y="347"/>
                    </a:lnTo>
                    <a:lnTo>
                      <a:pt x="602" y="353"/>
                    </a:lnTo>
                    <a:lnTo>
                      <a:pt x="598" y="362"/>
                    </a:lnTo>
                    <a:lnTo>
                      <a:pt x="593" y="372"/>
                    </a:lnTo>
                    <a:lnTo>
                      <a:pt x="586" y="383"/>
                    </a:lnTo>
                    <a:lnTo>
                      <a:pt x="582" y="392"/>
                    </a:lnTo>
                    <a:lnTo>
                      <a:pt x="581" y="398"/>
                    </a:lnTo>
                    <a:lnTo>
                      <a:pt x="578" y="406"/>
                    </a:lnTo>
                    <a:lnTo>
                      <a:pt x="572" y="414"/>
                    </a:lnTo>
                    <a:lnTo>
                      <a:pt x="565" y="422"/>
                    </a:lnTo>
                    <a:lnTo>
                      <a:pt x="559" y="426"/>
                    </a:lnTo>
                    <a:lnTo>
                      <a:pt x="552" y="430"/>
                    </a:lnTo>
                    <a:lnTo>
                      <a:pt x="546" y="438"/>
                    </a:lnTo>
                    <a:lnTo>
                      <a:pt x="538" y="448"/>
                    </a:lnTo>
                    <a:lnTo>
                      <a:pt x="531" y="457"/>
                    </a:lnTo>
                    <a:lnTo>
                      <a:pt x="527" y="465"/>
                    </a:lnTo>
                    <a:lnTo>
                      <a:pt x="522" y="473"/>
                    </a:lnTo>
                    <a:lnTo>
                      <a:pt x="517" y="483"/>
                    </a:lnTo>
                    <a:lnTo>
                      <a:pt x="512" y="491"/>
                    </a:lnTo>
                    <a:lnTo>
                      <a:pt x="506" y="497"/>
                    </a:lnTo>
                    <a:lnTo>
                      <a:pt x="504" y="499"/>
                    </a:lnTo>
                    <a:lnTo>
                      <a:pt x="502" y="507"/>
                    </a:lnTo>
                    <a:lnTo>
                      <a:pt x="501" y="516"/>
                    </a:lnTo>
                    <a:lnTo>
                      <a:pt x="500" y="524"/>
                    </a:lnTo>
                    <a:lnTo>
                      <a:pt x="501" y="529"/>
                    </a:lnTo>
                    <a:lnTo>
                      <a:pt x="502" y="535"/>
                    </a:lnTo>
                    <a:lnTo>
                      <a:pt x="504" y="542"/>
                    </a:lnTo>
                    <a:lnTo>
                      <a:pt x="506" y="552"/>
                    </a:lnTo>
                    <a:lnTo>
                      <a:pt x="510" y="559"/>
                    </a:lnTo>
                    <a:lnTo>
                      <a:pt x="517" y="571"/>
                    </a:lnTo>
                    <a:lnTo>
                      <a:pt x="517" y="580"/>
                    </a:lnTo>
                    <a:lnTo>
                      <a:pt x="515" y="588"/>
                    </a:lnTo>
                    <a:lnTo>
                      <a:pt x="515" y="597"/>
                    </a:lnTo>
                    <a:lnTo>
                      <a:pt x="517" y="607"/>
                    </a:lnTo>
                    <a:lnTo>
                      <a:pt x="517" y="617"/>
                    </a:lnTo>
                    <a:lnTo>
                      <a:pt x="514" y="627"/>
                    </a:lnTo>
                    <a:lnTo>
                      <a:pt x="509" y="635"/>
                    </a:lnTo>
                    <a:lnTo>
                      <a:pt x="502" y="643"/>
                    </a:lnTo>
                    <a:lnTo>
                      <a:pt x="500" y="647"/>
                    </a:lnTo>
                    <a:lnTo>
                      <a:pt x="495" y="652"/>
                    </a:lnTo>
                    <a:lnTo>
                      <a:pt x="489" y="658"/>
                    </a:lnTo>
                    <a:lnTo>
                      <a:pt x="481" y="665"/>
                    </a:lnTo>
                    <a:lnTo>
                      <a:pt x="476" y="673"/>
                    </a:lnTo>
                    <a:lnTo>
                      <a:pt x="470" y="682"/>
                    </a:lnTo>
                    <a:lnTo>
                      <a:pt x="467" y="690"/>
                    </a:lnTo>
                    <a:lnTo>
                      <a:pt x="466" y="697"/>
                    </a:lnTo>
                    <a:lnTo>
                      <a:pt x="468" y="705"/>
                    </a:lnTo>
                    <a:lnTo>
                      <a:pt x="471" y="716"/>
                    </a:lnTo>
                    <a:lnTo>
                      <a:pt x="472" y="728"/>
                    </a:lnTo>
                    <a:lnTo>
                      <a:pt x="462" y="741"/>
                    </a:lnTo>
                    <a:lnTo>
                      <a:pt x="455" y="743"/>
                    </a:lnTo>
                    <a:lnTo>
                      <a:pt x="450" y="745"/>
                    </a:lnTo>
                    <a:lnTo>
                      <a:pt x="446" y="747"/>
                    </a:lnTo>
                    <a:lnTo>
                      <a:pt x="445" y="749"/>
                    </a:lnTo>
                    <a:lnTo>
                      <a:pt x="443" y="752"/>
                    </a:lnTo>
                    <a:lnTo>
                      <a:pt x="445" y="754"/>
                    </a:lnTo>
                    <a:lnTo>
                      <a:pt x="446" y="758"/>
                    </a:lnTo>
                    <a:lnTo>
                      <a:pt x="391" y="813"/>
                    </a:lnTo>
                    <a:lnTo>
                      <a:pt x="332" y="863"/>
                    </a:lnTo>
                    <a:lnTo>
                      <a:pt x="330" y="862"/>
                    </a:lnTo>
                    <a:lnTo>
                      <a:pt x="326" y="860"/>
                    </a:lnTo>
                    <a:lnTo>
                      <a:pt x="320" y="854"/>
                    </a:lnTo>
                    <a:lnTo>
                      <a:pt x="318" y="846"/>
                    </a:lnTo>
                    <a:lnTo>
                      <a:pt x="317" y="837"/>
                    </a:lnTo>
                    <a:lnTo>
                      <a:pt x="315" y="830"/>
                    </a:lnTo>
                    <a:lnTo>
                      <a:pt x="315" y="825"/>
                    </a:lnTo>
                    <a:lnTo>
                      <a:pt x="314" y="821"/>
                    </a:lnTo>
                    <a:lnTo>
                      <a:pt x="314" y="819"/>
                    </a:lnTo>
                    <a:lnTo>
                      <a:pt x="314" y="819"/>
                    </a:lnTo>
                    <a:lnTo>
                      <a:pt x="313" y="816"/>
                    </a:lnTo>
                    <a:lnTo>
                      <a:pt x="311" y="809"/>
                    </a:lnTo>
                    <a:lnTo>
                      <a:pt x="309" y="800"/>
                    </a:lnTo>
                    <a:lnTo>
                      <a:pt x="305" y="794"/>
                    </a:lnTo>
                    <a:lnTo>
                      <a:pt x="297" y="781"/>
                    </a:lnTo>
                    <a:lnTo>
                      <a:pt x="292" y="770"/>
                    </a:lnTo>
                    <a:lnTo>
                      <a:pt x="290" y="764"/>
                    </a:lnTo>
                    <a:lnTo>
                      <a:pt x="293" y="754"/>
                    </a:lnTo>
                    <a:lnTo>
                      <a:pt x="297" y="745"/>
                    </a:lnTo>
                    <a:lnTo>
                      <a:pt x="298" y="735"/>
                    </a:lnTo>
                    <a:lnTo>
                      <a:pt x="294" y="724"/>
                    </a:lnTo>
                    <a:lnTo>
                      <a:pt x="286" y="713"/>
                    </a:lnTo>
                    <a:lnTo>
                      <a:pt x="280" y="705"/>
                    </a:lnTo>
                    <a:lnTo>
                      <a:pt x="277" y="697"/>
                    </a:lnTo>
                    <a:lnTo>
                      <a:pt x="273" y="688"/>
                    </a:lnTo>
                    <a:lnTo>
                      <a:pt x="269" y="679"/>
                    </a:lnTo>
                    <a:lnTo>
                      <a:pt x="265" y="671"/>
                    </a:lnTo>
                    <a:lnTo>
                      <a:pt x="263" y="662"/>
                    </a:lnTo>
                    <a:lnTo>
                      <a:pt x="260" y="647"/>
                    </a:lnTo>
                    <a:lnTo>
                      <a:pt x="260" y="629"/>
                    </a:lnTo>
                    <a:lnTo>
                      <a:pt x="263" y="612"/>
                    </a:lnTo>
                    <a:lnTo>
                      <a:pt x="268" y="600"/>
                    </a:lnTo>
                    <a:lnTo>
                      <a:pt x="275" y="591"/>
                    </a:lnTo>
                    <a:lnTo>
                      <a:pt x="277" y="584"/>
                    </a:lnTo>
                    <a:lnTo>
                      <a:pt x="277" y="576"/>
                    </a:lnTo>
                    <a:lnTo>
                      <a:pt x="273" y="566"/>
                    </a:lnTo>
                    <a:lnTo>
                      <a:pt x="271" y="555"/>
                    </a:lnTo>
                    <a:lnTo>
                      <a:pt x="271" y="544"/>
                    </a:lnTo>
                    <a:lnTo>
                      <a:pt x="271" y="533"/>
                    </a:lnTo>
                    <a:lnTo>
                      <a:pt x="269" y="527"/>
                    </a:lnTo>
                    <a:lnTo>
                      <a:pt x="265" y="519"/>
                    </a:lnTo>
                    <a:lnTo>
                      <a:pt x="263" y="507"/>
                    </a:lnTo>
                    <a:lnTo>
                      <a:pt x="259" y="493"/>
                    </a:lnTo>
                    <a:lnTo>
                      <a:pt x="254" y="481"/>
                    </a:lnTo>
                    <a:lnTo>
                      <a:pt x="250" y="474"/>
                    </a:lnTo>
                    <a:lnTo>
                      <a:pt x="246" y="472"/>
                    </a:lnTo>
                    <a:lnTo>
                      <a:pt x="243" y="470"/>
                    </a:lnTo>
                    <a:lnTo>
                      <a:pt x="241" y="469"/>
                    </a:lnTo>
                    <a:lnTo>
                      <a:pt x="238" y="466"/>
                    </a:lnTo>
                    <a:lnTo>
                      <a:pt x="237" y="465"/>
                    </a:lnTo>
                    <a:lnTo>
                      <a:pt x="235" y="461"/>
                    </a:lnTo>
                    <a:lnTo>
                      <a:pt x="235" y="459"/>
                    </a:lnTo>
                    <a:lnTo>
                      <a:pt x="237" y="453"/>
                    </a:lnTo>
                    <a:lnTo>
                      <a:pt x="238" y="443"/>
                    </a:lnTo>
                    <a:lnTo>
                      <a:pt x="239" y="432"/>
                    </a:lnTo>
                    <a:lnTo>
                      <a:pt x="241" y="423"/>
                    </a:lnTo>
                    <a:lnTo>
                      <a:pt x="245" y="417"/>
                    </a:lnTo>
                    <a:lnTo>
                      <a:pt x="248" y="408"/>
                    </a:lnTo>
                    <a:lnTo>
                      <a:pt x="246" y="401"/>
                    </a:lnTo>
                    <a:lnTo>
                      <a:pt x="239" y="394"/>
                    </a:lnTo>
                    <a:lnTo>
                      <a:pt x="237" y="393"/>
                    </a:lnTo>
                    <a:lnTo>
                      <a:pt x="235" y="391"/>
                    </a:lnTo>
                    <a:lnTo>
                      <a:pt x="234" y="389"/>
                    </a:lnTo>
                    <a:lnTo>
                      <a:pt x="233" y="389"/>
                    </a:lnTo>
                    <a:lnTo>
                      <a:pt x="231" y="389"/>
                    </a:lnTo>
                    <a:lnTo>
                      <a:pt x="230" y="391"/>
                    </a:lnTo>
                    <a:lnTo>
                      <a:pt x="227" y="393"/>
                    </a:lnTo>
                    <a:lnTo>
                      <a:pt x="220" y="398"/>
                    </a:lnTo>
                    <a:lnTo>
                      <a:pt x="213" y="401"/>
                    </a:lnTo>
                    <a:lnTo>
                      <a:pt x="207" y="397"/>
                    </a:lnTo>
                    <a:lnTo>
                      <a:pt x="203" y="389"/>
                    </a:lnTo>
                    <a:lnTo>
                      <a:pt x="200" y="380"/>
                    </a:lnTo>
                    <a:lnTo>
                      <a:pt x="193" y="371"/>
                    </a:lnTo>
                    <a:lnTo>
                      <a:pt x="184" y="367"/>
                    </a:lnTo>
                    <a:lnTo>
                      <a:pt x="176" y="366"/>
                    </a:lnTo>
                    <a:lnTo>
                      <a:pt x="169" y="366"/>
                    </a:lnTo>
                    <a:lnTo>
                      <a:pt x="163" y="367"/>
                    </a:lnTo>
                    <a:lnTo>
                      <a:pt x="161" y="371"/>
                    </a:lnTo>
                    <a:lnTo>
                      <a:pt x="155" y="379"/>
                    </a:lnTo>
                    <a:lnTo>
                      <a:pt x="149" y="385"/>
                    </a:lnTo>
                    <a:lnTo>
                      <a:pt x="141" y="389"/>
                    </a:lnTo>
                    <a:lnTo>
                      <a:pt x="132" y="389"/>
                    </a:lnTo>
                    <a:lnTo>
                      <a:pt x="123" y="389"/>
                    </a:lnTo>
                    <a:lnTo>
                      <a:pt x="114" y="388"/>
                    </a:lnTo>
                    <a:lnTo>
                      <a:pt x="103" y="388"/>
                    </a:lnTo>
                    <a:lnTo>
                      <a:pt x="95" y="391"/>
                    </a:lnTo>
                    <a:lnTo>
                      <a:pt x="93" y="396"/>
                    </a:lnTo>
                    <a:lnTo>
                      <a:pt x="91" y="400"/>
                    </a:lnTo>
                    <a:lnTo>
                      <a:pt x="90" y="402"/>
                    </a:lnTo>
                    <a:lnTo>
                      <a:pt x="89" y="404"/>
                    </a:lnTo>
                    <a:lnTo>
                      <a:pt x="87" y="404"/>
                    </a:lnTo>
                    <a:lnTo>
                      <a:pt x="85" y="402"/>
                    </a:lnTo>
                    <a:lnTo>
                      <a:pt x="81" y="400"/>
                    </a:lnTo>
                    <a:lnTo>
                      <a:pt x="77" y="394"/>
                    </a:lnTo>
                    <a:lnTo>
                      <a:pt x="72" y="389"/>
                    </a:lnTo>
                    <a:lnTo>
                      <a:pt x="66" y="383"/>
                    </a:lnTo>
                    <a:lnTo>
                      <a:pt x="63" y="379"/>
                    </a:lnTo>
                    <a:lnTo>
                      <a:pt x="61" y="376"/>
                    </a:lnTo>
                    <a:lnTo>
                      <a:pt x="60" y="374"/>
                    </a:lnTo>
                    <a:lnTo>
                      <a:pt x="56" y="366"/>
                    </a:lnTo>
                    <a:lnTo>
                      <a:pt x="52" y="356"/>
                    </a:lnTo>
                    <a:lnTo>
                      <a:pt x="48" y="346"/>
                    </a:lnTo>
                    <a:lnTo>
                      <a:pt x="46" y="337"/>
                    </a:lnTo>
                    <a:lnTo>
                      <a:pt x="40" y="329"/>
                    </a:lnTo>
                    <a:lnTo>
                      <a:pt x="34" y="325"/>
                    </a:lnTo>
                    <a:lnTo>
                      <a:pt x="25" y="321"/>
                    </a:lnTo>
                    <a:lnTo>
                      <a:pt x="14" y="315"/>
                    </a:lnTo>
                    <a:lnTo>
                      <a:pt x="6" y="308"/>
                    </a:lnTo>
                    <a:lnTo>
                      <a:pt x="5" y="302"/>
                    </a:lnTo>
                    <a:lnTo>
                      <a:pt x="6" y="294"/>
                    </a:lnTo>
                    <a:lnTo>
                      <a:pt x="6" y="286"/>
                    </a:lnTo>
                    <a:lnTo>
                      <a:pt x="5" y="282"/>
                    </a:lnTo>
                    <a:lnTo>
                      <a:pt x="4" y="278"/>
                    </a:lnTo>
                    <a:lnTo>
                      <a:pt x="1" y="275"/>
                    </a:lnTo>
                    <a:lnTo>
                      <a:pt x="0" y="273"/>
                    </a:lnTo>
                    <a:lnTo>
                      <a:pt x="0" y="271"/>
                    </a:lnTo>
                    <a:lnTo>
                      <a:pt x="1" y="270"/>
                    </a:lnTo>
                    <a:lnTo>
                      <a:pt x="4" y="269"/>
                    </a:lnTo>
                    <a:lnTo>
                      <a:pt x="5" y="265"/>
                    </a:lnTo>
                    <a:lnTo>
                      <a:pt x="8" y="258"/>
                    </a:lnTo>
                    <a:lnTo>
                      <a:pt x="13" y="248"/>
                    </a:lnTo>
                    <a:lnTo>
                      <a:pt x="17" y="235"/>
                    </a:lnTo>
                    <a:lnTo>
                      <a:pt x="15" y="222"/>
                    </a:lnTo>
                    <a:lnTo>
                      <a:pt x="14" y="211"/>
                    </a:lnTo>
                    <a:lnTo>
                      <a:pt x="11" y="205"/>
                    </a:lnTo>
                    <a:lnTo>
                      <a:pt x="10" y="197"/>
                    </a:lnTo>
                    <a:lnTo>
                      <a:pt x="9" y="188"/>
                    </a:lnTo>
                    <a:lnTo>
                      <a:pt x="13" y="177"/>
                    </a:lnTo>
                    <a:lnTo>
                      <a:pt x="18" y="165"/>
                    </a:lnTo>
                    <a:lnTo>
                      <a:pt x="22" y="150"/>
                    </a:lnTo>
                    <a:lnTo>
                      <a:pt x="26" y="135"/>
                    </a:lnTo>
                    <a:lnTo>
                      <a:pt x="31" y="125"/>
                    </a:lnTo>
                    <a:lnTo>
                      <a:pt x="40" y="117"/>
                    </a:lnTo>
                    <a:lnTo>
                      <a:pt x="52" y="110"/>
                    </a:lnTo>
                    <a:lnTo>
                      <a:pt x="63" y="104"/>
                    </a:lnTo>
                    <a:lnTo>
                      <a:pt x="66" y="99"/>
                    </a:lnTo>
                    <a:lnTo>
                      <a:pt x="68" y="91"/>
                    </a:lnTo>
                    <a:lnTo>
                      <a:pt x="68" y="82"/>
                    </a:lnTo>
                    <a:lnTo>
                      <a:pt x="70" y="71"/>
                    </a:lnTo>
                    <a:lnTo>
                      <a:pt x="76" y="58"/>
                    </a:lnTo>
                    <a:lnTo>
                      <a:pt x="81" y="50"/>
                    </a:lnTo>
                    <a:lnTo>
                      <a:pt x="83" y="49"/>
                    </a:lnTo>
                    <a:lnTo>
                      <a:pt x="85" y="48"/>
                    </a:lnTo>
                    <a:lnTo>
                      <a:pt x="87" y="46"/>
                    </a:lnTo>
                    <a:lnTo>
                      <a:pt x="90" y="44"/>
                    </a:lnTo>
                    <a:lnTo>
                      <a:pt x="93" y="41"/>
                    </a:lnTo>
                    <a:lnTo>
                      <a:pt x="95" y="37"/>
                    </a:lnTo>
                    <a:lnTo>
                      <a:pt x="99" y="34"/>
                    </a:lnTo>
                    <a:lnTo>
                      <a:pt x="103" y="32"/>
                    </a:lnTo>
                    <a:lnTo>
                      <a:pt x="110" y="29"/>
                    </a:lnTo>
                    <a:lnTo>
                      <a:pt x="118" y="29"/>
                    </a:lnTo>
                    <a:lnTo>
                      <a:pt x="124" y="31"/>
                    </a:lnTo>
                    <a:lnTo>
                      <a:pt x="129" y="31"/>
                    </a:lnTo>
                    <a:lnTo>
                      <a:pt x="135" y="28"/>
                    </a:lnTo>
                    <a:lnTo>
                      <a:pt x="142" y="23"/>
                    </a:lnTo>
                    <a:lnTo>
                      <a:pt x="150" y="19"/>
                    </a:lnTo>
                    <a:lnTo>
                      <a:pt x="157" y="16"/>
                    </a:lnTo>
                    <a:lnTo>
                      <a:pt x="163" y="12"/>
                    </a:lnTo>
                    <a:lnTo>
                      <a:pt x="173" y="8"/>
                    </a:lnTo>
                    <a:lnTo>
                      <a:pt x="179" y="6"/>
                    </a:lnTo>
                    <a:lnTo>
                      <a:pt x="183" y="4"/>
                    </a:lnTo>
                    <a:lnTo>
                      <a:pt x="188" y="4"/>
                    </a:lnTo>
                    <a:lnTo>
                      <a:pt x="199" y="6"/>
                    </a:lnTo>
                    <a:lnTo>
                      <a:pt x="210" y="4"/>
                    </a:lnTo>
                    <a:lnTo>
                      <a:pt x="222" y="4"/>
                    </a:lnTo>
                    <a:lnTo>
                      <a:pt x="229" y="3"/>
                    </a:lnTo>
                    <a:lnTo>
                      <a:pt x="233" y="2"/>
                    </a:lnTo>
                    <a:lnTo>
                      <a:pt x="2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2" name="Freeform 7224"/>
              <p:cNvSpPr>
                <a:spLocks/>
              </p:cNvSpPr>
              <p:nvPr/>
            </p:nvSpPr>
            <p:spPr bwMode="auto">
              <a:xfrm>
                <a:off x="6567488" y="2797175"/>
                <a:ext cx="61913" cy="82550"/>
              </a:xfrm>
              <a:custGeom>
                <a:avLst/>
                <a:gdLst>
                  <a:gd name="T0" fmla="*/ 25 w 39"/>
                  <a:gd name="T1" fmla="*/ 0 h 52"/>
                  <a:gd name="T2" fmla="*/ 29 w 39"/>
                  <a:gd name="T3" fmla="*/ 1 h 52"/>
                  <a:gd name="T4" fmla="*/ 32 w 39"/>
                  <a:gd name="T5" fmla="*/ 3 h 52"/>
                  <a:gd name="T6" fmla="*/ 34 w 39"/>
                  <a:gd name="T7" fmla="*/ 5 h 52"/>
                  <a:gd name="T8" fmla="*/ 38 w 39"/>
                  <a:gd name="T9" fmla="*/ 13 h 52"/>
                  <a:gd name="T10" fmla="*/ 39 w 39"/>
                  <a:gd name="T11" fmla="*/ 26 h 52"/>
                  <a:gd name="T12" fmla="*/ 38 w 39"/>
                  <a:gd name="T13" fmla="*/ 31 h 52"/>
                  <a:gd name="T14" fmla="*/ 36 w 39"/>
                  <a:gd name="T15" fmla="*/ 35 h 52"/>
                  <a:gd name="T16" fmla="*/ 33 w 39"/>
                  <a:gd name="T17" fmla="*/ 39 h 52"/>
                  <a:gd name="T18" fmla="*/ 30 w 39"/>
                  <a:gd name="T19" fmla="*/ 42 h 52"/>
                  <a:gd name="T20" fmla="*/ 26 w 39"/>
                  <a:gd name="T21" fmla="*/ 45 h 52"/>
                  <a:gd name="T22" fmla="*/ 22 w 39"/>
                  <a:gd name="T23" fmla="*/ 46 h 52"/>
                  <a:gd name="T24" fmla="*/ 20 w 39"/>
                  <a:gd name="T25" fmla="*/ 48 h 52"/>
                  <a:gd name="T26" fmla="*/ 16 w 39"/>
                  <a:gd name="T27" fmla="*/ 51 h 52"/>
                  <a:gd name="T28" fmla="*/ 12 w 39"/>
                  <a:gd name="T29" fmla="*/ 52 h 52"/>
                  <a:gd name="T30" fmla="*/ 8 w 39"/>
                  <a:gd name="T31" fmla="*/ 52 h 52"/>
                  <a:gd name="T32" fmla="*/ 5 w 39"/>
                  <a:gd name="T33" fmla="*/ 51 h 52"/>
                  <a:gd name="T34" fmla="*/ 4 w 39"/>
                  <a:gd name="T35" fmla="*/ 48 h 52"/>
                  <a:gd name="T36" fmla="*/ 1 w 39"/>
                  <a:gd name="T37" fmla="*/ 46 h 52"/>
                  <a:gd name="T38" fmla="*/ 0 w 39"/>
                  <a:gd name="T39" fmla="*/ 43 h 52"/>
                  <a:gd name="T40" fmla="*/ 0 w 39"/>
                  <a:gd name="T41" fmla="*/ 41 h 52"/>
                  <a:gd name="T42" fmla="*/ 0 w 39"/>
                  <a:gd name="T43" fmla="*/ 38 h 52"/>
                  <a:gd name="T44" fmla="*/ 1 w 39"/>
                  <a:gd name="T45" fmla="*/ 35 h 52"/>
                  <a:gd name="T46" fmla="*/ 3 w 39"/>
                  <a:gd name="T47" fmla="*/ 34 h 52"/>
                  <a:gd name="T48" fmla="*/ 4 w 39"/>
                  <a:gd name="T49" fmla="*/ 31 h 52"/>
                  <a:gd name="T50" fmla="*/ 3 w 39"/>
                  <a:gd name="T51" fmla="*/ 29 h 52"/>
                  <a:gd name="T52" fmla="*/ 3 w 39"/>
                  <a:gd name="T53" fmla="*/ 25 h 52"/>
                  <a:gd name="T54" fmla="*/ 1 w 39"/>
                  <a:gd name="T55" fmla="*/ 21 h 52"/>
                  <a:gd name="T56" fmla="*/ 1 w 39"/>
                  <a:gd name="T57" fmla="*/ 18 h 52"/>
                  <a:gd name="T58" fmla="*/ 1 w 39"/>
                  <a:gd name="T59" fmla="*/ 16 h 52"/>
                  <a:gd name="T60" fmla="*/ 3 w 39"/>
                  <a:gd name="T61" fmla="*/ 13 h 52"/>
                  <a:gd name="T62" fmla="*/ 5 w 39"/>
                  <a:gd name="T63" fmla="*/ 13 h 52"/>
                  <a:gd name="T64" fmla="*/ 8 w 39"/>
                  <a:gd name="T65" fmla="*/ 12 h 52"/>
                  <a:gd name="T66" fmla="*/ 9 w 39"/>
                  <a:gd name="T67" fmla="*/ 12 h 52"/>
                  <a:gd name="T68" fmla="*/ 12 w 39"/>
                  <a:gd name="T69" fmla="*/ 11 h 52"/>
                  <a:gd name="T70" fmla="*/ 13 w 39"/>
                  <a:gd name="T71" fmla="*/ 9 h 52"/>
                  <a:gd name="T72" fmla="*/ 15 w 39"/>
                  <a:gd name="T73" fmla="*/ 7 h 52"/>
                  <a:gd name="T74" fmla="*/ 17 w 39"/>
                  <a:gd name="T75" fmla="*/ 4 h 52"/>
                  <a:gd name="T76" fmla="*/ 18 w 39"/>
                  <a:gd name="T77" fmla="*/ 3 h 52"/>
                  <a:gd name="T78" fmla="*/ 21 w 39"/>
                  <a:gd name="T79" fmla="*/ 0 h 52"/>
                  <a:gd name="T80" fmla="*/ 25 w 39"/>
                  <a:gd name="T8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9" h="52">
                    <a:moveTo>
                      <a:pt x="25" y="0"/>
                    </a:moveTo>
                    <a:lnTo>
                      <a:pt x="29" y="1"/>
                    </a:lnTo>
                    <a:lnTo>
                      <a:pt x="32" y="3"/>
                    </a:lnTo>
                    <a:lnTo>
                      <a:pt x="34" y="5"/>
                    </a:lnTo>
                    <a:lnTo>
                      <a:pt x="38" y="13"/>
                    </a:lnTo>
                    <a:lnTo>
                      <a:pt x="39" y="26"/>
                    </a:lnTo>
                    <a:lnTo>
                      <a:pt x="38" y="31"/>
                    </a:lnTo>
                    <a:lnTo>
                      <a:pt x="36" y="35"/>
                    </a:lnTo>
                    <a:lnTo>
                      <a:pt x="33" y="39"/>
                    </a:lnTo>
                    <a:lnTo>
                      <a:pt x="30" y="42"/>
                    </a:lnTo>
                    <a:lnTo>
                      <a:pt x="26" y="45"/>
                    </a:lnTo>
                    <a:lnTo>
                      <a:pt x="22" y="46"/>
                    </a:lnTo>
                    <a:lnTo>
                      <a:pt x="20" y="48"/>
                    </a:lnTo>
                    <a:lnTo>
                      <a:pt x="16" y="51"/>
                    </a:lnTo>
                    <a:lnTo>
                      <a:pt x="12" y="52"/>
                    </a:lnTo>
                    <a:lnTo>
                      <a:pt x="8" y="52"/>
                    </a:lnTo>
                    <a:lnTo>
                      <a:pt x="5" y="51"/>
                    </a:lnTo>
                    <a:lnTo>
                      <a:pt x="4" y="48"/>
                    </a:lnTo>
                    <a:lnTo>
                      <a:pt x="1" y="46"/>
                    </a:lnTo>
                    <a:lnTo>
                      <a:pt x="0" y="43"/>
                    </a:lnTo>
                    <a:lnTo>
                      <a:pt x="0" y="41"/>
                    </a:lnTo>
                    <a:lnTo>
                      <a:pt x="0" y="38"/>
                    </a:lnTo>
                    <a:lnTo>
                      <a:pt x="1" y="35"/>
                    </a:lnTo>
                    <a:lnTo>
                      <a:pt x="3" y="34"/>
                    </a:lnTo>
                    <a:lnTo>
                      <a:pt x="4" y="31"/>
                    </a:lnTo>
                    <a:lnTo>
                      <a:pt x="3" y="29"/>
                    </a:lnTo>
                    <a:lnTo>
                      <a:pt x="3" y="25"/>
                    </a:lnTo>
                    <a:lnTo>
                      <a:pt x="1" y="21"/>
                    </a:lnTo>
                    <a:lnTo>
                      <a:pt x="1" y="18"/>
                    </a:lnTo>
                    <a:lnTo>
                      <a:pt x="1" y="16"/>
                    </a:lnTo>
                    <a:lnTo>
                      <a:pt x="3" y="13"/>
                    </a:lnTo>
                    <a:lnTo>
                      <a:pt x="5" y="13"/>
                    </a:lnTo>
                    <a:lnTo>
                      <a:pt x="8" y="12"/>
                    </a:lnTo>
                    <a:lnTo>
                      <a:pt x="9" y="12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5" y="7"/>
                    </a:lnTo>
                    <a:lnTo>
                      <a:pt x="17" y="4"/>
                    </a:lnTo>
                    <a:lnTo>
                      <a:pt x="18" y="3"/>
                    </a:lnTo>
                    <a:lnTo>
                      <a:pt x="21" y="0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3" name="Freeform 7225"/>
              <p:cNvSpPr>
                <a:spLocks/>
              </p:cNvSpPr>
              <p:nvPr/>
            </p:nvSpPr>
            <p:spPr bwMode="auto">
              <a:xfrm>
                <a:off x="6608763" y="2735263"/>
                <a:ext cx="130175" cy="161925"/>
              </a:xfrm>
              <a:custGeom>
                <a:avLst/>
                <a:gdLst>
                  <a:gd name="T0" fmla="*/ 29 w 82"/>
                  <a:gd name="T1" fmla="*/ 0 h 102"/>
                  <a:gd name="T2" fmla="*/ 38 w 82"/>
                  <a:gd name="T3" fmla="*/ 4 h 102"/>
                  <a:gd name="T4" fmla="*/ 54 w 82"/>
                  <a:gd name="T5" fmla="*/ 5 h 102"/>
                  <a:gd name="T6" fmla="*/ 59 w 82"/>
                  <a:gd name="T7" fmla="*/ 14 h 102"/>
                  <a:gd name="T8" fmla="*/ 51 w 82"/>
                  <a:gd name="T9" fmla="*/ 25 h 102"/>
                  <a:gd name="T10" fmla="*/ 47 w 82"/>
                  <a:gd name="T11" fmla="*/ 34 h 102"/>
                  <a:gd name="T12" fmla="*/ 57 w 82"/>
                  <a:gd name="T13" fmla="*/ 47 h 102"/>
                  <a:gd name="T14" fmla="*/ 67 w 82"/>
                  <a:gd name="T15" fmla="*/ 60 h 102"/>
                  <a:gd name="T16" fmla="*/ 79 w 82"/>
                  <a:gd name="T17" fmla="*/ 74 h 102"/>
                  <a:gd name="T18" fmla="*/ 82 w 82"/>
                  <a:gd name="T19" fmla="*/ 86 h 102"/>
                  <a:gd name="T20" fmla="*/ 76 w 82"/>
                  <a:gd name="T21" fmla="*/ 94 h 102"/>
                  <a:gd name="T22" fmla="*/ 70 w 82"/>
                  <a:gd name="T23" fmla="*/ 99 h 102"/>
                  <a:gd name="T24" fmla="*/ 59 w 82"/>
                  <a:gd name="T25" fmla="*/ 99 h 102"/>
                  <a:gd name="T26" fmla="*/ 42 w 82"/>
                  <a:gd name="T27" fmla="*/ 95 h 102"/>
                  <a:gd name="T28" fmla="*/ 37 w 82"/>
                  <a:gd name="T29" fmla="*/ 98 h 102"/>
                  <a:gd name="T30" fmla="*/ 34 w 82"/>
                  <a:gd name="T31" fmla="*/ 102 h 102"/>
                  <a:gd name="T32" fmla="*/ 30 w 82"/>
                  <a:gd name="T33" fmla="*/ 102 h 102"/>
                  <a:gd name="T34" fmla="*/ 29 w 82"/>
                  <a:gd name="T35" fmla="*/ 99 h 102"/>
                  <a:gd name="T36" fmla="*/ 30 w 82"/>
                  <a:gd name="T37" fmla="*/ 95 h 102"/>
                  <a:gd name="T38" fmla="*/ 32 w 82"/>
                  <a:gd name="T39" fmla="*/ 93 h 102"/>
                  <a:gd name="T40" fmla="*/ 29 w 82"/>
                  <a:gd name="T41" fmla="*/ 94 h 102"/>
                  <a:gd name="T42" fmla="*/ 23 w 82"/>
                  <a:gd name="T43" fmla="*/ 94 h 102"/>
                  <a:gd name="T44" fmla="*/ 16 w 82"/>
                  <a:gd name="T45" fmla="*/ 94 h 102"/>
                  <a:gd name="T46" fmla="*/ 12 w 82"/>
                  <a:gd name="T47" fmla="*/ 91 h 102"/>
                  <a:gd name="T48" fmla="*/ 13 w 82"/>
                  <a:gd name="T49" fmla="*/ 85 h 102"/>
                  <a:gd name="T50" fmla="*/ 25 w 82"/>
                  <a:gd name="T51" fmla="*/ 70 h 102"/>
                  <a:gd name="T52" fmla="*/ 37 w 82"/>
                  <a:gd name="T53" fmla="*/ 60 h 102"/>
                  <a:gd name="T54" fmla="*/ 37 w 82"/>
                  <a:gd name="T55" fmla="*/ 57 h 102"/>
                  <a:gd name="T56" fmla="*/ 33 w 82"/>
                  <a:gd name="T57" fmla="*/ 53 h 102"/>
                  <a:gd name="T58" fmla="*/ 25 w 82"/>
                  <a:gd name="T59" fmla="*/ 51 h 102"/>
                  <a:gd name="T60" fmla="*/ 19 w 82"/>
                  <a:gd name="T61" fmla="*/ 48 h 102"/>
                  <a:gd name="T62" fmla="*/ 11 w 82"/>
                  <a:gd name="T63" fmla="*/ 40 h 102"/>
                  <a:gd name="T64" fmla="*/ 6 w 82"/>
                  <a:gd name="T65" fmla="*/ 31 h 102"/>
                  <a:gd name="T66" fmla="*/ 2 w 82"/>
                  <a:gd name="T67" fmla="*/ 25 h 102"/>
                  <a:gd name="T68" fmla="*/ 0 w 82"/>
                  <a:gd name="T69" fmla="*/ 19 h 102"/>
                  <a:gd name="T70" fmla="*/ 0 w 82"/>
                  <a:gd name="T71" fmla="*/ 13 h 102"/>
                  <a:gd name="T72" fmla="*/ 4 w 82"/>
                  <a:gd name="T73" fmla="*/ 9 h 102"/>
                  <a:gd name="T74" fmla="*/ 8 w 82"/>
                  <a:gd name="T75" fmla="*/ 9 h 102"/>
                  <a:gd name="T76" fmla="*/ 13 w 82"/>
                  <a:gd name="T77" fmla="*/ 10 h 102"/>
                  <a:gd name="T78" fmla="*/ 17 w 82"/>
                  <a:gd name="T79" fmla="*/ 9 h 102"/>
                  <a:gd name="T80" fmla="*/ 21 w 82"/>
                  <a:gd name="T81" fmla="*/ 2 h 102"/>
                  <a:gd name="T82" fmla="*/ 27 w 82"/>
                  <a:gd name="T8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2" h="102">
                    <a:moveTo>
                      <a:pt x="27" y="0"/>
                    </a:moveTo>
                    <a:lnTo>
                      <a:pt x="29" y="0"/>
                    </a:lnTo>
                    <a:lnTo>
                      <a:pt x="32" y="1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5"/>
                    </a:lnTo>
                    <a:lnTo>
                      <a:pt x="59" y="9"/>
                    </a:lnTo>
                    <a:lnTo>
                      <a:pt x="59" y="14"/>
                    </a:lnTo>
                    <a:lnTo>
                      <a:pt x="57" y="19"/>
                    </a:lnTo>
                    <a:lnTo>
                      <a:pt x="51" y="25"/>
                    </a:lnTo>
                    <a:lnTo>
                      <a:pt x="47" y="30"/>
                    </a:lnTo>
                    <a:lnTo>
                      <a:pt x="47" y="34"/>
                    </a:lnTo>
                    <a:lnTo>
                      <a:pt x="51" y="39"/>
                    </a:lnTo>
                    <a:lnTo>
                      <a:pt x="57" y="47"/>
                    </a:lnTo>
                    <a:lnTo>
                      <a:pt x="62" y="55"/>
                    </a:lnTo>
                    <a:lnTo>
                      <a:pt x="67" y="60"/>
                    </a:lnTo>
                    <a:lnTo>
                      <a:pt x="74" y="65"/>
                    </a:lnTo>
                    <a:lnTo>
                      <a:pt x="79" y="74"/>
                    </a:lnTo>
                    <a:lnTo>
                      <a:pt x="82" y="82"/>
                    </a:lnTo>
                    <a:lnTo>
                      <a:pt x="82" y="86"/>
                    </a:lnTo>
                    <a:lnTo>
                      <a:pt x="79" y="90"/>
                    </a:lnTo>
                    <a:lnTo>
                      <a:pt x="76" y="94"/>
                    </a:lnTo>
                    <a:lnTo>
                      <a:pt x="74" y="97"/>
                    </a:lnTo>
                    <a:lnTo>
                      <a:pt x="70" y="99"/>
                    </a:lnTo>
                    <a:lnTo>
                      <a:pt x="67" y="101"/>
                    </a:lnTo>
                    <a:lnTo>
                      <a:pt x="59" y="99"/>
                    </a:lnTo>
                    <a:lnTo>
                      <a:pt x="50" y="97"/>
                    </a:lnTo>
                    <a:lnTo>
                      <a:pt x="42" y="95"/>
                    </a:lnTo>
                    <a:lnTo>
                      <a:pt x="40" y="95"/>
                    </a:lnTo>
                    <a:lnTo>
                      <a:pt x="37" y="98"/>
                    </a:lnTo>
                    <a:lnTo>
                      <a:pt x="36" y="99"/>
                    </a:lnTo>
                    <a:lnTo>
                      <a:pt x="34" y="102"/>
                    </a:lnTo>
                    <a:lnTo>
                      <a:pt x="32" y="102"/>
                    </a:lnTo>
                    <a:lnTo>
                      <a:pt x="30" y="102"/>
                    </a:lnTo>
                    <a:lnTo>
                      <a:pt x="29" y="101"/>
                    </a:lnTo>
                    <a:lnTo>
                      <a:pt x="29" y="99"/>
                    </a:lnTo>
                    <a:lnTo>
                      <a:pt x="29" y="97"/>
                    </a:lnTo>
                    <a:lnTo>
                      <a:pt x="30" y="95"/>
                    </a:lnTo>
                    <a:lnTo>
                      <a:pt x="30" y="94"/>
                    </a:lnTo>
                    <a:lnTo>
                      <a:pt x="32" y="93"/>
                    </a:lnTo>
                    <a:lnTo>
                      <a:pt x="30" y="93"/>
                    </a:lnTo>
                    <a:lnTo>
                      <a:pt x="29" y="94"/>
                    </a:lnTo>
                    <a:lnTo>
                      <a:pt x="25" y="94"/>
                    </a:lnTo>
                    <a:lnTo>
                      <a:pt x="23" y="94"/>
                    </a:lnTo>
                    <a:lnTo>
                      <a:pt x="19" y="94"/>
                    </a:lnTo>
                    <a:lnTo>
                      <a:pt x="16" y="94"/>
                    </a:lnTo>
                    <a:lnTo>
                      <a:pt x="13" y="93"/>
                    </a:lnTo>
                    <a:lnTo>
                      <a:pt x="12" y="91"/>
                    </a:lnTo>
                    <a:lnTo>
                      <a:pt x="11" y="90"/>
                    </a:lnTo>
                    <a:lnTo>
                      <a:pt x="13" y="85"/>
                    </a:lnTo>
                    <a:lnTo>
                      <a:pt x="19" y="78"/>
                    </a:lnTo>
                    <a:lnTo>
                      <a:pt x="25" y="70"/>
                    </a:lnTo>
                    <a:lnTo>
                      <a:pt x="32" y="64"/>
                    </a:lnTo>
                    <a:lnTo>
                      <a:pt x="37" y="60"/>
                    </a:lnTo>
                    <a:lnTo>
                      <a:pt x="38" y="59"/>
                    </a:lnTo>
                    <a:lnTo>
                      <a:pt x="37" y="57"/>
                    </a:lnTo>
                    <a:lnTo>
                      <a:pt x="36" y="55"/>
                    </a:lnTo>
                    <a:lnTo>
                      <a:pt x="33" y="53"/>
                    </a:lnTo>
                    <a:lnTo>
                      <a:pt x="29" y="52"/>
                    </a:lnTo>
                    <a:lnTo>
                      <a:pt x="25" y="51"/>
                    </a:lnTo>
                    <a:lnTo>
                      <a:pt x="23" y="50"/>
                    </a:lnTo>
                    <a:lnTo>
                      <a:pt x="19" y="48"/>
                    </a:lnTo>
                    <a:lnTo>
                      <a:pt x="15" y="44"/>
                    </a:lnTo>
                    <a:lnTo>
                      <a:pt x="11" y="40"/>
                    </a:lnTo>
                    <a:lnTo>
                      <a:pt x="8" y="35"/>
                    </a:lnTo>
                    <a:lnTo>
                      <a:pt x="6" y="31"/>
                    </a:lnTo>
                    <a:lnTo>
                      <a:pt x="3" y="27"/>
                    </a:lnTo>
                    <a:lnTo>
                      <a:pt x="2" y="25"/>
                    </a:lnTo>
                    <a:lnTo>
                      <a:pt x="2" y="22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2" y="12"/>
                    </a:lnTo>
                    <a:lnTo>
                      <a:pt x="4" y="9"/>
                    </a:lnTo>
                    <a:lnTo>
                      <a:pt x="7" y="9"/>
                    </a:lnTo>
                    <a:lnTo>
                      <a:pt x="8" y="9"/>
                    </a:lnTo>
                    <a:lnTo>
                      <a:pt x="11" y="10"/>
                    </a:lnTo>
                    <a:lnTo>
                      <a:pt x="13" y="10"/>
                    </a:lnTo>
                    <a:lnTo>
                      <a:pt x="15" y="10"/>
                    </a:lnTo>
                    <a:lnTo>
                      <a:pt x="17" y="9"/>
                    </a:lnTo>
                    <a:lnTo>
                      <a:pt x="19" y="5"/>
                    </a:lnTo>
                    <a:lnTo>
                      <a:pt x="21" y="2"/>
                    </a:lnTo>
                    <a:lnTo>
                      <a:pt x="24" y="1"/>
                    </a:lnTo>
                    <a:lnTo>
                      <a:pt x="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4" name="Freeform 7226"/>
              <p:cNvSpPr>
                <a:spLocks noEditPoints="1"/>
              </p:cNvSpPr>
              <p:nvPr/>
            </p:nvSpPr>
            <p:spPr bwMode="auto">
              <a:xfrm>
                <a:off x="6573838" y="2481263"/>
                <a:ext cx="947738" cy="1127125"/>
              </a:xfrm>
              <a:custGeom>
                <a:avLst/>
                <a:gdLst>
                  <a:gd name="T0" fmla="*/ 334 w 597"/>
                  <a:gd name="T1" fmla="*/ 356 h 710"/>
                  <a:gd name="T2" fmla="*/ 346 w 597"/>
                  <a:gd name="T3" fmla="*/ 371 h 710"/>
                  <a:gd name="T4" fmla="*/ 453 w 597"/>
                  <a:gd name="T5" fmla="*/ 369 h 710"/>
                  <a:gd name="T6" fmla="*/ 419 w 597"/>
                  <a:gd name="T7" fmla="*/ 312 h 710"/>
                  <a:gd name="T8" fmla="*/ 398 w 597"/>
                  <a:gd name="T9" fmla="*/ 323 h 710"/>
                  <a:gd name="T10" fmla="*/ 368 w 597"/>
                  <a:gd name="T11" fmla="*/ 127 h 710"/>
                  <a:gd name="T12" fmla="*/ 321 w 597"/>
                  <a:gd name="T13" fmla="*/ 4 h 710"/>
                  <a:gd name="T14" fmla="*/ 399 w 597"/>
                  <a:gd name="T15" fmla="*/ 69 h 710"/>
                  <a:gd name="T16" fmla="*/ 403 w 597"/>
                  <a:gd name="T17" fmla="*/ 96 h 710"/>
                  <a:gd name="T18" fmla="*/ 428 w 597"/>
                  <a:gd name="T19" fmla="*/ 94 h 710"/>
                  <a:gd name="T20" fmla="*/ 507 w 597"/>
                  <a:gd name="T21" fmla="*/ 306 h 710"/>
                  <a:gd name="T22" fmla="*/ 536 w 597"/>
                  <a:gd name="T23" fmla="*/ 373 h 710"/>
                  <a:gd name="T24" fmla="*/ 525 w 597"/>
                  <a:gd name="T25" fmla="*/ 418 h 710"/>
                  <a:gd name="T26" fmla="*/ 559 w 597"/>
                  <a:gd name="T27" fmla="*/ 374 h 710"/>
                  <a:gd name="T28" fmla="*/ 539 w 597"/>
                  <a:gd name="T29" fmla="*/ 338 h 710"/>
                  <a:gd name="T30" fmla="*/ 550 w 597"/>
                  <a:gd name="T31" fmla="*/ 319 h 710"/>
                  <a:gd name="T32" fmla="*/ 573 w 597"/>
                  <a:gd name="T33" fmla="*/ 549 h 710"/>
                  <a:gd name="T34" fmla="*/ 517 w 597"/>
                  <a:gd name="T35" fmla="*/ 509 h 710"/>
                  <a:gd name="T36" fmla="*/ 550 w 597"/>
                  <a:gd name="T37" fmla="*/ 571 h 710"/>
                  <a:gd name="T38" fmla="*/ 579 w 597"/>
                  <a:gd name="T39" fmla="*/ 559 h 710"/>
                  <a:gd name="T40" fmla="*/ 597 w 597"/>
                  <a:gd name="T41" fmla="*/ 639 h 710"/>
                  <a:gd name="T42" fmla="*/ 499 w 597"/>
                  <a:gd name="T43" fmla="*/ 704 h 710"/>
                  <a:gd name="T44" fmla="*/ 437 w 597"/>
                  <a:gd name="T45" fmla="*/ 615 h 710"/>
                  <a:gd name="T46" fmla="*/ 409 w 597"/>
                  <a:gd name="T47" fmla="*/ 537 h 710"/>
                  <a:gd name="T48" fmla="*/ 373 w 597"/>
                  <a:gd name="T49" fmla="*/ 494 h 710"/>
                  <a:gd name="T50" fmla="*/ 403 w 597"/>
                  <a:gd name="T51" fmla="*/ 427 h 710"/>
                  <a:gd name="T52" fmla="*/ 367 w 597"/>
                  <a:gd name="T53" fmla="*/ 429 h 710"/>
                  <a:gd name="T54" fmla="*/ 325 w 597"/>
                  <a:gd name="T55" fmla="*/ 415 h 710"/>
                  <a:gd name="T56" fmla="*/ 301 w 597"/>
                  <a:gd name="T57" fmla="*/ 382 h 710"/>
                  <a:gd name="T58" fmla="*/ 300 w 597"/>
                  <a:gd name="T59" fmla="*/ 416 h 710"/>
                  <a:gd name="T60" fmla="*/ 270 w 597"/>
                  <a:gd name="T61" fmla="*/ 422 h 710"/>
                  <a:gd name="T62" fmla="*/ 221 w 597"/>
                  <a:gd name="T63" fmla="*/ 335 h 710"/>
                  <a:gd name="T64" fmla="*/ 215 w 597"/>
                  <a:gd name="T65" fmla="*/ 351 h 710"/>
                  <a:gd name="T66" fmla="*/ 248 w 597"/>
                  <a:gd name="T67" fmla="*/ 381 h 710"/>
                  <a:gd name="T68" fmla="*/ 232 w 597"/>
                  <a:gd name="T69" fmla="*/ 407 h 710"/>
                  <a:gd name="T70" fmla="*/ 181 w 597"/>
                  <a:gd name="T71" fmla="*/ 352 h 710"/>
                  <a:gd name="T72" fmla="*/ 145 w 597"/>
                  <a:gd name="T73" fmla="*/ 350 h 710"/>
                  <a:gd name="T74" fmla="*/ 106 w 597"/>
                  <a:gd name="T75" fmla="*/ 371 h 710"/>
                  <a:gd name="T76" fmla="*/ 88 w 597"/>
                  <a:gd name="T77" fmla="*/ 402 h 710"/>
                  <a:gd name="T78" fmla="*/ 47 w 597"/>
                  <a:gd name="T79" fmla="*/ 424 h 710"/>
                  <a:gd name="T80" fmla="*/ 29 w 597"/>
                  <a:gd name="T81" fmla="*/ 423 h 710"/>
                  <a:gd name="T82" fmla="*/ 0 w 597"/>
                  <a:gd name="T83" fmla="*/ 397 h 710"/>
                  <a:gd name="T84" fmla="*/ 35 w 597"/>
                  <a:gd name="T85" fmla="*/ 339 h 710"/>
                  <a:gd name="T86" fmla="*/ 45 w 597"/>
                  <a:gd name="T87" fmla="*/ 284 h 710"/>
                  <a:gd name="T88" fmla="*/ 102 w 597"/>
                  <a:gd name="T89" fmla="*/ 258 h 710"/>
                  <a:gd name="T90" fmla="*/ 127 w 597"/>
                  <a:gd name="T91" fmla="*/ 237 h 710"/>
                  <a:gd name="T92" fmla="*/ 162 w 597"/>
                  <a:gd name="T93" fmla="*/ 215 h 710"/>
                  <a:gd name="T94" fmla="*/ 182 w 597"/>
                  <a:gd name="T95" fmla="*/ 189 h 710"/>
                  <a:gd name="T96" fmla="*/ 208 w 597"/>
                  <a:gd name="T97" fmla="*/ 213 h 710"/>
                  <a:gd name="T98" fmla="*/ 265 w 597"/>
                  <a:gd name="T99" fmla="*/ 212 h 710"/>
                  <a:gd name="T100" fmla="*/ 289 w 597"/>
                  <a:gd name="T101" fmla="*/ 175 h 710"/>
                  <a:gd name="T102" fmla="*/ 299 w 597"/>
                  <a:gd name="T103" fmla="*/ 157 h 710"/>
                  <a:gd name="T104" fmla="*/ 337 w 597"/>
                  <a:gd name="T105" fmla="*/ 138 h 710"/>
                  <a:gd name="T106" fmla="*/ 278 w 597"/>
                  <a:gd name="T107" fmla="*/ 128 h 710"/>
                  <a:gd name="T108" fmla="*/ 279 w 597"/>
                  <a:gd name="T109" fmla="*/ 80 h 710"/>
                  <a:gd name="T110" fmla="*/ 242 w 597"/>
                  <a:gd name="T111" fmla="*/ 132 h 710"/>
                  <a:gd name="T112" fmla="*/ 238 w 597"/>
                  <a:gd name="T113" fmla="*/ 172 h 710"/>
                  <a:gd name="T114" fmla="*/ 193 w 597"/>
                  <a:gd name="T115" fmla="*/ 198 h 710"/>
                  <a:gd name="T116" fmla="*/ 174 w 597"/>
                  <a:gd name="T117" fmla="*/ 165 h 710"/>
                  <a:gd name="T118" fmla="*/ 132 w 597"/>
                  <a:gd name="T119" fmla="*/ 128 h 710"/>
                  <a:gd name="T120" fmla="*/ 248 w 597"/>
                  <a:gd name="T121" fmla="*/ 25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97" h="710">
                    <a:moveTo>
                      <a:pt x="367" y="304"/>
                    </a:moveTo>
                    <a:lnTo>
                      <a:pt x="363" y="304"/>
                    </a:lnTo>
                    <a:lnTo>
                      <a:pt x="360" y="305"/>
                    </a:lnTo>
                    <a:lnTo>
                      <a:pt x="357" y="309"/>
                    </a:lnTo>
                    <a:lnTo>
                      <a:pt x="354" y="314"/>
                    </a:lnTo>
                    <a:lnTo>
                      <a:pt x="347" y="329"/>
                    </a:lnTo>
                    <a:lnTo>
                      <a:pt x="340" y="338"/>
                    </a:lnTo>
                    <a:lnTo>
                      <a:pt x="338" y="340"/>
                    </a:lnTo>
                    <a:lnTo>
                      <a:pt x="337" y="343"/>
                    </a:lnTo>
                    <a:lnTo>
                      <a:pt x="334" y="346"/>
                    </a:lnTo>
                    <a:lnTo>
                      <a:pt x="333" y="350"/>
                    </a:lnTo>
                    <a:lnTo>
                      <a:pt x="333" y="352"/>
                    </a:lnTo>
                    <a:lnTo>
                      <a:pt x="333" y="355"/>
                    </a:lnTo>
                    <a:lnTo>
                      <a:pt x="334" y="356"/>
                    </a:lnTo>
                    <a:lnTo>
                      <a:pt x="335" y="357"/>
                    </a:lnTo>
                    <a:lnTo>
                      <a:pt x="335" y="360"/>
                    </a:lnTo>
                    <a:lnTo>
                      <a:pt x="335" y="364"/>
                    </a:lnTo>
                    <a:lnTo>
                      <a:pt x="335" y="367"/>
                    </a:lnTo>
                    <a:lnTo>
                      <a:pt x="335" y="371"/>
                    </a:lnTo>
                    <a:lnTo>
                      <a:pt x="334" y="373"/>
                    </a:lnTo>
                    <a:lnTo>
                      <a:pt x="334" y="376"/>
                    </a:lnTo>
                    <a:lnTo>
                      <a:pt x="334" y="377"/>
                    </a:lnTo>
                    <a:lnTo>
                      <a:pt x="335" y="377"/>
                    </a:lnTo>
                    <a:lnTo>
                      <a:pt x="337" y="377"/>
                    </a:lnTo>
                    <a:lnTo>
                      <a:pt x="339" y="376"/>
                    </a:lnTo>
                    <a:lnTo>
                      <a:pt x="340" y="374"/>
                    </a:lnTo>
                    <a:lnTo>
                      <a:pt x="343" y="372"/>
                    </a:lnTo>
                    <a:lnTo>
                      <a:pt x="346" y="371"/>
                    </a:lnTo>
                    <a:lnTo>
                      <a:pt x="348" y="371"/>
                    </a:lnTo>
                    <a:lnTo>
                      <a:pt x="355" y="371"/>
                    </a:lnTo>
                    <a:lnTo>
                      <a:pt x="361" y="371"/>
                    </a:lnTo>
                    <a:lnTo>
                      <a:pt x="368" y="371"/>
                    </a:lnTo>
                    <a:lnTo>
                      <a:pt x="372" y="367"/>
                    </a:lnTo>
                    <a:lnTo>
                      <a:pt x="378" y="361"/>
                    </a:lnTo>
                    <a:lnTo>
                      <a:pt x="388" y="360"/>
                    </a:lnTo>
                    <a:lnTo>
                      <a:pt x="398" y="360"/>
                    </a:lnTo>
                    <a:lnTo>
                      <a:pt x="407" y="364"/>
                    </a:lnTo>
                    <a:lnTo>
                      <a:pt x="415" y="369"/>
                    </a:lnTo>
                    <a:lnTo>
                      <a:pt x="423" y="372"/>
                    </a:lnTo>
                    <a:lnTo>
                      <a:pt x="432" y="373"/>
                    </a:lnTo>
                    <a:lnTo>
                      <a:pt x="444" y="372"/>
                    </a:lnTo>
                    <a:lnTo>
                      <a:pt x="453" y="369"/>
                    </a:lnTo>
                    <a:lnTo>
                      <a:pt x="457" y="365"/>
                    </a:lnTo>
                    <a:lnTo>
                      <a:pt x="457" y="360"/>
                    </a:lnTo>
                    <a:lnTo>
                      <a:pt x="454" y="352"/>
                    </a:lnTo>
                    <a:lnTo>
                      <a:pt x="448" y="346"/>
                    </a:lnTo>
                    <a:lnTo>
                      <a:pt x="439" y="338"/>
                    </a:lnTo>
                    <a:lnTo>
                      <a:pt x="429" y="330"/>
                    </a:lnTo>
                    <a:lnTo>
                      <a:pt x="422" y="323"/>
                    </a:lnTo>
                    <a:lnTo>
                      <a:pt x="416" y="322"/>
                    </a:lnTo>
                    <a:lnTo>
                      <a:pt x="414" y="319"/>
                    </a:lnTo>
                    <a:lnTo>
                      <a:pt x="412" y="317"/>
                    </a:lnTo>
                    <a:lnTo>
                      <a:pt x="412" y="316"/>
                    </a:lnTo>
                    <a:lnTo>
                      <a:pt x="414" y="314"/>
                    </a:lnTo>
                    <a:lnTo>
                      <a:pt x="416" y="313"/>
                    </a:lnTo>
                    <a:lnTo>
                      <a:pt x="419" y="312"/>
                    </a:lnTo>
                    <a:lnTo>
                      <a:pt x="420" y="310"/>
                    </a:lnTo>
                    <a:lnTo>
                      <a:pt x="422" y="308"/>
                    </a:lnTo>
                    <a:lnTo>
                      <a:pt x="422" y="306"/>
                    </a:lnTo>
                    <a:lnTo>
                      <a:pt x="422" y="305"/>
                    </a:lnTo>
                    <a:lnTo>
                      <a:pt x="422" y="304"/>
                    </a:lnTo>
                    <a:lnTo>
                      <a:pt x="419" y="304"/>
                    </a:lnTo>
                    <a:lnTo>
                      <a:pt x="415" y="304"/>
                    </a:lnTo>
                    <a:lnTo>
                      <a:pt x="411" y="305"/>
                    </a:lnTo>
                    <a:lnTo>
                      <a:pt x="407" y="306"/>
                    </a:lnTo>
                    <a:lnTo>
                      <a:pt x="405" y="309"/>
                    </a:lnTo>
                    <a:lnTo>
                      <a:pt x="403" y="312"/>
                    </a:lnTo>
                    <a:lnTo>
                      <a:pt x="403" y="316"/>
                    </a:lnTo>
                    <a:lnTo>
                      <a:pt x="401" y="319"/>
                    </a:lnTo>
                    <a:lnTo>
                      <a:pt x="398" y="323"/>
                    </a:lnTo>
                    <a:lnTo>
                      <a:pt x="395" y="325"/>
                    </a:lnTo>
                    <a:lnTo>
                      <a:pt x="394" y="326"/>
                    </a:lnTo>
                    <a:lnTo>
                      <a:pt x="392" y="327"/>
                    </a:lnTo>
                    <a:lnTo>
                      <a:pt x="390" y="329"/>
                    </a:lnTo>
                    <a:lnTo>
                      <a:pt x="388" y="330"/>
                    </a:lnTo>
                    <a:lnTo>
                      <a:pt x="386" y="331"/>
                    </a:lnTo>
                    <a:lnTo>
                      <a:pt x="384" y="331"/>
                    </a:lnTo>
                    <a:lnTo>
                      <a:pt x="382" y="329"/>
                    </a:lnTo>
                    <a:lnTo>
                      <a:pt x="380" y="322"/>
                    </a:lnTo>
                    <a:lnTo>
                      <a:pt x="376" y="314"/>
                    </a:lnTo>
                    <a:lnTo>
                      <a:pt x="372" y="308"/>
                    </a:lnTo>
                    <a:lnTo>
                      <a:pt x="368" y="304"/>
                    </a:lnTo>
                    <a:lnTo>
                      <a:pt x="367" y="304"/>
                    </a:lnTo>
                    <a:close/>
                    <a:moveTo>
                      <a:pt x="368" y="127"/>
                    </a:moveTo>
                    <a:lnTo>
                      <a:pt x="363" y="127"/>
                    </a:lnTo>
                    <a:lnTo>
                      <a:pt x="360" y="132"/>
                    </a:lnTo>
                    <a:lnTo>
                      <a:pt x="360" y="138"/>
                    </a:lnTo>
                    <a:lnTo>
                      <a:pt x="365" y="141"/>
                    </a:lnTo>
                    <a:lnTo>
                      <a:pt x="371" y="144"/>
                    </a:lnTo>
                    <a:lnTo>
                      <a:pt x="377" y="144"/>
                    </a:lnTo>
                    <a:lnTo>
                      <a:pt x="381" y="141"/>
                    </a:lnTo>
                    <a:lnTo>
                      <a:pt x="381" y="138"/>
                    </a:lnTo>
                    <a:lnTo>
                      <a:pt x="377" y="134"/>
                    </a:lnTo>
                    <a:lnTo>
                      <a:pt x="373" y="130"/>
                    </a:lnTo>
                    <a:lnTo>
                      <a:pt x="368" y="127"/>
                    </a:lnTo>
                    <a:close/>
                    <a:moveTo>
                      <a:pt x="297" y="0"/>
                    </a:moveTo>
                    <a:lnTo>
                      <a:pt x="308" y="0"/>
                    </a:lnTo>
                    <a:lnTo>
                      <a:pt x="321" y="4"/>
                    </a:lnTo>
                    <a:lnTo>
                      <a:pt x="335" y="9"/>
                    </a:lnTo>
                    <a:lnTo>
                      <a:pt x="348" y="16"/>
                    </a:lnTo>
                    <a:lnTo>
                      <a:pt x="357" y="20"/>
                    </a:lnTo>
                    <a:lnTo>
                      <a:pt x="364" y="22"/>
                    </a:lnTo>
                    <a:lnTo>
                      <a:pt x="367" y="24"/>
                    </a:lnTo>
                    <a:lnTo>
                      <a:pt x="371" y="25"/>
                    </a:lnTo>
                    <a:lnTo>
                      <a:pt x="374" y="28"/>
                    </a:lnTo>
                    <a:lnTo>
                      <a:pt x="378" y="30"/>
                    </a:lnTo>
                    <a:lnTo>
                      <a:pt x="384" y="33"/>
                    </a:lnTo>
                    <a:lnTo>
                      <a:pt x="419" y="75"/>
                    </a:lnTo>
                    <a:lnTo>
                      <a:pt x="414" y="75"/>
                    </a:lnTo>
                    <a:lnTo>
                      <a:pt x="409" y="73"/>
                    </a:lnTo>
                    <a:lnTo>
                      <a:pt x="403" y="71"/>
                    </a:lnTo>
                    <a:lnTo>
                      <a:pt x="399" y="69"/>
                    </a:lnTo>
                    <a:lnTo>
                      <a:pt x="397" y="69"/>
                    </a:lnTo>
                    <a:lnTo>
                      <a:pt x="394" y="68"/>
                    </a:lnTo>
                    <a:lnTo>
                      <a:pt x="393" y="68"/>
                    </a:lnTo>
                    <a:lnTo>
                      <a:pt x="393" y="69"/>
                    </a:lnTo>
                    <a:lnTo>
                      <a:pt x="393" y="71"/>
                    </a:lnTo>
                    <a:lnTo>
                      <a:pt x="395" y="73"/>
                    </a:lnTo>
                    <a:lnTo>
                      <a:pt x="398" y="76"/>
                    </a:lnTo>
                    <a:lnTo>
                      <a:pt x="399" y="79"/>
                    </a:lnTo>
                    <a:lnTo>
                      <a:pt x="401" y="81"/>
                    </a:lnTo>
                    <a:lnTo>
                      <a:pt x="401" y="84"/>
                    </a:lnTo>
                    <a:lnTo>
                      <a:pt x="401" y="88"/>
                    </a:lnTo>
                    <a:lnTo>
                      <a:pt x="401" y="92"/>
                    </a:lnTo>
                    <a:lnTo>
                      <a:pt x="402" y="94"/>
                    </a:lnTo>
                    <a:lnTo>
                      <a:pt x="403" y="96"/>
                    </a:lnTo>
                    <a:lnTo>
                      <a:pt x="405" y="96"/>
                    </a:lnTo>
                    <a:lnTo>
                      <a:pt x="407" y="96"/>
                    </a:lnTo>
                    <a:lnTo>
                      <a:pt x="410" y="94"/>
                    </a:lnTo>
                    <a:lnTo>
                      <a:pt x="411" y="93"/>
                    </a:lnTo>
                    <a:lnTo>
                      <a:pt x="414" y="92"/>
                    </a:lnTo>
                    <a:lnTo>
                      <a:pt x="414" y="90"/>
                    </a:lnTo>
                    <a:lnTo>
                      <a:pt x="415" y="89"/>
                    </a:lnTo>
                    <a:lnTo>
                      <a:pt x="416" y="89"/>
                    </a:lnTo>
                    <a:lnTo>
                      <a:pt x="416" y="88"/>
                    </a:lnTo>
                    <a:lnTo>
                      <a:pt x="418" y="88"/>
                    </a:lnTo>
                    <a:lnTo>
                      <a:pt x="419" y="88"/>
                    </a:lnTo>
                    <a:lnTo>
                      <a:pt x="422" y="89"/>
                    </a:lnTo>
                    <a:lnTo>
                      <a:pt x="426" y="92"/>
                    </a:lnTo>
                    <a:lnTo>
                      <a:pt x="428" y="94"/>
                    </a:lnTo>
                    <a:lnTo>
                      <a:pt x="431" y="96"/>
                    </a:lnTo>
                    <a:lnTo>
                      <a:pt x="433" y="96"/>
                    </a:lnTo>
                    <a:lnTo>
                      <a:pt x="435" y="96"/>
                    </a:lnTo>
                    <a:lnTo>
                      <a:pt x="477" y="158"/>
                    </a:lnTo>
                    <a:lnTo>
                      <a:pt x="512" y="224"/>
                    </a:lnTo>
                    <a:lnTo>
                      <a:pt x="542" y="293"/>
                    </a:lnTo>
                    <a:lnTo>
                      <a:pt x="539" y="296"/>
                    </a:lnTo>
                    <a:lnTo>
                      <a:pt x="537" y="299"/>
                    </a:lnTo>
                    <a:lnTo>
                      <a:pt x="533" y="302"/>
                    </a:lnTo>
                    <a:lnTo>
                      <a:pt x="529" y="306"/>
                    </a:lnTo>
                    <a:lnTo>
                      <a:pt x="524" y="308"/>
                    </a:lnTo>
                    <a:lnTo>
                      <a:pt x="517" y="306"/>
                    </a:lnTo>
                    <a:lnTo>
                      <a:pt x="511" y="305"/>
                    </a:lnTo>
                    <a:lnTo>
                      <a:pt x="507" y="306"/>
                    </a:lnTo>
                    <a:lnTo>
                      <a:pt x="499" y="314"/>
                    </a:lnTo>
                    <a:lnTo>
                      <a:pt x="496" y="323"/>
                    </a:lnTo>
                    <a:lnTo>
                      <a:pt x="498" y="333"/>
                    </a:lnTo>
                    <a:lnTo>
                      <a:pt x="501" y="339"/>
                    </a:lnTo>
                    <a:lnTo>
                      <a:pt x="507" y="350"/>
                    </a:lnTo>
                    <a:lnTo>
                      <a:pt x="513" y="359"/>
                    </a:lnTo>
                    <a:lnTo>
                      <a:pt x="517" y="364"/>
                    </a:lnTo>
                    <a:lnTo>
                      <a:pt x="520" y="364"/>
                    </a:lnTo>
                    <a:lnTo>
                      <a:pt x="522" y="365"/>
                    </a:lnTo>
                    <a:lnTo>
                      <a:pt x="526" y="367"/>
                    </a:lnTo>
                    <a:lnTo>
                      <a:pt x="529" y="368"/>
                    </a:lnTo>
                    <a:lnTo>
                      <a:pt x="532" y="369"/>
                    </a:lnTo>
                    <a:lnTo>
                      <a:pt x="534" y="371"/>
                    </a:lnTo>
                    <a:lnTo>
                      <a:pt x="536" y="373"/>
                    </a:lnTo>
                    <a:lnTo>
                      <a:pt x="536" y="376"/>
                    </a:lnTo>
                    <a:lnTo>
                      <a:pt x="534" y="378"/>
                    </a:lnTo>
                    <a:lnTo>
                      <a:pt x="530" y="382"/>
                    </a:lnTo>
                    <a:lnTo>
                      <a:pt x="528" y="386"/>
                    </a:lnTo>
                    <a:lnTo>
                      <a:pt x="526" y="388"/>
                    </a:lnTo>
                    <a:lnTo>
                      <a:pt x="524" y="389"/>
                    </a:lnTo>
                    <a:lnTo>
                      <a:pt x="521" y="390"/>
                    </a:lnTo>
                    <a:lnTo>
                      <a:pt x="518" y="390"/>
                    </a:lnTo>
                    <a:lnTo>
                      <a:pt x="516" y="391"/>
                    </a:lnTo>
                    <a:lnTo>
                      <a:pt x="515" y="398"/>
                    </a:lnTo>
                    <a:lnTo>
                      <a:pt x="515" y="406"/>
                    </a:lnTo>
                    <a:lnTo>
                      <a:pt x="517" y="412"/>
                    </a:lnTo>
                    <a:lnTo>
                      <a:pt x="520" y="416"/>
                    </a:lnTo>
                    <a:lnTo>
                      <a:pt x="525" y="418"/>
                    </a:lnTo>
                    <a:lnTo>
                      <a:pt x="533" y="422"/>
                    </a:lnTo>
                    <a:lnTo>
                      <a:pt x="541" y="424"/>
                    </a:lnTo>
                    <a:lnTo>
                      <a:pt x="546" y="426"/>
                    </a:lnTo>
                    <a:lnTo>
                      <a:pt x="551" y="426"/>
                    </a:lnTo>
                    <a:lnTo>
                      <a:pt x="559" y="424"/>
                    </a:lnTo>
                    <a:lnTo>
                      <a:pt x="566" y="422"/>
                    </a:lnTo>
                    <a:lnTo>
                      <a:pt x="568" y="418"/>
                    </a:lnTo>
                    <a:lnTo>
                      <a:pt x="567" y="411"/>
                    </a:lnTo>
                    <a:lnTo>
                      <a:pt x="566" y="399"/>
                    </a:lnTo>
                    <a:lnTo>
                      <a:pt x="562" y="389"/>
                    </a:lnTo>
                    <a:lnTo>
                      <a:pt x="558" y="381"/>
                    </a:lnTo>
                    <a:lnTo>
                      <a:pt x="556" y="378"/>
                    </a:lnTo>
                    <a:lnTo>
                      <a:pt x="556" y="376"/>
                    </a:lnTo>
                    <a:lnTo>
                      <a:pt x="559" y="374"/>
                    </a:lnTo>
                    <a:lnTo>
                      <a:pt x="560" y="372"/>
                    </a:lnTo>
                    <a:lnTo>
                      <a:pt x="563" y="369"/>
                    </a:lnTo>
                    <a:lnTo>
                      <a:pt x="563" y="367"/>
                    </a:lnTo>
                    <a:lnTo>
                      <a:pt x="563" y="364"/>
                    </a:lnTo>
                    <a:lnTo>
                      <a:pt x="560" y="363"/>
                    </a:lnTo>
                    <a:lnTo>
                      <a:pt x="558" y="360"/>
                    </a:lnTo>
                    <a:lnTo>
                      <a:pt x="555" y="360"/>
                    </a:lnTo>
                    <a:lnTo>
                      <a:pt x="553" y="357"/>
                    </a:lnTo>
                    <a:lnTo>
                      <a:pt x="551" y="355"/>
                    </a:lnTo>
                    <a:lnTo>
                      <a:pt x="549" y="351"/>
                    </a:lnTo>
                    <a:lnTo>
                      <a:pt x="547" y="347"/>
                    </a:lnTo>
                    <a:lnTo>
                      <a:pt x="545" y="343"/>
                    </a:lnTo>
                    <a:lnTo>
                      <a:pt x="542" y="339"/>
                    </a:lnTo>
                    <a:lnTo>
                      <a:pt x="539" y="338"/>
                    </a:lnTo>
                    <a:lnTo>
                      <a:pt x="538" y="338"/>
                    </a:lnTo>
                    <a:lnTo>
                      <a:pt x="537" y="338"/>
                    </a:lnTo>
                    <a:lnTo>
                      <a:pt x="536" y="338"/>
                    </a:lnTo>
                    <a:lnTo>
                      <a:pt x="536" y="338"/>
                    </a:lnTo>
                    <a:lnTo>
                      <a:pt x="534" y="338"/>
                    </a:lnTo>
                    <a:lnTo>
                      <a:pt x="534" y="335"/>
                    </a:lnTo>
                    <a:lnTo>
                      <a:pt x="534" y="333"/>
                    </a:lnTo>
                    <a:lnTo>
                      <a:pt x="536" y="327"/>
                    </a:lnTo>
                    <a:lnTo>
                      <a:pt x="537" y="323"/>
                    </a:lnTo>
                    <a:lnTo>
                      <a:pt x="539" y="321"/>
                    </a:lnTo>
                    <a:lnTo>
                      <a:pt x="542" y="318"/>
                    </a:lnTo>
                    <a:lnTo>
                      <a:pt x="545" y="318"/>
                    </a:lnTo>
                    <a:lnTo>
                      <a:pt x="547" y="318"/>
                    </a:lnTo>
                    <a:lnTo>
                      <a:pt x="550" y="319"/>
                    </a:lnTo>
                    <a:lnTo>
                      <a:pt x="553" y="322"/>
                    </a:lnTo>
                    <a:lnTo>
                      <a:pt x="573" y="394"/>
                    </a:lnTo>
                    <a:lnTo>
                      <a:pt x="588" y="470"/>
                    </a:lnTo>
                    <a:lnTo>
                      <a:pt x="596" y="546"/>
                    </a:lnTo>
                    <a:lnTo>
                      <a:pt x="594" y="543"/>
                    </a:lnTo>
                    <a:lnTo>
                      <a:pt x="592" y="541"/>
                    </a:lnTo>
                    <a:lnTo>
                      <a:pt x="590" y="539"/>
                    </a:lnTo>
                    <a:lnTo>
                      <a:pt x="589" y="539"/>
                    </a:lnTo>
                    <a:lnTo>
                      <a:pt x="587" y="539"/>
                    </a:lnTo>
                    <a:lnTo>
                      <a:pt x="584" y="542"/>
                    </a:lnTo>
                    <a:lnTo>
                      <a:pt x="581" y="543"/>
                    </a:lnTo>
                    <a:lnTo>
                      <a:pt x="579" y="546"/>
                    </a:lnTo>
                    <a:lnTo>
                      <a:pt x="575" y="547"/>
                    </a:lnTo>
                    <a:lnTo>
                      <a:pt x="573" y="549"/>
                    </a:lnTo>
                    <a:lnTo>
                      <a:pt x="571" y="549"/>
                    </a:lnTo>
                    <a:lnTo>
                      <a:pt x="566" y="545"/>
                    </a:lnTo>
                    <a:lnTo>
                      <a:pt x="556" y="537"/>
                    </a:lnTo>
                    <a:lnTo>
                      <a:pt x="547" y="530"/>
                    </a:lnTo>
                    <a:lnTo>
                      <a:pt x="539" y="522"/>
                    </a:lnTo>
                    <a:lnTo>
                      <a:pt x="536" y="511"/>
                    </a:lnTo>
                    <a:lnTo>
                      <a:pt x="532" y="501"/>
                    </a:lnTo>
                    <a:lnTo>
                      <a:pt x="529" y="499"/>
                    </a:lnTo>
                    <a:lnTo>
                      <a:pt x="528" y="498"/>
                    </a:lnTo>
                    <a:lnTo>
                      <a:pt x="525" y="499"/>
                    </a:lnTo>
                    <a:lnTo>
                      <a:pt x="522" y="500"/>
                    </a:lnTo>
                    <a:lnTo>
                      <a:pt x="520" y="503"/>
                    </a:lnTo>
                    <a:lnTo>
                      <a:pt x="518" y="505"/>
                    </a:lnTo>
                    <a:lnTo>
                      <a:pt x="517" y="509"/>
                    </a:lnTo>
                    <a:lnTo>
                      <a:pt x="516" y="512"/>
                    </a:lnTo>
                    <a:lnTo>
                      <a:pt x="516" y="516"/>
                    </a:lnTo>
                    <a:lnTo>
                      <a:pt x="520" y="524"/>
                    </a:lnTo>
                    <a:lnTo>
                      <a:pt x="525" y="533"/>
                    </a:lnTo>
                    <a:lnTo>
                      <a:pt x="532" y="539"/>
                    </a:lnTo>
                    <a:lnTo>
                      <a:pt x="534" y="546"/>
                    </a:lnTo>
                    <a:lnTo>
                      <a:pt x="534" y="550"/>
                    </a:lnTo>
                    <a:lnTo>
                      <a:pt x="536" y="552"/>
                    </a:lnTo>
                    <a:lnTo>
                      <a:pt x="537" y="555"/>
                    </a:lnTo>
                    <a:lnTo>
                      <a:pt x="538" y="558"/>
                    </a:lnTo>
                    <a:lnTo>
                      <a:pt x="542" y="560"/>
                    </a:lnTo>
                    <a:lnTo>
                      <a:pt x="546" y="564"/>
                    </a:lnTo>
                    <a:lnTo>
                      <a:pt x="549" y="568"/>
                    </a:lnTo>
                    <a:lnTo>
                      <a:pt x="550" y="571"/>
                    </a:lnTo>
                    <a:lnTo>
                      <a:pt x="550" y="573"/>
                    </a:lnTo>
                    <a:lnTo>
                      <a:pt x="550" y="576"/>
                    </a:lnTo>
                    <a:lnTo>
                      <a:pt x="550" y="579"/>
                    </a:lnTo>
                    <a:lnTo>
                      <a:pt x="550" y="580"/>
                    </a:lnTo>
                    <a:lnTo>
                      <a:pt x="553" y="580"/>
                    </a:lnTo>
                    <a:lnTo>
                      <a:pt x="555" y="581"/>
                    </a:lnTo>
                    <a:lnTo>
                      <a:pt x="558" y="579"/>
                    </a:lnTo>
                    <a:lnTo>
                      <a:pt x="562" y="576"/>
                    </a:lnTo>
                    <a:lnTo>
                      <a:pt x="566" y="573"/>
                    </a:lnTo>
                    <a:lnTo>
                      <a:pt x="568" y="571"/>
                    </a:lnTo>
                    <a:lnTo>
                      <a:pt x="572" y="567"/>
                    </a:lnTo>
                    <a:lnTo>
                      <a:pt x="576" y="564"/>
                    </a:lnTo>
                    <a:lnTo>
                      <a:pt x="577" y="562"/>
                    </a:lnTo>
                    <a:lnTo>
                      <a:pt x="579" y="559"/>
                    </a:lnTo>
                    <a:lnTo>
                      <a:pt x="580" y="558"/>
                    </a:lnTo>
                    <a:lnTo>
                      <a:pt x="581" y="556"/>
                    </a:lnTo>
                    <a:lnTo>
                      <a:pt x="583" y="555"/>
                    </a:lnTo>
                    <a:lnTo>
                      <a:pt x="584" y="556"/>
                    </a:lnTo>
                    <a:lnTo>
                      <a:pt x="585" y="558"/>
                    </a:lnTo>
                    <a:lnTo>
                      <a:pt x="587" y="560"/>
                    </a:lnTo>
                    <a:lnTo>
                      <a:pt x="587" y="563"/>
                    </a:lnTo>
                    <a:lnTo>
                      <a:pt x="588" y="567"/>
                    </a:lnTo>
                    <a:lnTo>
                      <a:pt x="589" y="568"/>
                    </a:lnTo>
                    <a:lnTo>
                      <a:pt x="592" y="570"/>
                    </a:lnTo>
                    <a:lnTo>
                      <a:pt x="594" y="571"/>
                    </a:lnTo>
                    <a:lnTo>
                      <a:pt x="597" y="572"/>
                    </a:lnTo>
                    <a:lnTo>
                      <a:pt x="597" y="597"/>
                    </a:lnTo>
                    <a:lnTo>
                      <a:pt x="597" y="639"/>
                    </a:lnTo>
                    <a:lnTo>
                      <a:pt x="594" y="643"/>
                    </a:lnTo>
                    <a:lnTo>
                      <a:pt x="592" y="647"/>
                    </a:lnTo>
                    <a:lnTo>
                      <a:pt x="584" y="655"/>
                    </a:lnTo>
                    <a:lnTo>
                      <a:pt x="575" y="664"/>
                    </a:lnTo>
                    <a:lnTo>
                      <a:pt x="564" y="669"/>
                    </a:lnTo>
                    <a:lnTo>
                      <a:pt x="555" y="673"/>
                    </a:lnTo>
                    <a:lnTo>
                      <a:pt x="550" y="678"/>
                    </a:lnTo>
                    <a:lnTo>
                      <a:pt x="542" y="681"/>
                    </a:lnTo>
                    <a:lnTo>
                      <a:pt x="536" y="683"/>
                    </a:lnTo>
                    <a:lnTo>
                      <a:pt x="526" y="687"/>
                    </a:lnTo>
                    <a:lnTo>
                      <a:pt x="517" y="693"/>
                    </a:lnTo>
                    <a:lnTo>
                      <a:pt x="509" y="698"/>
                    </a:lnTo>
                    <a:lnTo>
                      <a:pt x="504" y="700"/>
                    </a:lnTo>
                    <a:lnTo>
                      <a:pt x="499" y="704"/>
                    </a:lnTo>
                    <a:lnTo>
                      <a:pt x="491" y="707"/>
                    </a:lnTo>
                    <a:lnTo>
                      <a:pt x="482" y="710"/>
                    </a:lnTo>
                    <a:lnTo>
                      <a:pt x="474" y="710"/>
                    </a:lnTo>
                    <a:lnTo>
                      <a:pt x="471" y="704"/>
                    </a:lnTo>
                    <a:lnTo>
                      <a:pt x="467" y="694"/>
                    </a:lnTo>
                    <a:lnTo>
                      <a:pt x="466" y="682"/>
                    </a:lnTo>
                    <a:lnTo>
                      <a:pt x="464" y="670"/>
                    </a:lnTo>
                    <a:lnTo>
                      <a:pt x="462" y="657"/>
                    </a:lnTo>
                    <a:lnTo>
                      <a:pt x="460" y="648"/>
                    </a:lnTo>
                    <a:lnTo>
                      <a:pt x="457" y="642"/>
                    </a:lnTo>
                    <a:lnTo>
                      <a:pt x="453" y="635"/>
                    </a:lnTo>
                    <a:lnTo>
                      <a:pt x="448" y="627"/>
                    </a:lnTo>
                    <a:lnTo>
                      <a:pt x="441" y="621"/>
                    </a:lnTo>
                    <a:lnTo>
                      <a:pt x="437" y="615"/>
                    </a:lnTo>
                    <a:lnTo>
                      <a:pt x="435" y="610"/>
                    </a:lnTo>
                    <a:lnTo>
                      <a:pt x="431" y="600"/>
                    </a:lnTo>
                    <a:lnTo>
                      <a:pt x="428" y="588"/>
                    </a:lnTo>
                    <a:lnTo>
                      <a:pt x="427" y="579"/>
                    </a:lnTo>
                    <a:lnTo>
                      <a:pt x="426" y="576"/>
                    </a:lnTo>
                    <a:lnTo>
                      <a:pt x="424" y="573"/>
                    </a:lnTo>
                    <a:lnTo>
                      <a:pt x="423" y="572"/>
                    </a:lnTo>
                    <a:lnTo>
                      <a:pt x="422" y="571"/>
                    </a:lnTo>
                    <a:lnTo>
                      <a:pt x="420" y="570"/>
                    </a:lnTo>
                    <a:lnTo>
                      <a:pt x="418" y="567"/>
                    </a:lnTo>
                    <a:lnTo>
                      <a:pt x="416" y="566"/>
                    </a:lnTo>
                    <a:lnTo>
                      <a:pt x="416" y="562"/>
                    </a:lnTo>
                    <a:lnTo>
                      <a:pt x="412" y="550"/>
                    </a:lnTo>
                    <a:lnTo>
                      <a:pt x="409" y="537"/>
                    </a:lnTo>
                    <a:lnTo>
                      <a:pt x="405" y="528"/>
                    </a:lnTo>
                    <a:lnTo>
                      <a:pt x="402" y="525"/>
                    </a:lnTo>
                    <a:lnTo>
                      <a:pt x="398" y="525"/>
                    </a:lnTo>
                    <a:lnTo>
                      <a:pt x="393" y="526"/>
                    </a:lnTo>
                    <a:lnTo>
                      <a:pt x="386" y="529"/>
                    </a:lnTo>
                    <a:lnTo>
                      <a:pt x="382" y="530"/>
                    </a:lnTo>
                    <a:lnTo>
                      <a:pt x="377" y="529"/>
                    </a:lnTo>
                    <a:lnTo>
                      <a:pt x="372" y="525"/>
                    </a:lnTo>
                    <a:lnTo>
                      <a:pt x="367" y="518"/>
                    </a:lnTo>
                    <a:lnTo>
                      <a:pt x="367" y="508"/>
                    </a:lnTo>
                    <a:lnTo>
                      <a:pt x="367" y="501"/>
                    </a:lnTo>
                    <a:lnTo>
                      <a:pt x="368" y="498"/>
                    </a:lnTo>
                    <a:lnTo>
                      <a:pt x="371" y="495"/>
                    </a:lnTo>
                    <a:lnTo>
                      <a:pt x="373" y="494"/>
                    </a:lnTo>
                    <a:lnTo>
                      <a:pt x="376" y="492"/>
                    </a:lnTo>
                    <a:lnTo>
                      <a:pt x="378" y="492"/>
                    </a:lnTo>
                    <a:lnTo>
                      <a:pt x="381" y="492"/>
                    </a:lnTo>
                    <a:lnTo>
                      <a:pt x="384" y="491"/>
                    </a:lnTo>
                    <a:lnTo>
                      <a:pt x="386" y="490"/>
                    </a:lnTo>
                    <a:lnTo>
                      <a:pt x="388" y="488"/>
                    </a:lnTo>
                    <a:lnTo>
                      <a:pt x="389" y="484"/>
                    </a:lnTo>
                    <a:lnTo>
                      <a:pt x="390" y="482"/>
                    </a:lnTo>
                    <a:lnTo>
                      <a:pt x="393" y="477"/>
                    </a:lnTo>
                    <a:lnTo>
                      <a:pt x="399" y="463"/>
                    </a:lnTo>
                    <a:lnTo>
                      <a:pt x="402" y="448"/>
                    </a:lnTo>
                    <a:lnTo>
                      <a:pt x="403" y="433"/>
                    </a:lnTo>
                    <a:lnTo>
                      <a:pt x="403" y="429"/>
                    </a:lnTo>
                    <a:lnTo>
                      <a:pt x="403" y="427"/>
                    </a:lnTo>
                    <a:lnTo>
                      <a:pt x="402" y="426"/>
                    </a:lnTo>
                    <a:lnTo>
                      <a:pt x="401" y="426"/>
                    </a:lnTo>
                    <a:lnTo>
                      <a:pt x="399" y="426"/>
                    </a:lnTo>
                    <a:lnTo>
                      <a:pt x="397" y="426"/>
                    </a:lnTo>
                    <a:lnTo>
                      <a:pt x="395" y="427"/>
                    </a:lnTo>
                    <a:lnTo>
                      <a:pt x="393" y="428"/>
                    </a:lnTo>
                    <a:lnTo>
                      <a:pt x="389" y="429"/>
                    </a:lnTo>
                    <a:lnTo>
                      <a:pt x="385" y="431"/>
                    </a:lnTo>
                    <a:lnTo>
                      <a:pt x="381" y="432"/>
                    </a:lnTo>
                    <a:lnTo>
                      <a:pt x="377" y="432"/>
                    </a:lnTo>
                    <a:lnTo>
                      <a:pt x="374" y="432"/>
                    </a:lnTo>
                    <a:lnTo>
                      <a:pt x="373" y="432"/>
                    </a:lnTo>
                    <a:lnTo>
                      <a:pt x="371" y="431"/>
                    </a:lnTo>
                    <a:lnTo>
                      <a:pt x="367" y="429"/>
                    </a:lnTo>
                    <a:lnTo>
                      <a:pt x="364" y="428"/>
                    </a:lnTo>
                    <a:lnTo>
                      <a:pt x="361" y="428"/>
                    </a:lnTo>
                    <a:lnTo>
                      <a:pt x="359" y="428"/>
                    </a:lnTo>
                    <a:lnTo>
                      <a:pt x="357" y="429"/>
                    </a:lnTo>
                    <a:lnTo>
                      <a:pt x="355" y="431"/>
                    </a:lnTo>
                    <a:lnTo>
                      <a:pt x="352" y="431"/>
                    </a:lnTo>
                    <a:lnTo>
                      <a:pt x="348" y="429"/>
                    </a:lnTo>
                    <a:lnTo>
                      <a:pt x="344" y="429"/>
                    </a:lnTo>
                    <a:lnTo>
                      <a:pt x="342" y="427"/>
                    </a:lnTo>
                    <a:lnTo>
                      <a:pt x="339" y="426"/>
                    </a:lnTo>
                    <a:lnTo>
                      <a:pt x="337" y="423"/>
                    </a:lnTo>
                    <a:lnTo>
                      <a:pt x="333" y="420"/>
                    </a:lnTo>
                    <a:lnTo>
                      <a:pt x="329" y="418"/>
                    </a:lnTo>
                    <a:lnTo>
                      <a:pt x="325" y="415"/>
                    </a:lnTo>
                    <a:lnTo>
                      <a:pt x="321" y="412"/>
                    </a:lnTo>
                    <a:lnTo>
                      <a:pt x="320" y="410"/>
                    </a:lnTo>
                    <a:lnTo>
                      <a:pt x="320" y="403"/>
                    </a:lnTo>
                    <a:lnTo>
                      <a:pt x="318" y="393"/>
                    </a:lnTo>
                    <a:lnTo>
                      <a:pt x="318" y="382"/>
                    </a:lnTo>
                    <a:lnTo>
                      <a:pt x="317" y="376"/>
                    </a:lnTo>
                    <a:lnTo>
                      <a:pt x="316" y="373"/>
                    </a:lnTo>
                    <a:lnTo>
                      <a:pt x="313" y="373"/>
                    </a:lnTo>
                    <a:lnTo>
                      <a:pt x="312" y="373"/>
                    </a:lnTo>
                    <a:lnTo>
                      <a:pt x="309" y="374"/>
                    </a:lnTo>
                    <a:lnTo>
                      <a:pt x="306" y="377"/>
                    </a:lnTo>
                    <a:lnTo>
                      <a:pt x="305" y="378"/>
                    </a:lnTo>
                    <a:lnTo>
                      <a:pt x="302" y="381"/>
                    </a:lnTo>
                    <a:lnTo>
                      <a:pt x="301" y="382"/>
                    </a:lnTo>
                    <a:lnTo>
                      <a:pt x="297" y="385"/>
                    </a:lnTo>
                    <a:lnTo>
                      <a:pt x="295" y="386"/>
                    </a:lnTo>
                    <a:lnTo>
                      <a:pt x="292" y="388"/>
                    </a:lnTo>
                    <a:lnTo>
                      <a:pt x="291" y="389"/>
                    </a:lnTo>
                    <a:lnTo>
                      <a:pt x="292" y="390"/>
                    </a:lnTo>
                    <a:lnTo>
                      <a:pt x="293" y="393"/>
                    </a:lnTo>
                    <a:lnTo>
                      <a:pt x="296" y="394"/>
                    </a:lnTo>
                    <a:lnTo>
                      <a:pt x="299" y="397"/>
                    </a:lnTo>
                    <a:lnTo>
                      <a:pt x="301" y="401"/>
                    </a:lnTo>
                    <a:lnTo>
                      <a:pt x="304" y="405"/>
                    </a:lnTo>
                    <a:lnTo>
                      <a:pt x="304" y="407"/>
                    </a:lnTo>
                    <a:lnTo>
                      <a:pt x="302" y="411"/>
                    </a:lnTo>
                    <a:lnTo>
                      <a:pt x="301" y="414"/>
                    </a:lnTo>
                    <a:lnTo>
                      <a:pt x="300" y="416"/>
                    </a:lnTo>
                    <a:lnTo>
                      <a:pt x="297" y="418"/>
                    </a:lnTo>
                    <a:lnTo>
                      <a:pt x="295" y="420"/>
                    </a:lnTo>
                    <a:lnTo>
                      <a:pt x="292" y="422"/>
                    </a:lnTo>
                    <a:lnTo>
                      <a:pt x="291" y="424"/>
                    </a:lnTo>
                    <a:lnTo>
                      <a:pt x="288" y="426"/>
                    </a:lnTo>
                    <a:lnTo>
                      <a:pt x="287" y="428"/>
                    </a:lnTo>
                    <a:lnTo>
                      <a:pt x="283" y="432"/>
                    </a:lnTo>
                    <a:lnTo>
                      <a:pt x="280" y="435"/>
                    </a:lnTo>
                    <a:lnTo>
                      <a:pt x="278" y="436"/>
                    </a:lnTo>
                    <a:lnTo>
                      <a:pt x="276" y="437"/>
                    </a:lnTo>
                    <a:lnTo>
                      <a:pt x="274" y="437"/>
                    </a:lnTo>
                    <a:lnTo>
                      <a:pt x="272" y="437"/>
                    </a:lnTo>
                    <a:lnTo>
                      <a:pt x="271" y="431"/>
                    </a:lnTo>
                    <a:lnTo>
                      <a:pt x="270" y="422"/>
                    </a:lnTo>
                    <a:lnTo>
                      <a:pt x="270" y="411"/>
                    </a:lnTo>
                    <a:lnTo>
                      <a:pt x="268" y="401"/>
                    </a:lnTo>
                    <a:lnTo>
                      <a:pt x="267" y="395"/>
                    </a:lnTo>
                    <a:lnTo>
                      <a:pt x="263" y="390"/>
                    </a:lnTo>
                    <a:lnTo>
                      <a:pt x="259" y="381"/>
                    </a:lnTo>
                    <a:lnTo>
                      <a:pt x="255" y="372"/>
                    </a:lnTo>
                    <a:lnTo>
                      <a:pt x="254" y="368"/>
                    </a:lnTo>
                    <a:lnTo>
                      <a:pt x="251" y="365"/>
                    </a:lnTo>
                    <a:lnTo>
                      <a:pt x="249" y="363"/>
                    </a:lnTo>
                    <a:lnTo>
                      <a:pt x="246" y="359"/>
                    </a:lnTo>
                    <a:lnTo>
                      <a:pt x="242" y="356"/>
                    </a:lnTo>
                    <a:lnTo>
                      <a:pt x="240" y="354"/>
                    </a:lnTo>
                    <a:lnTo>
                      <a:pt x="232" y="346"/>
                    </a:lnTo>
                    <a:lnTo>
                      <a:pt x="221" y="335"/>
                    </a:lnTo>
                    <a:lnTo>
                      <a:pt x="213" y="327"/>
                    </a:lnTo>
                    <a:lnTo>
                      <a:pt x="211" y="325"/>
                    </a:lnTo>
                    <a:lnTo>
                      <a:pt x="208" y="322"/>
                    </a:lnTo>
                    <a:lnTo>
                      <a:pt x="206" y="319"/>
                    </a:lnTo>
                    <a:lnTo>
                      <a:pt x="203" y="318"/>
                    </a:lnTo>
                    <a:lnTo>
                      <a:pt x="200" y="318"/>
                    </a:lnTo>
                    <a:lnTo>
                      <a:pt x="198" y="318"/>
                    </a:lnTo>
                    <a:lnTo>
                      <a:pt x="196" y="319"/>
                    </a:lnTo>
                    <a:lnTo>
                      <a:pt x="196" y="323"/>
                    </a:lnTo>
                    <a:lnTo>
                      <a:pt x="198" y="329"/>
                    </a:lnTo>
                    <a:lnTo>
                      <a:pt x="202" y="334"/>
                    </a:lnTo>
                    <a:lnTo>
                      <a:pt x="207" y="339"/>
                    </a:lnTo>
                    <a:lnTo>
                      <a:pt x="211" y="346"/>
                    </a:lnTo>
                    <a:lnTo>
                      <a:pt x="215" y="351"/>
                    </a:lnTo>
                    <a:lnTo>
                      <a:pt x="219" y="355"/>
                    </a:lnTo>
                    <a:lnTo>
                      <a:pt x="223" y="359"/>
                    </a:lnTo>
                    <a:lnTo>
                      <a:pt x="227" y="363"/>
                    </a:lnTo>
                    <a:lnTo>
                      <a:pt x="230" y="364"/>
                    </a:lnTo>
                    <a:lnTo>
                      <a:pt x="233" y="365"/>
                    </a:lnTo>
                    <a:lnTo>
                      <a:pt x="236" y="368"/>
                    </a:lnTo>
                    <a:lnTo>
                      <a:pt x="240" y="371"/>
                    </a:lnTo>
                    <a:lnTo>
                      <a:pt x="242" y="373"/>
                    </a:lnTo>
                    <a:lnTo>
                      <a:pt x="245" y="376"/>
                    </a:lnTo>
                    <a:lnTo>
                      <a:pt x="248" y="378"/>
                    </a:lnTo>
                    <a:lnTo>
                      <a:pt x="250" y="380"/>
                    </a:lnTo>
                    <a:lnTo>
                      <a:pt x="250" y="381"/>
                    </a:lnTo>
                    <a:lnTo>
                      <a:pt x="250" y="381"/>
                    </a:lnTo>
                    <a:lnTo>
                      <a:pt x="248" y="381"/>
                    </a:lnTo>
                    <a:lnTo>
                      <a:pt x="245" y="382"/>
                    </a:lnTo>
                    <a:lnTo>
                      <a:pt x="242" y="382"/>
                    </a:lnTo>
                    <a:lnTo>
                      <a:pt x="240" y="382"/>
                    </a:lnTo>
                    <a:lnTo>
                      <a:pt x="237" y="385"/>
                    </a:lnTo>
                    <a:lnTo>
                      <a:pt x="238" y="390"/>
                    </a:lnTo>
                    <a:lnTo>
                      <a:pt x="240" y="398"/>
                    </a:lnTo>
                    <a:lnTo>
                      <a:pt x="241" y="406"/>
                    </a:lnTo>
                    <a:lnTo>
                      <a:pt x="241" y="411"/>
                    </a:lnTo>
                    <a:lnTo>
                      <a:pt x="241" y="414"/>
                    </a:lnTo>
                    <a:lnTo>
                      <a:pt x="240" y="414"/>
                    </a:lnTo>
                    <a:lnTo>
                      <a:pt x="238" y="414"/>
                    </a:lnTo>
                    <a:lnTo>
                      <a:pt x="236" y="411"/>
                    </a:lnTo>
                    <a:lnTo>
                      <a:pt x="234" y="410"/>
                    </a:lnTo>
                    <a:lnTo>
                      <a:pt x="232" y="407"/>
                    </a:lnTo>
                    <a:lnTo>
                      <a:pt x="230" y="403"/>
                    </a:lnTo>
                    <a:lnTo>
                      <a:pt x="230" y="401"/>
                    </a:lnTo>
                    <a:lnTo>
                      <a:pt x="229" y="395"/>
                    </a:lnTo>
                    <a:lnTo>
                      <a:pt x="227" y="391"/>
                    </a:lnTo>
                    <a:lnTo>
                      <a:pt x="225" y="386"/>
                    </a:lnTo>
                    <a:lnTo>
                      <a:pt x="223" y="384"/>
                    </a:lnTo>
                    <a:lnTo>
                      <a:pt x="221" y="381"/>
                    </a:lnTo>
                    <a:lnTo>
                      <a:pt x="216" y="377"/>
                    </a:lnTo>
                    <a:lnTo>
                      <a:pt x="208" y="373"/>
                    </a:lnTo>
                    <a:lnTo>
                      <a:pt x="200" y="369"/>
                    </a:lnTo>
                    <a:lnTo>
                      <a:pt x="195" y="368"/>
                    </a:lnTo>
                    <a:lnTo>
                      <a:pt x="191" y="364"/>
                    </a:lnTo>
                    <a:lnTo>
                      <a:pt x="186" y="359"/>
                    </a:lnTo>
                    <a:lnTo>
                      <a:pt x="181" y="352"/>
                    </a:lnTo>
                    <a:lnTo>
                      <a:pt x="178" y="346"/>
                    </a:lnTo>
                    <a:lnTo>
                      <a:pt x="177" y="342"/>
                    </a:lnTo>
                    <a:lnTo>
                      <a:pt x="174" y="339"/>
                    </a:lnTo>
                    <a:lnTo>
                      <a:pt x="172" y="338"/>
                    </a:lnTo>
                    <a:lnTo>
                      <a:pt x="169" y="336"/>
                    </a:lnTo>
                    <a:lnTo>
                      <a:pt x="166" y="336"/>
                    </a:lnTo>
                    <a:lnTo>
                      <a:pt x="164" y="336"/>
                    </a:lnTo>
                    <a:lnTo>
                      <a:pt x="162" y="336"/>
                    </a:lnTo>
                    <a:lnTo>
                      <a:pt x="161" y="338"/>
                    </a:lnTo>
                    <a:lnTo>
                      <a:pt x="158" y="340"/>
                    </a:lnTo>
                    <a:lnTo>
                      <a:pt x="155" y="343"/>
                    </a:lnTo>
                    <a:lnTo>
                      <a:pt x="152" y="346"/>
                    </a:lnTo>
                    <a:lnTo>
                      <a:pt x="148" y="348"/>
                    </a:lnTo>
                    <a:lnTo>
                      <a:pt x="145" y="350"/>
                    </a:lnTo>
                    <a:lnTo>
                      <a:pt x="143" y="350"/>
                    </a:lnTo>
                    <a:lnTo>
                      <a:pt x="139" y="350"/>
                    </a:lnTo>
                    <a:lnTo>
                      <a:pt x="135" y="348"/>
                    </a:lnTo>
                    <a:lnTo>
                      <a:pt x="131" y="347"/>
                    </a:lnTo>
                    <a:lnTo>
                      <a:pt x="127" y="346"/>
                    </a:lnTo>
                    <a:lnTo>
                      <a:pt x="123" y="344"/>
                    </a:lnTo>
                    <a:lnTo>
                      <a:pt x="119" y="346"/>
                    </a:lnTo>
                    <a:lnTo>
                      <a:pt x="117" y="351"/>
                    </a:lnTo>
                    <a:lnTo>
                      <a:pt x="115" y="359"/>
                    </a:lnTo>
                    <a:lnTo>
                      <a:pt x="114" y="365"/>
                    </a:lnTo>
                    <a:lnTo>
                      <a:pt x="113" y="368"/>
                    </a:lnTo>
                    <a:lnTo>
                      <a:pt x="111" y="369"/>
                    </a:lnTo>
                    <a:lnTo>
                      <a:pt x="109" y="371"/>
                    </a:lnTo>
                    <a:lnTo>
                      <a:pt x="106" y="371"/>
                    </a:lnTo>
                    <a:lnTo>
                      <a:pt x="104" y="371"/>
                    </a:lnTo>
                    <a:lnTo>
                      <a:pt x="101" y="372"/>
                    </a:lnTo>
                    <a:lnTo>
                      <a:pt x="100" y="372"/>
                    </a:lnTo>
                    <a:lnTo>
                      <a:pt x="97" y="374"/>
                    </a:lnTo>
                    <a:lnTo>
                      <a:pt x="94" y="378"/>
                    </a:lnTo>
                    <a:lnTo>
                      <a:pt x="90" y="381"/>
                    </a:lnTo>
                    <a:lnTo>
                      <a:pt x="88" y="385"/>
                    </a:lnTo>
                    <a:lnTo>
                      <a:pt x="85" y="389"/>
                    </a:lnTo>
                    <a:lnTo>
                      <a:pt x="84" y="391"/>
                    </a:lnTo>
                    <a:lnTo>
                      <a:pt x="85" y="394"/>
                    </a:lnTo>
                    <a:lnTo>
                      <a:pt x="86" y="397"/>
                    </a:lnTo>
                    <a:lnTo>
                      <a:pt x="86" y="399"/>
                    </a:lnTo>
                    <a:lnTo>
                      <a:pt x="88" y="401"/>
                    </a:lnTo>
                    <a:lnTo>
                      <a:pt x="88" y="402"/>
                    </a:lnTo>
                    <a:lnTo>
                      <a:pt x="86" y="403"/>
                    </a:lnTo>
                    <a:lnTo>
                      <a:pt x="84" y="406"/>
                    </a:lnTo>
                    <a:lnTo>
                      <a:pt x="81" y="408"/>
                    </a:lnTo>
                    <a:lnTo>
                      <a:pt x="79" y="412"/>
                    </a:lnTo>
                    <a:lnTo>
                      <a:pt x="75" y="415"/>
                    </a:lnTo>
                    <a:lnTo>
                      <a:pt x="72" y="419"/>
                    </a:lnTo>
                    <a:lnTo>
                      <a:pt x="69" y="420"/>
                    </a:lnTo>
                    <a:lnTo>
                      <a:pt x="67" y="422"/>
                    </a:lnTo>
                    <a:lnTo>
                      <a:pt x="63" y="423"/>
                    </a:lnTo>
                    <a:lnTo>
                      <a:pt x="59" y="424"/>
                    </a:lnTo>
                    <a:lnTo>
                      <a:pt x="56" y="424"/>
                    </a:lnTo>
                    <a:lnTo>
                      <a:pt x="52" y="426"/>
                    </a:lnTo>
                    <a:lnTo>
                      <a:pt x="50" y="426"/>
                    </a:lnTo>
                    <a:lnTo>
                      <a:pt x="47" y="424"/>
                    </a:lnTo>
                    <a:lnTo>
                      <a:pt x="46" y="424"/>
                    </a:lnTo>
                    <a:lnTo>
                      <a:pt x="45" y="424"/>
                    </a:lnTo>
                    <a:lnTo>
                      <a:pt x="43" y="427"/>
                    </a:lnTo>
                    <a:lnTo>
                      <a:pt x="42" y="429"/>
                    </a:lnTo>
                    <a:lnTo>
                      <a:pt x="41" y="432"/>
                    </a:lnTo>
                    <a:lnTo>
                      <a:pt x="39" y="435"/>
                    </a:lnTo>
                    <a:lnTo>
                      <a:pt x="38" y="437"/>
                    </a:lnTo>
                    <a:lnTo>
                      <a:pt x="37" y="437"/>
                    </a:lnTo>
                    <a:lnTo>
                      <a:pt x="35" y="436"/>
                    </a:lnTo>
                    <a:lnTo>
                      <a:pt x="34" y="435"/>
                    </a:lnTo>
                    <a:lnTo>
                      <a:pt x="33" y="432"/>
                    </a:lnTo>
                    <a:lnTo>
                      <a:pt x="32" y="428"/>
                    </a:lnTo>
                    <a:lnTo>
                      <a:pt x="30" y="426"/>
                    </a:lnTo>
                    <a:lnTo>
                      <a:pt x="29" y="423"/>
                    </a:lnTo>
                    <a:lnTo>
                      <a:pt x="26" y="422"/>
                    </a:lnTo>
                    <a:lnTo>
                      <a:pt x="24" y="420"/>
                    </a:lnTo>
                    <a:lnTo>
                      <a:pt x="20" y="420"/>
                    </a:lnTo>
                    <a:lnTo>
                      <a:pt x="17" y="420"/>
                    </a:lnTo>
                    <a:lnTo>
                      <a:pt x="13" y="422"/>
                    </a:lnTo>
                    <a:lnTo>
                      <a:pt x="12" y="422"/>
                    </a:lnTo>
                    <a:lnTo>
                      <a:pt x="11" y="419"/>
                    </a:lnTo>
                    <a:lnTo>
                      <a:pt x="8" y="416"/>
                    </a:lnTo>
                    <a:lnTo>
                      <a:pt x="7" y="414"/>
                    </a:lnTo>
                    <a:lnTo>
                      <a:pt x="4" y="410"/>
                    </a:lnTo>
                    <a:lnTo>
                      <a:pt x="1" y="407"/>
                    </a:lnTo>
                    <a:lnTo>
                      <a:pt x="0" y="403"/>
                    </a:lnTo>
                    <a:lnTo>
                      <a:pt x="0" y="401"/>
                    </a:lnTo>
                    <a:lnTo>
                      <a:pt x="0" y="397"/>
                    </a:lnTo>
                    <a:lnTo>
                      <a:pt x="0" y="393"/>
                    </a:lnTo>
                    <a:lnTo>
                      <a:pt x="1" y="390"/>
                    </a:lnTo>
                    <a:lnTo>
                      <a:pt x="4" y="389"/>
                    </a:lnTo>
                    <a:lnTo>
                      <a:pt x="5" y="386"/>
                    </a:lnTo>
                    <a:lnTo>
                      <a:pt x="7" y="382"/>
                    </a:lnTo>
                    <a:lnTo>
                      <a:pt x="7" y="378"/>
                    </a:lnTo>
                    <a:lnTo>
                      <a:pt x="5" y="373"/>
                    </a:lnTo>
                    <a:lnTo>
                      <a:pt x="4" y="365"/>
                    </a:lnTo>
                    <a:lnTo>
                      <a:pt x="4" y="355"/>
                    </a:lnTo>
                    <a:lnTo>
                      <a:pt x="5" y="346"/>
                    </a:lnTo>
                    <a:lnTo>
                      <a:pt x="9" y="340"/>
                    </a:lnTo>
                    <a:lnTo>
                      <a:pt x="17" y="338"/>
                    </a:lnTo>
                    <a:lnTo>
                      <a:pt x="26" y="339"/>
                    </a:lnTo>
                    <a:lnTo>
                      <a:pt x="35" y="339"/>
                    </a:lnTo>
                    <a:lnTo>
                      <a:pt x="45" y="340"/>
                    </a:lnTo>
                    <a:lnTo>
                      <a:pt x="51" y="340"/>
                    </a:lnTo>
                    <a:lnTo>
                      <a:pt x="60" y="342"/>
                    </a:lnTo>
                    <a:lnTo>
                      <a:pt x="67" y="340"/>
                    </a:lnTo>
                    <a:lnTo>
                      <a:pt x="71" y="338"/>
                    </a:lnTo>
                    <a:lnTo>
                      <a:pt x="75" y="323"/>
                    </a:lnTo>
                    <a:lnTo>
                      <a:pt x="76" y="310"/>
                    </a:lnTo>
                    <a:lnTo>
                      <a:pt x="71" y="301"/>
                    </a:lnTo>
                    <a:lnTo>
                      <a:pt x="60" y="295"/>
                    </a:lnTo>
                    <a:lnTo>
                      <a:pt x="50" y="291"/>
                    </a:lnTo>
                    <a:lnTo>
                      <a:pt x="46" y="289"/>
                    </a:lnTo>
                    <a:lnTo>
                      <a:pt x="45" y="288"/>
                    </a:lnTo>
                    <a:lnTo>
                      <a:pt x="43" y="285"/>
                    </a:lnTo>
                    <a:lnTo>
                      <a:pt x="45" y="284"/>
                    </a:lnTo>
                    <a:lnTo>
                      <a:pt x="47" y="283"/>
                    </a:lnTo>
                    <a:lnTo>
                      <a:pt x="52" y="282"/>
                    </a:lnTo>
                    <a:lnTo>
                      <a:pt x="56" y="280"/>
                    </a:lnTo>
                    <a:lnTo>
                      <a:pt x="60" y="279"/>
                    </a:lnTo>
                    <a:lnTo>
                      <a:pt x="63" y="278"/>
                    </a:lnTo>
                    <a:lnTo>
                      <a:pt x="64" y="276"/>
                    </a:lnTo>
                    <a:lnTo>
                      <a:pt x="67" y="275"/>
                    </a:lnTo>
                    <a:lnTo>
                      <a:pt x="71" y="274"/>
                    </a:lnTo>
                    <a:lnTo>
                      <a:pt x="84" y="270"/>
                    </a:lnTo>
                    <a:lnTo>
                      <a:pt x="96" y="267"/>
                    </a:lnTo>
                    <a:lnTo>
                      <a:pt x="98" y="266"/>
                    </a:lnTo>
                    <a:lnTo>
                      <a:pt x="101" y="264"/>
                    </a:lnTo>
                    <a:lnTo>
                      <a:pt x="102" y="262"/>
                    </a:lnTo>
                    <a:lnTo>
                      <a:pt x="102" y="258"/>
                    </a:lnTo>
                    <a:lnTo>
                      <a:pt x="102" y="255"/>
                    </a:lnTo>
                    <a:lnTo>
                      <a:pt x="102" y="253"/>
                    </a:lnTo>
                    <a:lnTo>
                      <a:pt x="104" y="250"/>
                    </a:lnTo>
                    <a:lnTo>
                      <a:pt x="106" y="249"/>
                    </a:lnTo>
                    <a:lnTo>
                      <a:pt x="109" y="247"/>
                    </a:lnTo>
                    <a:lnTo>
                      <a:pt x="113" y="246"/>
                    </a:lnTo>
                    <a:lnTo>
                      <a:pt x="115" y="245"/>
                    </a:lnTo>
                    <a:lnTo>
                      <a:pt x="119" y="245"/>
                    </a:lnTo>
                    <a:lnTo>
                      <a:pt x="121" y="244"/>
                    </a:lnTo>
                    <a:lnTo>
                      <a:pt x="122" y="244"/>
                    </a:lnTo>
                    <a:lnTo>
                      <a:pt x="122" y="244"/>
                    </a:lnTo>
                    <a:lnTo>
                      <a:pt x="123" y="242"/>
                    </a:lnTo>
                    <a:lnTo>
                      <a:pt x="126" y="240"/>
                    </a:lnTo>
                    <a:lnTo>
                      <a:pt x="127" y="237"/>
                    </a:lnTo>
                    <a:lnTo>
                      <a:pt x="130" y="233"/>
                    </a:lnTo>
                    <a:lnTo>
                      <a:pt x="134" y="230"/>
                    </a:lnTo>
                    <a:lnTo>
                      <a:pt x="136" y="228"/>
                    </a:lnTo>
                    <a:lnTo>
                      <a:pt x="138" y="225"/>
                    </a:lnTo>
                    <a:lnTo>
                      <a:pt x="145" y="221"/>
                    </a:lnTo>
                    <a:lnTo>
                      <a:pt x="155" y="221"/>
                    </a:lnTo>
                    <a:lnTo>
                      <a:pt x="162" y="223"/>
                    </a:lnTo>
                    <a:lnTo>
                      <a:pt x="165" y="224"/>
                    </a:lnTo>
                    <a:lnTo>
                      <a:pt x="166" y="223"/>
                    </a:lnTo>
                    <a:lnTo>
                      <a:pt x="166" y="223"/>
                    </a:lnTo>
                    <a:lnTo>
                      <a:pt x="166" y="221"/>
                    </a:lnTo>
                    <a:lnTo>
                      <a:pt x="165" y="219"/>
                    </a:lnTo>
                    <a:lnTo>
                      <a:pt x="164" y="217"/>
                    </a:lnTo>
                    <a:lnTo>
                      <a:pt x="162" y="215"/>
                    </a:lnTo>
                    <a:lnTo>
                      <a:pt x="160" y="212"/>
                    </a:lnTo>
                    <a:lnTo>
                      <a:pt x="160" y="211"/>
                    </a:lnTo>
                    <a:lnTo>
                      <a:pt x="157" y="204"/>
                    </a:lnTo>
                    <a:lnTo>
                      <a:pt x="158" y="196"/>
                    </a:lnTo>
                    <a:lnTo>
                      <a:pt x="161" y="189"/>
                    </a:lnTo>
                    <a:lnTo>
                      <a:pt x="162" y="186"/>
                    </a:lnTo>
                    <a:lnTo>
                      <a:pt x="166" y="183"/>
                    </a:lnTo>
                    <a:lnTo>
                      <a:pt x="170" y="182"/>
                    </a:lnTo>
                    <a:lnTo>
                      <a:pt x="174" y="181"/>
                    </a:lnTo>
                    <a:lnTo>
                      <a:pt x="178" y="181"/>
                    </a:lnTo>
                    <a:lnTo>
                      <a:pt x="181" y="182"/>
                    </a:lnTo>
                    <a:lnTo>
                      <a:pt x="182" y="183"/>
                    </a:lnTo>
                    <a:lnTo>
                      <a:pt x="182" y="186"/>
                    </a:lnTo>
                    <a:lnTo>
                      <a:pt x="182" y="189"/>
                    </a:lnTo>
                    <a:lnTo>
                      <a:pt x="181" y="192"/>
                    </a:lnTo>
                    <a:lnTo>
                      <a:pt x="181" y="196"/>
                    </a:lnTo>
                    <a:lnTo>
                      <a:pt x="181" y="200"/>
                    </a:lnTo>
                    <a:lnTo>
                      <a:pt x="182" y="204"/>
                    </a:lnTo>
                    <a:lnTo>
                      <a:pt x="183" y="208"/>
                    </a:lnTo>
                    <a:lnTo>
                      <a:pt x="185" y="211"/>
                    </a:lnTo>
                    <a:lnTo>
                      <a:pt x="186" y="212"/>
                    </a:lnTo>
                    <a:lnTo>
                      <a:pt x="187" y="213"/>
                    </a:lnTo>
                    <a:lnTo>
                      <a:pt x="187" y="213"/>
                    </a:lnTo>
                    <a:lnTo>
                      <a:pt x="194" y="213"/>
                    </a:lnTo>
                    <a:lnTo>
                      <a:pt x="194" y="213"/>
                    </a:lnTo>
                    <a:lnTo>
                      <a:pt x="195" y="213"/>
                    </a:lnTo>
                    <a:lnTo>
                      <a:pt x="204" y="213"/>
                    </a:lnTo>
                    <a:lnTo>
                      <a:pt x="208" y="213"/>
                    </a:lnTo>
                    <a:lnTo>
                      <a:pt x="212" y="212"/>
                    </a:lnTo>
                    <a:lnTo>
                      <a:pt x="215" y="212"/>
                    </a:lnTo>
                    <a:lnTo>
                      <a:pt x="217" y="211"/>
                    </a:lnTo>
                    <a:lnTo>
                      <a:pt x="221" y="210"/>
                    </a:lnTo>
                    <a:lnTo>
                      <a:pt x="225" y="210"/>
                    </a:lnTo>
                    <a:lnTo>
                      <a:pt x="229" y="208"/>
                    </a:lnTo>
                    <a:lnTo>
                      <a:pt x="233" y="210"/>
                    </a:lnTo>
                    <a:lnTo>
                      <a:pt x="236" y="210"/>
                    </a:lnTo>
                    <a:lnTo>
                      <a:pt x="237" y="208"/>
                    </a:lnTo>
                    <a:lnTo>
                      <a:pt x="242" y="207"/>
                    </a:lnTo>
                    <a:lnTo>
                      <a:pt x="250" y="208"/>
                    </a:lnTo>
                    <a:lnTo>
                      <a:pt x="261" y="212"/>
                    </a:lnTo>
                    <a:lnTo>
                      <a:pt x="263" y="212"/>
                    </a:lnTo>
                    <a:lnTo>
                      <a:pt x="265" y="212"/>
                    </a:lnTo>
                    <a:lnTo>
                      <a:pt x="266" y="212"/>
                    </a:lnTo>
                    <a:lnTo>
                      <a:pt x="267" y="211"/>
                    </a:lnTo>
                    <a:lnTo>
                      <a:pt x="267" y="208"/>
                    </a:lnTo>
                    <a:lnTo>
                      <a:pt x="267" y="206"/>
                    </a:lnTo>
                    <a:lnTo>
                      <a:pt x="267" y="203"/>
                    </a:lnTo>
                    <a:lnTo>
                      <a:pt x="267" y="200"/>
                    </a:lnTo>
                    <a:lnTo>
                      <a:pt x="267" y="198"/>
                    </a:lnTo>
                    <a:lnTo>
                      <a:pt x="267" y="195"/>
                    </a:lnTo>
                    <a:lnTo>
                      <a:pt x="270" y="187"/>
                    </a:lnTo>
                    <a:lnTo>
                      <a:pt x="272" y="181"/>
                    </a:lnTo>
                    <a:lnTo>
                      <a:pt x="276" y="175"/>
                    </a:lnTo>
                    <a:lnTo>
                      <a:pt x="282" y="173"/>
                    </a:lnTo>
                    <a:lnTo>
                      <a:pt x="285" y="174"/>
                    </a:lnTo>
                    <a:lnTo>
                      <a:pt x="289" y="175"/>
                    </a:lnTo>
                    <a:lnTo>
                      <a:pt x="292" y="177"/>
                    </a:lnTo>
                    <a:lnTo>
                      <a:pt x="296" y="177"/>
                    </a:lnTo>
                    <a:lnTo>
                      <a:pt x="299" y="177"/>
                    </a:lnTo>
                    <a:lnTo>
                      <a:pt x="301" y="175"/>
                    </a:lnTo>
                    <a:lnTo>
                      <a:pt x="302" y="173"/>
                    </a:lnTo>
                    <a:lnTo>
                      <a:pt x="302" y="172"/>
                    </a:lnTo>
                    <a:lnTo>
                      <a:pt x="301" y="169"/>
                    </a:lnTo>
                    <a:lnTo>
                      <a:pt x="299" y="168"/>
                    </a:lnTo>
                    <a:lnTo>
                      <a:pt x="296" y="165"/>
                    </a:lnTo>
                    <a:lnTo>
                      <a:pt x="293" y="164"/>
                    </a:lnTo>
                    <a:lnTo>
                      <a:pt x="291" y="161"/>
                    </a:lnTo>
                    <a:lnTo>
                      <a:pt x="291" y="160"/>
                    </a:lnTo>
                    <a:lnTo>
                      <a:pt x="292" y="158"/>
                    </a:lnTo>
                    <a:lnTo>
                      <a:pt x="299" y="157"/>
                    </a:lnTo>
                    <a:lnTo>
                      <a:pt x="308" y="157"/>
                    </a:lnTo>
                    <a:lnTo>
                      <a:pt x="317" y="156"/>
                    </a:lnTo>
                    <a:lnTo>
                      <a:pt x="329" y="156"/>
                    </a:lnTo>
                    <a:lnTo>
                      <a:pt x="337" y="156"/>
                    </a:lnTo>
                    <a:lnTo>
                      <a:pt x="343" y="155"/>
                    </a:lnTo>
                    <a:lnTo>
                      <a:pt x="346" y="153"/>
                    </a:lnTo>
                    <a:lnTo>
                      <a:pt x="346" y="152"/>
                    </a:lnTo>
                    <a:lnTo>
                      <a:pt x="346" y="149"/>
                    </a:lnTo>
                    <a:lnTo>
                      <a:pt x="344" y="147"/>
                    </a:lnTo>
                    <a:lnTo>
                      <a:pt x="343" y="144"/>
                    </a:lnTo>
                    <a:lnTo>
                      <a:pt x="340" y="141"/>
                    </a:lnTo>
                    <a:lnTo>
                      <a:pt x="339" y="140"/>
                    </a:lnTo>
                    <a:lnTo>
                      <a:pt x="338" y="139"/>
                    </a:lnTo>
                    <a:lnTo>
                      <a:pt x="337" y="138"/>
                    </a:lnTo>
                    <a:lnTo>
                      <a:pt x="331" y="139"/>
                    </a:lnTo>
                    <a:lnTo>
                      <a:pt x="321" y="139"/>
                    </a:lnTo>
                    <a:lnTo>
                      <a:pt x="312" y="139"/>
                    </a:lnTo>
                    <a:lnTo>
                      <a:pt x="304" y="140"/>
                    </a:lnTo>
                    <a:lnTo>
                      <a:pt x="297" y="144"/>
                    </a:lnTo>
                    <a:lnTo>
                      <a:pt x="289" y="147"/>
                    </a:lnTo>
                    <a:lnTo>
                      <a:pt x="287" y="147"/>
                    </a:lnTo>
                    <a:lnTo>
                      <a:pt x="285" y="145"/>
                    </a:lnTo>
                    <a:lnTo>
                      <a:pt x="284" y="144"/>
                    </a:lnTo>
                    <a:lnTo>
                      <a:pt x="283" y="141"/>
                    </a:lnTo>
                    <a:lnTo>
                      <a:pt x="282" y="138"/>
                    </a:lnTo>
                    <a:lnTo>
                      <a:pt x="280" y="135"/>
                    </a:lnTo>
                    <a:lnTo>
                      <a:pt x="279" y="131"/>
                    </a:lnTo>
                    <a:lnTo>
                      <a:pt x="278" y="128"/>
                    </a:lnTo>
                    <a:lnTo>
                      <a:pt x="275" y="123"/>
                    </a:lnTo>
                    <a:lnTo>
                      <a:pt x="275" y="118"/>
                    </a:lnTo>
                    <a:lnTo>
                      <a:pt x="276" y="111"/>
                    </a:lnTo>
                    <a:lnTo>
                      <a:pt x="282" y="106"/>
                    </a:lnTo>
                    <a:lnTo>
                      <a:pt x="291" y="100"/>
                    </a:lnTo>
                    <a:lnTo>
                      <a:pt x="300" y="93"/>
                    </a:lnTo>
                    <a:lnTo>
                      <a:pt x="308" y="86"/>
                    </a:lnTo>
                    <a:lnTo>
                      <a:pt x="312" y="80"/>
                    </a:lnTo>
                    <a:lnTo>
                      <a:pt x="312" y="77"/>
                    </a:lnTo>
                    <a:lnTo>
                      <a:pt x="305" y="76"/>
                    </a:lnTo>
                    <a:lnTo>
                      <a:pt x="296" y="76"/>
                    </a:lnTo>
                    <a:lnTo>
                      <a:pt x="285" y="76"/>
                    </a:lnTo>
                    <a:lnTo>
                      <a:pt x="280" y="77"/>
                    </a:lnTo>
                    <a:lnTo>
                      <a:pt x="279" y="80"/>
                    </a:lnTo>
                    <a:lnTo>
                      <a:pt x="280" y="85"/>
                    </a:lnTo>
                    <a:lnTo>
                      <a:pt x="279" y="92"/>
                    </a:lnTo>
                    <a:lnTo>
                      <a:pt x="275" y="101"/>
                    </a:lnTo>
                    <a:lnTo>
                      <a:pt x="267" y="109"/>
                    </a:lnTo>
                    <a:lnTo>
                      <a:pt x="261" y="111"/>
                    </a:lnTo>
                    <a:lnTo>
                      <a:pt x="255" y="113"/>
                    </a:lnTo>
                    <a:lnTo>
                      <a:pt x="250" y="114"/>
                    </a:lnTo>
                    <a:lnTo>
                      <a:pt x="244" y="119"/>
                    </a:lnTo>
                    <a:lnTo>
                      <a:pt x="241" y="122"/>
                    </a:lnTo>
                    <a:lnTo>
                      <a:pt x="240" y="126"/>
                    </a:lnTo>
                    <a:lnTo>
                      <a:pt x="238" y="128"/>
                    </a:lnTo>
                    <a:lnTo>
                      <a:pt x="238" y="130"/>
                    </a:lnTo>
                    <a:lnTo>
                      <a:pt x="240" y="131"/>
                    </a:lnTo>
                    <a:lnTo>
                      <a:pt x="242" y="132"/>
                    </a:lnTo>
                    <a:lnTo>
                      <a:pt x="245" y="134"/>
                    </a:lnTo>
                    <a:lnTo>
                      <a:pt x="248" y="135"/>
                    </a:lnTo>
                    <a:lnTo>
                      <a:pt x="250" y="136"/>
                    </a:lnTo>
                    <a:lnTo>
                      <a:pt x="253" y="138"/>
                    </a:lnTo>
                    <a:lnTo>
                      <a:pt x="254" y="140"/>
                    </a:lnTo>
                    <a:lnTo>
                      <a:pt x="255" y="143"/>
                    </a:lnTo>
                    <a:lnTo>
                      <a:pt x="254" y="145"/>
                    </a:lnTo>
                    <a:lnTo>
                      <a:pt x="253" y="149"/>
                    </a:lnTo>
                    <a:lnTo>
                      <a:pt x="251" y="152"/>
                    </a:lnTo>
                    <a:lnTo>
                      <a:pt x="250" y="153"/>
                    </a:lnTo>
                    <a:lnTo>
                      <a:pt x="250" y="155"/>
                    </a:lnTo>
                    <a:lnTo>
                      <a:pt x="246" y="158"/>
                    </a:lnTo>
                    <a:lnTo>
                      <a:pt x="242" y="165"/>
                    </a:lnTo>
                    <a:lnTo>
                      <a:pt x="238" y="172"/>
                    </a:lnTo>
                    <a:lnTo>
                      <a:pt x="237" y="177"/>
                    </a:lnTo>
                    <a:lnTo>
                      <a:pt x="237" y="181"/>
                    </a:lnTo>
                    <a:lnTo>
                      <a:pt x="236" y="185"/>
                    </a:lnTo>
                    <a:lnTo>
                      <a:pt x="234" y="187"/>
                    </a:lnTo>
                    <a:lnTo>
                      <a:pt x="232" y="189"/>
                    </a:lnTo>
                    <a:lnTo>
                      <a:pt x="230" y="190"/>
                    </a:lnTo>
                    <a:lnTo>
                      <a:pt x="230" y="191"/>
                    </a:lnTo>
                    <a:lnTo>
                      <a:pt x="227" y="191"/>
                    </a:lnTo>
                    <a:lnTo>
                      <a:pt x="220" y="194"/>
                    </a:lnTo>
                    <a:lnTo>
                      <a:pt x="211" y="196"/>
                    </a:lnTo>
                    <a:lnTo>
                      <a:pt x="202" y="198"/>
                    </a:lnTo>
                    <a:lnTo>
                      <a:pt x="196" y="199"/>
                    </a:lnTo>
                    <a:lnTo>
                      <a:pt x="194" y="199"/>
                    </a:lnTo>
                    <a:lnTo>
                      <a:pt x="193" y="198"/>
                    </a:lnTo>
                    <a:lnTo>
                      <a:pt x="191" y="195"/>
                    </a:lnTo>
                    <a:lnTo>
                      <a:pt x="191" y="192"/>
                    </a:lnTo>
                    <a:lnTo>
                      <a:pt x="191" y="189"/>
                    </a:lnTo>
                    <a:lnTo>
                      <a:pt x="191" y="182"/>
                    </a:lnTo>
                    <a:lnTo>
                      <a:pt x="189" y="175"/>
                    </a:lnTo>
                    <a:lnTo>
                      <a:pt x="186" y="166"/>
                    </a:lnTo>
                    <a:lnTo>
                      <a:pt x="185" y="160"/>
                    </a:lnTo>
                    <a:lnTo>
                      <a:pt x="185" y="157"/>
                    </a:lnTo>
                    <a:lnTo>
                      <a:pt x="183" y="156"/>
                    </a:lnTo>
                    <a:lnTo>
                      <a:pt x="181" y="156"/>
                    </a:lnTo>
                    <a:lnTo>
                      <a:pt x="179" y="157"/>
                    </a:lnTo>
                    <a:lnTo>
                      <a:pt x="177" y="160"/>
                    </a:lnTo>
                    <a:lnTo>
                      <a:pt x="176" y="162"/>
                    </a:lnTo>
                    <a:lnTo>
                      <a:pt x="174" y="165"/>
                    </a:lnTo>
                    <a:lnTo>
                      <a:pt x="173" y="168"/>
                    </a:lnTo>
                    <a:lnTo>
                      <a:pt x="172" y="169"/>
                    </a:lnTo>
                    <a:lnTo>
                      <a:pt x="169" y="173"/>
                    </a:lnTo>
                    <a:lnTo>
                      <a:pt x="164" y="174"/>
                    </a:lnTo>
                    <a:lnTo>
                      <a:pt x="156" y="174"/>
                    </a:lnTo>
                    <a:lnTo>
                      <a:pt x="149" y="173"/>
                    </a:lnTo>
                    <a:lnTo>
                      <a:pt x="143" y="168"/>
                    </a:lnTo>
                    <a:lnTo>
                      <a:pt x="139" y="161"/>
                    </a:lnTo>
                    <a:lnTo>
                      <a:pt x="138" y="155"/>
                    </a:lnTo>
                    <a:lnTo>
                      <a:pt x="138" y="151"/>
                    </a:lnTo>
                    <a:lnTo>
                      <a:pt x="138" y="145"/>
                    </a:lnTo>
                    <a:lnTo>
                      <a:pt x="136" y="139"/>
                    </a:lnTo>
                    <a:lnTo>
                      <a:pt x="134" y="132"/>
                    </a:lnTo>
                    <a:lnTo>
                      <a:pt x="132" y="128"/>
                    </a:lnTo>
                    <a:lnTo>
                      <a:pt x="135" y="123"/>
                    </a:lnTo>
                    <a:lnTo>
                      <a:pt x="140" y="114"/>
                    </a:lnTo>
                    <a:lnTo>
                      <a:pt x="148" y="105"/>
                    </a:lnTo>
                    <a:lnTo>
                      <a:pt x="156" y="96"/>
                    </a:lnTo>
                    <a:lnTo>
                      <a:pt x="165" y="90"/>
                    </a:lnTo>
                    <a:lnTo>
                      <a:pt x="179" y="85"/>
                    </a:lnTo>
                    <a:lnTo>
                      <a:pt x="194" y="76"/>
                    </a:lnTo>
                    <a:lnTo>
                      <a:pt x="206" y="67"/>
                    </a:lnTo>
                    <a:lnTo>
                      <a:pt x="213" y="56"/>
                    </a:lnTo>
                    <a:lnTo>
                      <a:pt x="220" y="47"/>
                    </a:lnTo>
                    <a:lnTo>
                      <a:pt x="223" y="41"/>
                    </a:lnTo>
                    <a:lnTo>
                      <a:pt x="228" y="38"/>
                    </a:lnTo>
                    <a:lnTo>
                      <a:pt x="236" y="33"/>
                    </a:lnTo>
                    <a:lnTo>
                      <a:pt x="248" y="25"/>
                    </a:lnTo>
                    <a:lnTo>
                      <a:pt x="261" y="17"/>
                    </a:lnTo>
                    <a:lnTo>
                      <a:pt x="275" y="9"/>
                    </a:lnTo>
                    <a:lnTo>
                      <a:pt x="287" y="4"/>
                    </a:lnTo>
                    <a:lnTo>
                      <a:pt x="29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5" name="Freeform 7259"/>
            <p:cNvSpPr>
              <a:spLocks/>
            </p:cNvSpPr>
            <p:nvPr/>
          </p:nvSpPr>
          <p:spPr bwMode="auto">
            <a:xfrm>
              <a:off x="190500" y="4471988"/>
              <a:ext cx="1382713" cy="1235075"/>
            </a:xfrm>
            <a:custGeom>
              <a:avLst/>
              <a:gdLst>
                <a:gd name="T0" fmla="*/ 32 w 1116"/>
                <a:gd name="T1" fmla="*/ 56 h 997"/>
                <a:gd name="T2" fmla="*/ 47 w 1116"/>
                <a:gd name="T3" fmla="*/ 162 h 997"/>
                <a:gd name="T4" fmla="*/ 71 w 1116"/>
                <a:gd name="T5" fmla="*/ 242 h 997"/>
                <a:gd name="T6" fmla="*/ 104 w 1116"/>
                <a:gd name="T7" fmla="*/ 298 h 997"/>
                <a:gd name="T8" fmla="*/ 144 w 1116"/>
                <a:gd name="T9" fmla="*/ 335 h 997"/>
                <a:gd name="T10" fmla="*/ 191 w 1116"/>
                <a:gd name="T11" fmla="*/ 356 h 997"/>
                <a:gd name="T12" fmla="*/ 244 w 1116"/>
                <a:gd name="T13" fmla="*/ 364 h 997"/>
                <a:gd name="T14" fmla="*/ 301 w 1116"/>
                <a:gd name="T15" fmla="*/ 361 h 997"/>
                <a:gd name="T16" fmla="*/ 364 w 1116"/>
                <a:gd name="T17" fmla="*/ 353 h 997"/>
                <a:gd name="T18" fmla="*/ 431 w 1116"/>
                <a:gd name="T19" fmla="*/ 343 h 997"/>
                <a:gd name="T20" fmla="*/ 502 w 1116"/>
                <a:gd name="T21" fmla="*/ 332 h 997"/>
                <a:gd name="T22" fmla="*/ 574 w 1116"/>
                <a:gd name="T23" fmla="*/ 327 h 997"/>
                <a:gd name="T24" fmla="*/ 647 w 1116"/>
                <a:gd name="T25" fmla="*/ 328 h 997"/>
                <a:gd name="T26" fmla="*/ 722 w 1116"/>
                <a:gd name="T27" fmla="*/ 340 h 997"/>
                <a:gd name="T28" fmla="*/ 796 w 1116"/>
                <a:gd name="T29" fmla="*/ 368 h 997"/>
                <a:gd name="T30" fmla="*/ 871 w 1116"/>
                <a:gd name="T31" fmla="*/ 412 h 997"/>
                <a:gd name="T32" fmla="*/ 943 w 1116"/>
                <a:gd name="T33" fmla="*/ 478 h 997"/>
                <a:gd name="T34" fmla="*/ 1015 w 1116"/>
                <a:gd name="T35" fmla="*/ 568 h 997"/>
                <a:gd name="T36" fmla="*/ 1083 w 1116"/>
                <a:gd name="T37" fmla="*/ 686 h 997"/>
                <a:gd name="T38" fmla="*/ 680 w 1116"/>
                <a:gd name="T39" fmla="*/ 997 h 997"/>
                <a:gd name="T40" fmla="*/ 674 w 1116"/>
                <a:gd name="T41" fmla="*/ 877 h 997"/>
                <a:gd name="T42" fmla="*/ 657 w 1116"/>
                <a:gd name="T43" fmla="*/ 780 h 997"/>
                <a:gd name="T44" fmla="*/ 630 w 1116"/>
                <a:gd name="T45" fmla="*/ 702 h 997"/>
                <a:gd name="T46" fmla="*/ 592 w 1116"/>
                <a:gd name="T47" fmla="*/ 641 h 997"/>
                <a:gd name="T48" fmla="*/ 549 w 1116"/>
                <a:gd name="T49" fmla="*/ 594 h 997"/>
                <a:gd name="T50" fmla="*/ 498 w 1116"/>
                <a:gd name="T51" fmla="*/ 560 h 997"/>
                <a:gd name="T52" fmla="*/ 443 w 1116"/>
                <a:gd name="T53" fmla="*/ 537 h 997"/>
                <a:gd name="T54" fmla="*/ 386 w 1116"/>
                <a:gd name="T55" fmla="*/ 520 h 997"/>
                <a:gd name="T56" fmla="*/ 328 w 1116"/>
                <a:gd name="T57" fmla="*/ 507 h 997"/>
                <a:gd name="T58" fmla="*/ 269 w 1116"/>
                <a:gd name="T59" fmla="*/ 496 h 997"/>
                <a:gd name="T60" fmla="*/ 212 w 1116"/>
                <a:gd name="T61" fmla="*/ 484 h 997"/>
                <a:gd name="T62" fmla="*/ 160 w 1116"/>
                <a:gd name="T63" fmla="*/ 470 h 997"/>
                <a:gd name="T64" fmla="*/ 112 w 1116"/>
                <a:gd name="T65" fmla="*/ 449 h 997"/>
                <a:gd name="T66" fmla="*/ 71 w 1116"/>
                <a:gd name="T67" fmla="*/ 420 h 997"/>
                <a:gd name="T68" fmla="*/ 37 w 1116"/>
                <a:gd name="T69" fmla="*/ 381 h 997"/>
                <a:gd name="T70" fmla="*/ 13 w 1116"/>
                <a:gd name="T71" fmla="*/ 327 h 997"/>
                <a:gd name="T72" fmla="*/ 2 w 1116"/>
                <a:gd name="T73" fmla="*/ 259 h 997"/>
                <a:gd name="T74" fmla="*/ 3 w 1116"/>
                <a:gd name="T75" fmla="*/ 171 h 997"/>
                <a:gd name="T76" fmla="*/ 17 w 1116"/>
                <a:gd name="T77" fmla="*/ 63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16" h="997">
                  <a:moveTo>
                    <a:pt x="32" y="0"/>
                  </a:moveTo>
                  <a:lnTo>
                    <a:pt x="32" y="56"/>
                  </a:lnTo>
                  <a:lnTo>
                    <a:pt x="38" y="112"/>
                  </a:lnTo>
                  <a:lnTo>
                    <a:pt x="47" y="162"/>
                  </a:lnTo>
                  <a:lnTo>
                    <a:pt x="58" y="205"/>
                  </a:lnTo>
                  <a:lnTo>
                    <a:pt x="71" y="242"/>
                  </a:lnTo>
                  <a:lnTo>
                    <a:pt x="87" y="274"/>
                  </a:lnTo>
                  <a:lnTo>
                    <a:pt x="104" y="298"/>
                  </a:lnTo>
                  <a:lnTo>
                    <a:pt x="123" y="319"/>
                  </a:lnTo>
                  <a:lnTo>
                    <a:pt x="144" y="335"/>
                  </a:lnTo>
                  <a:lnTo>
                    <a:pt x="167" y="348"/>
                  </a:lnTo>
                  <a:lnTo>
                    <a:pt x="191" y="356"/>
                  </a:lnTo>
                  <a:lnTo>
                    <a:pt x="216" y="361"/>
                  </a:lnTo>
                  <a:lnTo>
                    <a:pt x="244" y="364"/>
                  </a:lnTo>
                  <a:lnTo>
                    <a:pt x="273" y="364"/>
                  </a:lnTo>
                  <a:lnTo>
                    <a:pt x="301" y="361"/>
                  </a:lnTo>
                  <a:lnTo>
                    <a:pt x="333" y="359"/>
                  </a:lnTo>
                  <a:lnTo>
                    <a:pt x="364" y="353"/>
                  </a:lnTo>
                  <a:lnTo>
                    <a:pt x="397" y="348"/>
                  </a:lnTo>
                  <a:lnTo>
                    <a:pt x="431" y="343"/>
                  </a:lnTo>
                  <a:lnTo>
                    <a:pt x="466" y="338"/>
                  </a:lnTo>
                  <a:lnTo>
                    <a:pt x="502" y="332"/>
                  </a:lnTo>
                  <a:lnTo>
                    <a:pt x="537" y="328"/>
                  </a:lnTo>
                  <a:lnTo>
                    <a:pt x="574" y="327"/>
                  </a:lnTo>
                  <a:lnTo>
                    <a:pt x="610" y="326"/>
                  </a:lnTo>
                  <a:lnTo>
                    <a:pt x="647" y="328"/>
                  </a:lnTo>
                  <a:lnTo>
                    <a:pt x="684" y="332"/>
                  </a:lnTo>
                  <a:lnTo>
                    <a:pt x="722" y="340"/>
                  </a:lnTo>
                  <a:lnTo>
                    <a:pt x="760" y="352"/>
                  </a:lnTo>
                  <a:lnTo>
                    <a:pt x="796" y="368"/>
                  </a:lnTo>
                  <a:lnTo>
                    <a:pt x="833" y="387"/>
                  </a:lnTo>
                  <a:lnTo>
                    <a:pt x="871" y="412"/>
                  </a:lnTo>
                  <a:lnTo>
                    <a:pt x="907" y="442"/>
                  </a:lnTo>
                  <a:lnTo>
                    <a:pt x="943" y="478"/>
                  </a:lnTo>
                  <a:lnTo>
                    <a:pt x="979" y="520"/>
                  </a:lnTo>
                  <a:lnTo>
                    <a:pt x="1015" y="568"/>
                  </a:lnTo>
                  <a:lnTo>
                    <a:pt x="1049" y="623"/>
                  </a:lnTo>
                  <a:lnTo>
                    <a:pt x="1083" y="686"/>
                  </a:lnTo>
                  <a:lnTo>
                    <a:pt x="1116" y="757"/>
                  </a:lnTo>
                  <a:lnTo>
                    <a:pt x="680" y="997"/>
                  </a:lnTo>
                  <a:lnTo>
                    <a:pt x="678" y="935"/>
                  </a:lnTo>
                  <a:lnTo>
                    <a:pt x="674" y="877"/>
                  </a:lnTo>
                  <a:lnTo>
                    <a:pt x="667" y="826"/>
                  </a:lnTo>
                  <a:lnTo>
                    <a:pt x="657" y="780"/>
                  </a:lnTo>
                  <a:lnTo>
                    <a:pt x="644" y="738"/>
                  </a:lnTo>
                  <a:lnTo>
                    <a:pt x="630" y="702"/>
                  </a:lnTo>
                  <a:lnTo>
                    <a:pt x="612" y="669"/>
                  </a:lnTo>
                  <a:lnTo>
                    <a:pt x="592" y="641"/>
                  </a:lnTo>
                  <a:lnTo>
                    <a:pt x="571" y="616"/>
                  </a:lnTo>
                  <a:lnTo>
                    <a:pt x="549" y="594"/>
                  </a:lnTo>
                  <a:lnTo>
                    <a:pt x="524" y="576"/>
                  </a:lnTo>
                  <a:lnTo>
                    <a:pt x="498" y="560"/>
                  </a:lnTo>
                  <a:lnTo>
                    <a:pt x="472" y="547"/>
                  </a:lnTo>
                  <a:lnTo>
                    <a:pt x="443" y="537"/>
                  </a:lnTo>
                  <a:lnTo>
                    <a:pt x="415" y="527"/>
                  </a:lnTo>
                  <a:lnTo>
                    <a:pt x="386" y="520"/>
                  </a:lnTo>
                  <a:lnTo>
                    <a:pt x="356" y="512"/>
                  </a:lnTo>
                  <a:lnTo>
                    <a:pt x="328" y="507"/>
                  </a:lnTo>
                  <a:lnTo>
                    <a:pt x="297" y="501"/>
                  </a:lnTo>
                  <a:lnTo>
                    <a:pt x="269" y="496"/>
                  </a:lnTo>
                  <a:lnTo>
                    <a:pt x="240" y="490"/>
                  </a:lnTo>
                  <a:lnTo>
                    <a:pt x="212" y="484"/>
                  </a:lnTo>
                  <a:lnTo>
                    <a:pt x="186" y="478"/>
                  </a:lnTo>
                  <a:lnTo>
                    <a:pt x="160" y="470"/>
                  </a:lnTo>
                  <a:lnTo>
                    <a:pt x="135" y="459"/>
                  </a:lnTo>
                  <a:lnTo>
                    <a:pt x="112" y="449"/>
                  </a:lnTo>
                  <a:lnTo>
                    <a:pt x="91" y="436"/>
                  </a:lnTo>
                  <a:lnTo>
                    <a:pt x="71" y="420"/>
                  </a:lnTo>
                  <a:lnTo>
                    <a:pt x="53" y="402"/>
                  </a:lnTo>
                  <a:lnTo>
                    <a:pt x="37" y="381"/>
                  </a:lnTo>
                  <a:lnTo>
                    <a:pt x="24" y="356"/>
                  </a:lnTo>
                  <a:lnTo>
                    <a:pt x="13" y="327"/>
                  </a:lnTo>
                  <a:lnTo>
                    <a:pt x="7" y="296"/>
                  </a:lnTo>
                  <a:lnTo>
                    <a:pt x="2" y="259"/>
                  </a:lnTo>
                  <a:lnTo>
                    <a:pt x="0" y="217"/>
                  </a:lnTo>
                  <a:lnTo>
                    <a:pt x="3" y="171"/>
                  </a:lnTo>
                  <a:lnTo>
                    <a:pt x="8" y="119"/>
                  </a:lnTo>
                  <a:lnTo>
                    <a:pt x="17" y="6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874" name="Freeform 7260"/>
            <p:cNvSpPr>
              <a:spLocks noEditPoints="1"/>
            </p:cNvSpPr>
            <p:nvPr/>
          </p:nvSpPr>
          <p:spPr bwMode="auto">
            <a:xfrm>
              <a:off x="214313" y="4514850"/>
              <a:ext cx="1133475" cy="1133475"/>
            </a:xfrm>
            <a:custGeom>
              <a:avLst/>
              <a:gdLst>
                <a:gd name="T0" fmla="*/ 2147483646 w 915"/>
                <a:gd name="T1" fmla="*/ 2147483646 h 914"/>
                <a:gd name="T2" fmla="*/ 2147483646 w 915"/>
                <a:gd name="T3" fmla="*/ 2147483646 h 914"/>
                <a:gd name="T4" fmla="*/ 2147483646 w 915"/>
                <a:gd name="T5" fmla="*/ 2147483646 h 914"/>
                <a:gd name="T6" fmla="*/ 2147483646 w 915"/>
                <a:gd name="T7" fmla="*/ 2147483646 h 914"/>
                <a:gd name="T8" fmla="*/ 2147483646 w 915"/>
                <a:gd name="T9" fmla="*/ 2147483646 h 914"/>
                <a:gd name="T10" fmla="*/ 2147483646 w 915"/>
                <a:gd name="T11" fmla="*/ 2147483646 h 914"/>
                <a:gd name="T12" fmla="*/ 2147483646 w 915"/>
                <a:gd name="T13" fmla="*/ 2147483646 h 914"/>
                <a:gd name="T14" fmla="*/ 2147483646 w 915"/>
                <a:gd name="T15" fmla="*/ 2147483646 h 914"/>
                <a:gd name="T16" fmla="*/ 2147483646 w 915"/>
                <a:gd name="T17" fmla="*/ 2147483646 h 914"/>
                <a:gd name="T18" fmla="*/ 2147483646 w 915"/>
                <a:gd name="T19" fmla="*/ 2147483646 h 914"/>
                <a:gd name="T20" fmla="*/ 2147483646 w 915"/>
                <a:gd name="T21" fmla="*/ 2147483646 h 914"/>
                <a:gd name="T22" fmla="*/ 2147483646 w 915"/>
                <a:gd name="T23" fmla="*/ 2147483646 h 914"/>
                <a:gd name="T24" fmla="*/ 2147483646 w 915"/>
                <a:gd name="T25" fmla="*/ 2147483646 h 914"/>
                <a:gd name="T26" fmla="*/ 2147483646 w 915"/>
                <a:gd name="T27" fmla="*/ 2147483646 h 914"/>
                <a:gd name="T28" fmla="*/ 2147483646 w 915"/>
                <a:gd name="T29" fmla="*/ 2147483646 h 914"/>
                <a:gd name="T30" fmla="*/ 2147483646 w 915"/>
                <a:gd name="T31" fmla="*/ 2147483646 h 914"/>
                <a:gd name="T32" fmla="*/ 2147483646 w 915"/>
                <a:gd name="T33" fmla="*/ 2147483646 h 914"/>
                <a:gd name="T34" fmla="*/ 2147483646 w 915"/>
                <a:gd name="T35" fmla="*/ 2147483646 h 914"/>
                <a:gd name="T36" fmla="*/ 2147483646 w 915"/>
                <a:gd name="T37" fmla="*/ 2147483646 h 914"/>
                <a:gd name="T38" fmla="*/ 2147483646 w 915"/>
                <a:gd name="T39" fmla="*/ 2147483646 h 914"/>
                <a:gd name="T40" fmla="*/ 2147483646 w 915"/>
                <a:gd name="T41" fmla="*/ 2147483646 h 914"/>
                <a:gd name="T42" fmla="*/ 2147483646 w 915"/>
                <a:gd name="T43" fmla="*/ 2147483646 h 914"/>
                <a:gd name="T44" fmla="*/ 2147483646 w 915"/>
                <a:gd name="T45" fmla="*/ 2147483646 h 914"/>
                <a:gd name="T46" fmla="*/ 2147483646 w 915"/>
                <a:gd name="T47" fmla="*/ 2147483646 h 914"/>
                <a:gd name="T48" fmla="*/ 2147483646 w 915"/>
                <a:gd name="T49" fmla="*/ 2147483646 h 914"/>
                <a:gd name="T50" fmla="*/ 2147483646 w 915"/>
                <a:gd name="T51" fmla="*/ 2147483646 h 914"/>
                <a:gd name="T52" fmla="*/ 2147483646 w 915"/>
                <a:gd name="T53" fmla="*/ 2147483646 h 914"/>
                <a:gd name="T54" fmla="*/ 2147483646 w 915"/>
                <a:gd name="T55" fmla="*/ 2147483646 h 914"/>
                <a:gd name="T56" fmla="*/ 2147483646 w 915"/>
                <a:gd name="T57" fmla="*/ 2147483646 h 914"/>
                <a:gd name="T58" fmla="*/ 2147483646 w 915"/>
                <a:gd name="T59" fmla="*/ 2147483646 h 914"/>
                <a:gd name="T60" fmla="*/ 2147483646 w 915"/>
                <a:gd name="T61" fmla="*/ 2147483646 h 914"/>
                <a:gd name="T62" fmla="*/ 2147483646 w 915"/>
                <a:gd name="T63" fmla="*/ 2147483646 h 914"/>
                <a:gd name="T64" fmla="*/ 2147483646 w 915"/>
                <a:gd name="T65" fmla="*/ 2147483646 h 914"/>
                <a:gd name="T66" fmla="*/ 2147483646 w 915"/>
                <a:gd name="T67" fmla="*/ 2147483646 h 914"/>
                <a:gd name="T68" fmla="*/ 2147483646 w 915"/>
                <a:gd name="T69" fmla="*/ 2147483646 h 914"/>
                <a:gd name="T70" fmla="*/ 2147483646 w 915"/>
                <a:gd name="T71" fmla="*/ 2147483646 h 914"/>
                <a:gd name="T72" fmla="*/ 2147483646 w 915"/>
                <a:gd name="T73" fmla="*/ 2147483646 h 914"/>
                <a:gd name="T74" fmla="*/ 2147483646 w 915"/>
                <a:gd name="T75" fmla="*/ 2147483646 h 914"/>
                <a:gd name="T76" fmla="*/ 2147483646 w 915"/>
                <a:gd name="T77" fmla="*/ 2147483646 h 914"/>
                <a:gd name="T78" fmla="*/ 2147483646 w 915"/>
                <a:gd name="T79" fmla="*/ 2147483646 h 914"/>
                <a:gd name="T80" fmla="*/ 2147483646 w 915"/>
                <a:gd name="T81" fmla="*/ 2147483646 h 914"/>
                <a:gd name="T82" fmla="*/ 2147483646 w 915"/>
                <a:gd name="T83" fmla="*/ 2147483646 h 914"/>
                <a:gd name="T84" fmla="*/ 2147483646 w 915"/>
                <a:gd name="T85" fmla="*/ 2147483646 h 914"/>
                <a:gd name="T86" fmla="*/ 0 w 915"/>
                <a:gd name="T87" fmla="*/ 2147483646 h 91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915" h="914">
                  <a:moveTo>
                    <a:pt x="801" y="583"/>
                  </a:moveTo>
                  <a:lnTo>
                    <a:pt x="822" y="619"/>
                  </a:lnTo>
                  <a:lnTo>
                    <a:pt x="843" y="661"/>
                  </a:lnTo>
                  <a:lnTo>
                    <a:pt x="864" y="706"/>
                  </a:lnTo>
                  <a:lnTo>
                    <a:pt x="882" y="757"/>
                  </a:lnTo>
                  <a:lnTo>
                    <a:pt x="900" y="812"/>
                  </a:lnTo>
                  <a:lnTo>
                    <a:pt x="915" y="873"/>
                  </a:lnTo>
                  <a:lnTo>
                    <a:pt x="870" y="914"/>
                  </a:lnTo>
                  <a:lnTo>
                    <a:pt x="857" y="859"/>
                  </a:lnTo>
                  <a:lnTo>
                    <a:pt x="843" y="803"/>
                  </a:lnTo>
                  <a:lnTo>
                    <a:pt x="828" y="748"/>
                  </a:lnTo>
                  <a:lnTo>
                    <a:pt x="813" y="697"/>
                  </a:lnTo>
                  <a:lnTo>
                    <a:pt x="796" y="651"/>
                  </a:lnTo>
                  <a:lnTo>
                    <a:pt x="778" y="610"/>
                  </a:lnTo>
                  <a:lnTo>
                    <a:pt x="801" y="583"/>
                  </a:lnTo>
                  <a:close/>
                  <a:moveTo>
                    <a:pt x="566" y="405"/>
                  </a:moveTo>
                  <a:lnTo>
                    <a:pt x="600" y="414"/>
                  </a:lnTo>
                  <a:lnTo>
                    <a:pt x="636" y="428"/>
                  </a:lnTo>
                  <a:lnTo>
                    <a:pt x="669" y="447"/>
                  </a:lnTo>
                  <a:lnTo>
                    <a:pt x="703" y="469"/>
                  </a:lnTo>
                  <a:lnTo>
                    <a:pt x="734" y="498"/>
                  </a:lnTo>
                  <a:lnTo>
                    <a:pt x="764" y="532"/>
                  </a:lnTo>
                  <a:lnTo>
                    <a:pt x="793" y="571"/>
                  </a:lnTo>
                  <a:lnTo>
                    <a:pt x="772" y="597"/>
                  </a:lnTo>
                  <a:lnTo>
                    <a:pt x="744" y="555"/>
                  </a:lnTo>
                  <a:lnTo>
                    <a:pt x="717" y="519"/>
                  </a:lnTo>
                  <a:lnTo>
                    <a:pt x="687" y="490"/>
                  </a:lnTo>
                  <a:lnTo>
                    <a:pt x="655" y="466"/>
                  </a:lnTo>
                  <a:lnTo>
                    <a:pt x="623" y="448"/>
                  </a:lnTo>
                  <a:lnTo>
                    <a:pt x="589" y="434"/>
                  </a:lnTo>
                  <a:lnTo>
                    <a:pt x="553" y="423"/>
                  </a:lnTo>
                  <a:lnTo>
                    <a:pt x="566" y="405"/>
                  </a:lnTo>
                  <a:close/>
                  <a:moveTo>
                    <a:pt x="429" y="389"/>
                  </a:moveTo>
                  <a:lnTo>
                    <a:pt x="490" y="392"/>
                  </a:lnTo>
                  <a:lnTo>
                    <a:pt x="552" y="401"/>
                  </a:lnTo>
                  <a:lnTo>
                    <a:pt x="540" y="420"/>
                  </a:lnTo>
                  <a:lnTo>
                    <a:pt x="480" y="413"/>
                  </a:lnTo>
                  <a:lnTo>
                    <a:pt x="418" y="410"/>
                  </a:lnTo>
                  <a:lnTo>
                    <a:pt x="358" y="409"/>
                  </a:lnTo>
                  <a:lnTo>
                    <a:pt x="299" y="409"/>
                  </a:lnTo>
                  <a:lnTo>
                    <a:pt x="307" y="390"/>
                  </a:lnTo>
                  <a:lnTo>
                    <a:pt x="367" y="389"/>
                  </a:lnTo>
                  <a:lnTo>
                    <a:pt x="429" y="389"/>
                  </a:lnTo>
                  <a:close/>
                  <a:moveTo>
                    <a:pt x="142" y="365"/>
                  </a:moveTo>
                  <a:lnTo>
                    <a:pt x="176" y="379"/>
                  </a:lnTo>
                  <a:lnTo>
                    <a:pt x="213" y="385"/>
                  </a:lnTo>
                  <a:lnTo>
                    <a:pt x="252" y="389"/>
                  </a:lnTo>
                  <a:lnTo>
                    <a:pt x="294" y="390"/>
                  </a:lnTo>
                  <a:lnTo>
                    <a:pt x="285" y="409"/>
                  </a:lnTo>
                  <a:lnTo>
                    <a:pt x="244" y="406"/>
                  </a:lnTo>
                  <a:lnTo>
                    <a:pt x="206" y="401"/>
                  </a:lnTo>
                  <a:lnTo>
                    <a:pt x="171" y="390"/>
                  </a:lnTo>
                  <a:lnTo>
                    <a:pt x="137" y="376"/>
                  </a:lnTo>
                  <a:lnTo>
                    <a:pt x="142" y="365"/>
                  </a:lnTo>
                  <a:close/>
                  <a:moveTo>
                    <a:pt x="51" y="276"/>
                  </a:moveTo>
                  <a:lnTo>
                    <a:pt x="68" y="304"/>
                  </a:lnTo>
                  <a:lnTo>
                    <a:pt x="87" y="328"/>
                  </a:lnTo>
                  <a:lnTo>
                    <a:pt x="108" y="346"/>
                  </a:lnTo>
                  <a:lnTo>
                    <a:pt x="130" y="360"/>
                  </a:lnTo>
                  <a:lnTo>
                    <a:pt x="125" y="369"/>
                  </a:lnTo>
                  <a:lnTo>
                    <a:pt x="103" y="354"/>
                  </a:lnTo>
                  <a:lnTo>
                    <a:pt x="83" y="334"/>
                  </a:lnTo>
                  <a:lnTo>
                    <a:pt x="65" y="309"/>
                  </a:lnTo>
                  <a:lnTo>
                    <a:pt x="48" y="280"/>
                  </a:lnTo>
                  <a:lnTo>
                    <a:pt x="51" y="276"/>
                  </a:lnTo>
                  <a:close/>
                  <a:moveTo>
                    <a:pt x="22" y="198"/>
                  </a:moveTo>
                  <a:lnTo>
                    <a:pt x="32" y="233"/>
                  </a:lnTo>
                  <a:lnTo>
                    <a:pt x="44" y="263"/>
                  </a:lnTo>
                  <a:lnTo>
                    <a:pt x="41" y="267"/>
                  </a:lnTo>
                  <a:lnTo>
                    <a:pt x="30" y="236"/>
                  </a:lnTo>
                  <a:lnTo>
                    <a:pt x="19" y="199"/>
                  </a:lnTo>
                  <a:lnTo>
                    <a:pt x="22" y="198"/>
                  </a:lnTo>
                  <a:close/>
                  <a:moveTo>
                    <a:pt x="9" y="125"/>
                  </a:moveTo>
                  <a:lnTo>
                    <a:pt x="13" y="155"/>
                  </a:lnTo>
                  <a:lnTo>
                    <a:pt x="18" y="184"/>
                  </a:lnTo>
                  <a:lnTo>
                    <a:pt x="17" y="185"/>
                  </a:lnTo>
                  <a:lnTo>
                    <a:pt x="11" y="156"/>
                  </a:lnTo>
                  <a:lnTo>
                    <a:pt x="7" y="126"/>
                  </a:lnTo>
                  <a:lnTo>
                    <a:pt x="9" y="125"/>
                  </a:lnTo>
                  <a:close/>
                  <a:moveTo>
                    <a:pt x="2" y="57"/>
                  </a:moveTo>
                  <a:lnTo>
                    <a:pt x="6" y="108"/>
                  </a:lnTo>
                  <a:lnTo>
                    <a:pt x="5" y="109"/>
                  </a:lnTo>
                  <a:lnTo>
                    <a:pt x="1" y="58"/>
                  </a:lnTo>
                  <a:lnTo>
                    <a:pt x="2" y="57"/>
                  </a:lnTo>
                  <a:close/>
                  <a:moveTo>
                    <a:pt x="1" y="0"/>
                  </a:moveTo>
                  <a:lnTo>
                    <a:pt x="2" y="40"/>
                  </a:lnTo>
                  <a:lnTo>
                    <a:pt x="1" y="41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1875" name="Freeform 7262"/>
            <p:cNvSpPr>
              <a:spLocks/>
            </p:cNvSpPr>
            <p:nvPr/>
          </p:nvSpPr>
          <p:spPr bwMode="auto">
            <a:xfrm>
              <a:off x="1874838" y="3930650"/>
              <a:ext cx="739775" cy="642938"/>
            </a:xfrm>
            <a:custGeom>
              <a:avLst/>
              <a:gdLst>
                <a:gd name="T0" fmla="*/ 2147483646 w 597"/>
                <a:gd name="T1" fmla="*/ 0 h 519"/>
                <a:gd name="T2" fmla="*/ 2147483646 w 597"/>
                <a:gd name="T3" fmla="*/ 2147483646 h 519"/>
                <a:gd name="T4" fmla="*/ 2147483646 w 597"/>
                <a:gd name="T5" fmla="*/ 2147483646 h 519"/>
                <a:gd name="T6" fmla="*/ 2147483646 w 597"/>
                <a:gd name="T7" fmla="*/ 2147483646 h 519"/>
                <a:gd name="T8" fmla="*/ 2147483646 w 597"/>
                <a:gd name="T9" fmla="*/ 2147483646 h 519"/>
                <a:gd name="T10" fmla="*/ 2147483646 w 597"/>
                <a:gd name="T11" fmla="*/ 2147483646 h 519"/>
                <a:gd name="T12" fmla="*/ 2147483646 w 597"/>
                <a:gd name="T13" fmla="*/ 2147483646 h 519"/>
                <a:gd name="T14" fmla="*/ 2147483646 w 597"/>
                <a:gd name="T15" fmla="*/ 2147483646 h 519"/>
                <a:gd name="T16" fmla="*/ 2147483646 w 597"/>
                <a:gd name="T17" fmla="*/ 2147483646 h 519"/>
                <a:gd name="T18" fmla="*/ 2147483646 w 597"/>
                <a:gd name="T19" fmla="*/ 2147483646 h 519"/>
                <a:gd name="T20" fmla="*/ 2147483646 w 597"/>
                <a:gd name="T21" fmla="*/ 2147483646 h 519"/>
                <a:gd name="T22" fmla="*/ 2147483646 w 597"/>
                <a:gd name="T23" fmla="*/ 2147483646 h 519"/>
                <a:gd name="T24" fmla="*/ 2147483646 w 597"/>
                <a:gd name="T25" fmla="*/ 2147483646 h 519"/>
                <a:gd name="T26" fmla="*/ 2147483646 w 597"/>
                <a:gd name="T27" fmla="*/ 2147483646 h 519"/>
                <a:gd name="T28" fmla="*/ 2147483646 w 597"/>
                <a:gd name="T29" fmla="*/ 2147483646 h 519"/>
                <a:gd name="T30" fmla="*/ 0 w 597"/>
                <a:gd name="T31" fmla="*/ 2147483646 h 519"/>
                <a:gd name="T32" fmla="*/ 2147483646 w 597"/>
                <a:gd name="T33" fmla="*/ 2147483646 h 519"/>
                <a:gd name="T34" fmla="*/ 2147483646 w 597"/>
                <a:gd name="T35" fmla="*/ 2147483646 h 519"/>
                <a:gd name="T36" fmla="*/ 2147483646 w 597"/>
                <a:gd name="T37" fmla="*/ 2147483646 h 519"/>
                <a:gd name="T38" fmla="*/ 2147483646 w 597"/>
                <a:gd name="T39" fmla="*/ 2147483646 h 519"/>
                <a:gd name="T40" fmla="*/ 2147483646 w 597"/>
                <a:gd name="T41" fmla="*/ 2147483646 h 519"/>
                <a:gd name="T42" fmla="*/ 2147483646 w 597"/>
                <a:gd name="T43" fmla="*/ 2147483646 h 519"/>
                <a:gd name="T44" fmla="*/ 2147483646 w 597"/>
                <a:gd name="T45" fmla="*/ 2147483646 h 519"/>
                <a:gd name="T46" fmla="*/ 2147483646 w 597"/>
                <a:gd name="T47" fmla="*/ 2147483646 h 519"/>
                <a:gd name="T48" fmla="*/ 2147483646 w 597"/>
                <a:gd name="T49" fmla="*/ 2147483646 h 519"/>
                <a:gd name="T50" fmla="*/ 2147483646 w 597"/>
                <a:gd name="T51" fmla="*/ 2147483646 h 519"/>
                <a:gd name="T52" fmla="*/ 2147483646 w 597"/>
                <a:gd name="T53" fmla="*/ 2147483646 h 519"/>
                <a:gd name="T54" fmla="*/ 2147483646 w 597"/>
                <a:gd name="T55" fmla="*/ 2147483646 h 519"/>
                <a:gd name="T56" fmla="*/ 2147483646 w 597"/>
                <a:gd name="T57" fmla="*/ 2147483646 h 519"/>
                <a:gd name="T58" fmla="*/ 2147483646 w 597"/>
                <a:gd name="T59" fmla="*/ 2147483646 h 519"/>
                <a:gd name="T60" fmla="*/ 2147483646 w 597"/>
                <a:gd name="T61" fmla="*/ 2147483646 h 519"/>
                <a:gd name="T62" fmla="*/ 2147483646 w 597"/>
                <a:gd name="T63" fmla="*/ 2147483646 h 51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7" h="519">
                  <a:moveTo>
                    <a:pt x="500" y="0"/>
                  </a:moveTo>
                  <a:lnTo>
                    <a:pt x="528" y="0"/>
                  </a:lnTo>
                  <a:lnTo>
                    <a:pt x="550" y="4"/>
                  </a:lnTo>
                  <a:lnTo>
                    <a:pt x="568" y="9"/>
                  </a:lnTo>
                  <a:lnTo>
                    <a:pt x="581" y="17"/>
                  </a:lnTo>
                  <a:lnTo>
                    <a:pt x="590" y="27"/>
                  </a:lnTo>
                  <a:lnTo>
                    <a:pt x="596" y="40"/>
                  </a:lnTo>
                  <a:lnTo>
                    <a:pt x="597" y="55"/>
                  </a:lnTo>
                  <a:lnTo>
                    <a:pt x="594" y="70"/>
                  </a:lnTo>
                  <a:lnTo>
                    <a:pt x="588" y="89"/>
                  </a:lnTo>
                  <a:lnTo>
                    <a:pt x="579" y="107"/>
                  </a:lnTo>
                  <a:lnTo>
                    <a:pt x="566" y="128"/>
                  </a:lnTo>
                  <a:lnTo>
                    <a:pt x="550" y="149"/>
                  </a:lnTo>
                  <a:lnTo>
                    <a:pt x="533" y="171"/>
                  </a:lnTo>
                  <a:lnTo>
                    <a:pt x="512" y="195"/>
                  </a:lnTo>
                  <a:lnTo>
                    <a:pt x="490" y="218"/>
                  </a:lnTo>
                  <a:lnTo>
                    <a:pt x="465" y="243"/>
                  </a:lnTo>
                  <a:lnTo>
                    <a:pt x="437" y="267"/>
                  </a:lnTo>
                  <a:lnTo>
                    <a:pt x="410" y="292"/>
                  </a:lnTo>
                  <a:lnTo>
                    <a:pt x="380" y="315"/>
                  </a:lnTo>
                  <a:lnTo>
                    <a:pt x="350" y="339"/>
                  </a:lnTo>
                  <a:lnTo>
                    <a:pt x="317" y="362"/>
                  </a:lnTo>
                  <a:lnTo>
                    <a:pt x="284" y="385"/>
                  </a:lnTo>
                  <a:lnTo>
                    <a:pt x="251" y="407"/>
                  </a:lnTo>
                  <a:lnTo>
                    <a:pt x="217" y="428"/>
                  </a:lnTo>
                  <a:lnTo>
                    <a:pt x="183" y="446"/>
                  </a:lnTo>
                  <a:lnTo>
                    <a:pt x="149" y="464"/>
                  </a:lnTo>
                  <a:lnTo>
                    <a:pt x="117" y="481"/>
                  </a:lnTo>
                  <a:lnTo>
                    <a:pt x="83" y="496"/>
                  </a:lnTo>
                  <a:lnTo>
                    <a:pt x="51" y="509"/>
                  </a:lnTo>
                  <a:lnTo>
                    <a:pt x="18" y="519"/>
                  </a:lnTo>
                  <a:lnTo>
                    <a:pt x="0" y="471"/>
                  </a:lnTo>
                  <a:lnTo>
                    <a:pt x="56" y="445"/>
                  </a:lnTo>
                  <a:lnTo>
                    <a:pt x="109" y="419"/>
                  </a:lnTo>
                  <a:lnTo>
                    <a:pt x="157" y="390"/>
                  </a:lnTo>
                  <a:lnTo>
                    <a:pt x="204" y="362"/>
                  </a:lnTo>
                  <a:lnTo>
                    <a:pt x="248" y="333"/>
                  </a:lnTo>
                  <a:lnTo>
                    <a:pt x="288" y="305"/>
                  </a:lnTo>
                  <a:lnTo>
                    <a:pt x="325" y="276"/>
                  </a:lnTo>
                  <a:lnTo>
                    <a:pt x="357" y="248"/>
                  </a:lnTo>
                  <a:lnTo>
                    <a:pt x="388" y="221"/>
                  </a:lnTo>
                  <a:lnTo>
                    <a:pt x="414" y="195"/>
                  </a:lnTo>
                  <a:lnTo>
                    <a:pt x="436" y="170"/>
                  </a:lnTo>
                  <a:lnTo>
                    <a:pt x="454" y="145"/>
                  </a:lnTo>
                  <a:lnTo>
                    <a:pt x="469" y="123"/>
                  </a:lnTo>
                  <a:lnTo>
                    <a:pt x="479" y="102"/>
                  </a:lnTo>
                  <a:lnTo>
                    <a:pt x="484" y="83"/>
                  </a:lnTo>
                  <a:lnTo>
                    <a:pt x="486" y="66"/>
                  </a:lnTo>
                  <a:lnTo>
                    <a:pt x="483" y="53"/>
                  </a:lnTo>
                  <a:lnTo>
                    <a:pt x="475" y="42"/>
                  </a:lnTo>
                  <a:lnTo>
                    <a:pt x="464" y="32"/>
                  </a:lnTo>
                  <a:lnTo>
                    <a:pt x="446" y="27"/>
                  </a:lnTo>
                  <a:lnTo>
                    <a:pt x="424" y="25"/>
                  </a:lnTo>
                  <a:lnTo>
                    <a:pt x="397" y="26"/>
                  </a:lnTo>
                  <a:lnTo>
                    <a:pt x="364" y="31"/>
                  </a:lnTo>
                  <a:lnTo>
                    <a:pt x="327" y="40"/>
                  </a:lnTo>
                  <a:lnTo>
                    <a:pt x="284" y="53"/>
                  </a:lnTo>
                  <a:lnTo>
                    <a:pt x="283" y="52"/>
                  </a:lnTo>
                  <a:lnTo>
                    <a:pt x="283" y="51"/>
                  </a:lnTo>
                  <a:lnTo>
                    <a:pt x="282" y="48"/>
                  </a:lnTo>
                  <a:lnTo>
                    <a:pt x="337" y="31"/>
                  </a:lnTo>
                  <a:lnTo>
                    <a:pt x="386" y="18"/>
                  </a:lnTo>
                  <a:lnTo>
                    <a:pt x="429" y="9"/>
                  </a:lnTo>
                  <a:lnTo>
                    <a:pt x="467" y="2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A9E01E"/>
            </a:solidFill>
            <a:ln w="0">
              <a:solidFill>
                <a:srgbClr val="A9E0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8" name="Freihandform 47"/>
            <p:cNvSpPr/>
            <p:nvPr/>
          </p:nvSpPr>
          <p:spPr bwMode="auto">
            <a:xfrm>
              <a:off x="193675" y="4467225"/>
              <a:ext cx="1298575" cy="992188"/>
            </a:xfrm>
            <a:custGeom>
              <a:avLst/>
              <a:gdLst>
                <a:gd name="connsiteX0" fmla="*/ 1067912 w 1705322"/>
                <a:gd name="connsiteY0" fmla="*/ 1408310 h 1408310"/>
                <a:gd name="connsiteX1" fmla="*/ 1047889 w 1705322"/>
                <a:gd name="connsiteY1" fmla="*/ 1268146 h 1408310"/>
                <a:gd name="connsiteX2" fmla="*/ 1011179 w 1705322"/>
                <a:gd name="connsiteY2" fmla="*/ 1148006 h 1408310"/>
                <a:gd name="connsiteX3" fmla="*/ 951109 w 1705322"/>
                <a:gd name="connsiteY3" fmla="*/ 1031203 h 1408310"/>
                <a:gd name="connsiteX4" fmla="*/ 857667 w 1705322"/>
                <a:gd name="connsiteY4" fmla="*/ 944435 h 1408310"/>
                <a:gd name="connsiteX5" fmla="*/ 780911 w 1705322"/>
                <a:gd name="connsiteY5" fmla="*/ 894377 h 1408310"/>
                <a:gd name="connsiteX6" fmla="*/ 667445 w 1705322"/>
                <a:gd name="connsiteY6" fmla="*/ 847656 h 1408310"/>
                <a:gd name="connsiteX7" fmla="*/ 557316 w 1705322"/>
                <a:gd name="connsiteY7" fmla="*/ 817621 h 1408310"/>
                <a:gd name="connsiteX8" fmla="*/ 403804 w 1705322"/>
                <a:gd name="connsiteY8" fmla="*/ 787586 h 1408310"/>
                <a:gd name="connsiteX9" fmla="*/ 246954 w 1705322"/>
                <a:gd name="connsiteY9" fmla="*/ 750876 h 1408310"/>
                <a:gd name="connsiteX10" fmla="*/ 160186 w 1705322"/>
                <a:gd name="connsiteY10" fmla="*/ 707492 h 1408310"/>
                <a:gd name="connsiteX11" fmla="*/ 90105 w 1705322"/>
                <a:gd name="connsiteY11" fmla="*/ 654097 h 1408310"/>
                <a:gd name="connsiteX12" fmla="*/ 46721 w 1705322"/>
                <a:gd name="connsiteY12" fmla="*/ 597364 h 1408310"/>
                <a:gd name="connsiteX13" fmla="*/ 16686 w 1705322"/>
                <a:gd name="connsiteY13" fmla="*/ 510596 h 1408310"/>
                <a:gd name="connsiteX14" fmla="*/ 0 w 1705322"/>
                <a:gd name="connsiteY14" fmla="*/ 407142 h 1408310"/>
                <a:gd name="connsiteX15" fmla="*/ 3337 w 1705322"/>
                <a:gd name="connsiteY15" fmla="*/ 240281 h 1408310"/>
                <a:gd name="connsiteX16" fmla="*/ 33372 w 1705322"/>
                <a:gd name="connsiteY16" fmla="*/ 90105 h 1408310"/>
                <a:gd name="connsiteX17" fmla="*/ 56732 w 1705322"/>
                <a:gd name="connsiteY17" fmla="*/ 0 h 1408310"/>
                <a:gd name="connsiteX18" fmla="*/ 53395 w 1705322"/>
                <a:gd name="connsiteY18" fmla="*/ 106792 h 1408310"/>
                <a:gd name="connsiteX19" fmla="*/ 66744 w 1705322"/>
                <a:gd name="connsiteY19" fmla="*/ 193559 h 1408310"/>
                <a:gd name="connsiteX20" fmla="*/ 93442 w 1705322"/>
                <a:gd name="connsiteY20" fmla="*/ 347072 h 1408310"/>
                <a:gd name="connsiteX21" fmla="*/ 130151 w 1705322"/>
                <a:gd name="connsiteY21" fmla="*/ 430503 h 1408310"/>
                <a:gd name="connsiteX22" fmla="*/ 213582 w 1705322"/>
                <a:gd name="connsiteY22" fmla="*/ 527282 h 1408310"/>
                <a:gd name="connsiteX23" fmla="*/ 297013 w 1705322"/>
                <a:gd name="connsiteY23" fmla="*/ 574003 h 1408310"/>
                <a:gd name="connsiteX24" fmla="*/ 437176 w 1705322"/>
                <a:gd name="connsiteY24" fmla="*/ 584015 h 1408310"/>
                <a:gd name="connsiteX25" fmla="*/ 617386 w 1705322"/>
                <a:gd name="connsiteY25" fmla="*/ 563992 h 1408310"/>
                <a:gd name="connsiteX26" fmla="*/ 820957 w 1705322"/>
                <a:gd name="connsiteY26" fmla="*/ 533957 h 1408310"/>
                <a:gd name="connsiteX27" fmla="*/ 951109 w 1705322"/>
                <a:gd name="connsiteY27" fmla="*/ 527282 h 1408310"/>
                <a:gd name="connsiteX28" fmla="*/ 1094610 w 1705322"/>
                <a:gd name="connsiteY28" fmla="*/ 537294 h 1408310"/>
                <a:gd name="connsiteX29" fmla="*/ 1264808 w 1705322"/>
                <a:gd name="connsiteY29" fmla="*/ 594027 h 1408310"/>
                <a:gd name="connsiteX30" fmla="*/ 1451693 w 1705322"/>
                <a:gd name="connsiteY30" fmla="*/ 710830 h 1408310"/>
                <a:gd name="connsiteX31" fmla="*/ 1545135 w 1705322"/>
                <a:gd name="connsiteY31" fmla="*/ 824295 h 1408310"/>
                <a:gd name="connsiteX32" fmla="*/ 1671950 w 1705322"/>
                <a:gd name="connsiteY32" fmla="*/ 1007843 h 1408310"/>
                <a:gd name="connsiteX33" fmla="*/ 1705322 w 1705322"/>
                <a:gd name="connsiteY33" fmla="*/ 1081262 h 1408310"/>
                <a:gd name="connsiteX34" fmla="*/ 1628566 w 1705322"/>
                <a:gd name="connsiteY34" fmla="*/ 1104622 h 1408310"/>
                <a:gd name="connsiteX35" fmla="*/ 1378274 w 1705322"/>
                <a:gd name="connsiteY35" fmla="*/ 1238111 h 1408310"/>
                <a:gd name="connsiteX36" fmla="*/ 1067912 w 1705322"/>
                <a:gd name="connsiteY36" fmla="*/ 1408310 h 1408310"/>
                <a:gd name="connsiteX0" fmla="*/ 1067912 w 1705322"/>
                <a:gd name="connsiteY0" fmla="*/ 1408310 h 1408310"/>
                <a:gd name="connsiteX1" fmla="*/ 1047889 w 1705322"/>
                <a:gd name="connsiteY1" fmla="*/ 1268146 h 1408310"/>
                <a:gd name="connsiteX2" fmla="*/ 1011179 w 1705322"/>
                <a:gd name="connsiteY2" fmla="*/ 1148006 h 1408310"/>
                <a:gd name="connsiteX3" fmla="*/ 944435 w 1705322"/>
                <a:gd name="connsiteY3" fmla="*/ 1034541 h 1408310"/>
                <a:gd name="connsiteX4" fmla="*/ 857667 w 1705322"/>
                <a:gd name="connsiteY4" fmla="*/ 944435 h 1408310"/>
                <a:gd name="connsiteX5" fmla="*/ 780911 w 1705322"/>
                <a:gd name="connsiteY5" fmla="*/ 894377 h 1408310"/>
                <a:gd name="connsiteX6" fmla="*/ 667445 w 1705322"/>
                <a:gd name="connsiteY6" fmla="*/ 847656 h 1408310"/>
                <a:gd name="connsiteX7" fmla="*/ 557316 w 1705322"/>
                <a:gd name="connsiteY7" fmla="*/ 817621 h 1408310"/>
                <a:gd name="connsiteX8" fmla="*/ 403804 w 1705322"/>
                <a:gd name="connsiteY8" fmla="*/ 787586 h 1408310"/>
                <a:gd name="connsiteX9" fmla="*/ 246954 w 1705322"/>
                <a:gd name="connsiteY9" fmla="*/ 750876 h 1408310"/>
                <a:gd name="connsiteX10" fmla="*/ 160186 w 1705322"/>
                <a:gd name="connsiteY10" fmla="*/ 707492 h 1408310"/>
                <a:gd name="connsiteX11" fmla="*/ 90105 w 1705322"/>
                <a:gd name="connsiteY11" fmla="*/ 654097 h 1408310"/>
                <a:gd name="connsiteX12" fmla="*/ 46721 w 1705322"/>
                <a:gd name="connsiteY12" fmla="*/ 597364 h 1408310"/>
                <a:gd name="connsiteX13" fmla="*/ 16686 w 1705322"/>
                <a:gd name="connsiteY13" fmla="*/ 510596 h 1408310"/>
                <a:gd name="connsiteX14" fmla="*/ 0 w 1705322"/>
                <a:gd name="connsiteY14" fmla="*/ 407142 h 1408310"/>
                <a:gd name="connsiteX15" fmla="*/ 3337 w 1705322"/>
                <a:gd name="connsiteY15" fmla="*/ 240281 h 1408310"/>
                <a:gd name="connsiteX16" fmla="*/ 33372 w 1705322"/>
                <a:gd name="connsiteY16" fmla="*/ 90105 h 1408310"/>
                <a:gd name="connsiteX17" fmla="*/ 56732 w 1705322"/>
                <a:gd name="connsiteY17" fmla="*/ 0 h 1408310"/>
                <a:gd name="connsiteX18" fmla="*/ 53395 w 1705322"/>
                <a:gd name="connsiteY18" fmla="*/ 106792 h 1408310"/>
                <a:gd name="connsiteX19" fmla="*/ 66744 w 1705322"/>
                <a:gd name="connsiteY19" fmla="*/ 193559 h 1408310"/>
                <a:gd name="connsiteX20" fmla="*/ 93442 w 1705322"/>
                <a:gd name="connsiteY20" fmla="*/ 347072 h 1408310"/>
                <a:gd name="connsiteX21" fmla="*/ 130151 w 1705322"/>
                <a:gd name="connsiteY21" fmla="*/ 430503 h 1408310"/>
                <a:gd name="connsiteX22" fmla="*/ 213582 w 1705322"/>
                <a:gd name="connsiteY22" fmla="*/ 527282 h 1408310"/>
                <a:gd name="connsiteX23" fmla="*/ 297013 w 1705322"/>
                <a:gd name="connsiteY23" fmla="*/ 574003 h 1408310"/>
                <a:gd name="connsiteX24" fmla="*/ 437176 w 1705322"/>
                <a:gd name="connsiteY24" fmla="*/ 584015 h 1408310"/>
                <a:gd name="connsiteX25" fmla="*/ 617386 w 1705322"/>
                <a:gd name="connsiteY25" fmla="*/ 563992 h 1408310"/>
                <a:gd name="connsiteX26" fmla="*/ 820957 w 1705322"/>
                <a:gd name="connsiteY26" fmla="*/ 533957 h 1408310"/>
                <a:gd name="connsiteX27" fmla="*/ 951109 w 1705322"/>
                <a:gd name="connsiteY27" fmla="*/ 527282 h 1408310"/>
                <a:gd name="connsiteX28" fmla="*/ 1094610 w 1705322"/>
                <a:gd name="connsiteY28" fmla="*/ 537294 h 1408310"/>
                <a:gd name="connsiteX29" fmla="*/ 1264808 w 1705322"/>
                <a:gd name="connsiteY29" fmla="*/ 594027 h 1408310"/>
                <a:gd name="connsiteX30" fmla="*/ 1451693 w 1705322"/>
                <a:gd name="connsiteY30" fmla="*/ 710830 h 1408310"/>
                <a:gd name="connsiteX31" fmla="*/ 1545135 w 1705322"/>
                <a:gd name="connsiteY31" fmla="*/ 824295 h 1408310"/>
                <a:gd name="connsiteX32" fmla="*/ 1671950 w 1705322"/>
                <a:gd name="connsiteY32" fmla="*/ 1007843 h 1408310"/>
                <a:gd name="connsiteX33" fmla="*/ 1705322 w 1705322"/>
                <a:gd name="connsiteY33" fmla="*/ 1081262 h 1408310"/>
                <a:gd name="connsiteX34" fmla="*/ 1628566 w 1705322"/>
                <a:gd name="connsiteY34" fmla="*/ 1104622 h 1408310"/>
                <a:gd name="connsiteX35" fmla="*/ 1378274 w 1705322"/>
                <a:gd name="connsiteY35" fmla="*/ 1238111 h 1408310"/>
                <a:gd name="connsiteX36" fmla="*/ 1067912 w 1705322"/>
                <a:gd name="connsiteY36" fmla="*/ 1408310 h 1408310"/>
                <a:gd name="connsiteX0" fmla="*/ 1067912 w 1705322"/>
                <a:gd name="connsiteY0" fmla="*/ 1408310 h 1408310"/>
                <a:gd name="connsiteX1" fmla="*/ 1047889 w 1705322"/>
                <a:gd name="connsiteY1" fmla="*/ 1268146 h 1408310"/>
                <a:gd name="connsiteX2" fmla="*/ 1011179 w 1705322"/>
                <a:gd name="connsiteY2" fmla="*/ 1148006 h 1408310"/>
                <a:gd name="connsiteX3" fmla="*/ 944435 w 1705322"/>
                <a:gd name="connsiteY3" fmla="*/ 1034541 h 1408310"/>
                <a:gd name="connsiteX4" fmla="*/ 857667 w 1705322"/>
                <a:gd name="connsiteY4" fmla="*/ 944435 h 1408310"/>
                <a:gd name="connsiteX5" fmla="*/ 780911 w 1705322"/>
                <a:gd name="connsiteY5" fmla="*/ 894377 h 1408310"/>
                <a:gd name="connsiteX6" fmla="*/ 667445 w 1705322"/>
                <a:gd name="connsiteY6" fmla="*/ 847656 h 1408310"/>
                <a:gd name="connsiteX7" fmla="*/ 557316 w 1705322"/>
                <a:gd name="connsiteY7" fmla="*/ 817621 h 1408310"/>
                <a:gd name="connsiteX8" fmla="*/ 403804 w 1705322"/>
                <a:gd name="connsiteY8" fmla="*/ 787586 h 1408310"/>
                <a:gd name="connsiteX9" fmla="*/ 246954 w 1705322"/>
                <a:gd name="connsiteY9" fmla="*/ 750876 h 1408310"/>
                <a:gd name="connsiteX10" fmla="*/ 160186 w 1705322"/>
                <a:gd name="connsiteY10" fmla="*/ 707492 h 1408310"/>
                <a:gd name="connsiteX11" fmla="*/ 90105 w 1705322"/>
                <a:gd name="connsiteY11" fmla="*/ 654097 h 1408310"/>
                <a:gd name="connsiteX12" fmla="*/ 46721 w 1705322"/>
                <a:gd name="connsiteY12" fmla="*/ 597364 h 1408310"/>
                <a:gd name="connsiteX13" fmla="*/ 16686 w 1705322"/>
                <a:gd name="connsiteY13" fmla="*/ 510596 h 1408310"/>
                <a:gd name="connsiteX14" fmla="*/ 0 w 1705322"/>
                <a:gd name="connsiteY14" fmla="*/ 407142 h 1408310"/>
                <a:gd name="connsiteX15" fmla="*/ 3337 w 1705322"/>
                <a:gd name="connsiteY15" fmla="*/ 240281 h 1408310"/>
                <a:gd name="connsiteX16" fmla="*/ 33372 w 1705322"/>
                <a:gd name="connsiteY16" fmla="*/ 90105 h 1408310"/>
                <a:gd name="connsiteX17" fmla="*/ 56732 w 1705322"/>
                <a:gd name="connsiteY17" fmla="*/ 0 h 1408310"/>
                <a:gd name="connsiteX18" fmla="*/ 53395 w 1705322"/>
                <a:gd name="connsiteY18" fmla="*/ 106792 h 1408310"/>
                <a:gd name="connsiteX19" fmla="*/ 66744 w 1705322"/>
                <a:gd name="connsiteY19" fmla="*/ 193559 h 1408310"/>
                <a:gd name="connsiteX20" fmla="*/ 93442 w 1705322"/>
                <a:gd name="connsiteY20" fmla="*/ 347072 h 1408310"/>
                <a:gd name="connsiteX21" fmla="*/ 130151 w 1705322"/>
                <a:gd name="connsiteY21" fmla="*/ 430503 h 1408310"/>
                <a:gd name="connsiteX22" fmla="*/ 213582 w 1705322"/>
                <a:gd name="connsiteY22" fmla="*/ 527282 h 1408310"/>
                <a:gd name="connsiteX23" fmla="*/ 297013 w 1705322"/>
                <a:gd name="connsiteY23" fmla="*/ 574003 h 1408310"/>
                <a:gd name="connsiteX24" fmla="*/ 437176 w 1705322"/>
                <a:gd name="connsiteY24" fmla="*/ 584015 h 1408310"/>
                <a:gd name="connsiteX25" fmla="*/ 617386 w 1705322"/>
                <a:gd name="connsiteY25" fmla="*/ 563992 h 1408310"/>
                <a:gd name="connsiteX26" fmla="*/ 820957 w 1705322"/>
                <a:gd name="connsiteY26" fmla="*/ 533957 h 1408310"/>
                <a:gd name="connsiteX27" fmla="*/ 951109 w 1705322"/>
                <a:gd name="connsiteY27" fmla="*/ 527282 h 1408310"/>
                <a:gd name="connsiteX28" fmla="*/ 1094610 w 1705322"/>
                <a:gd name="connsiteY28" fmla="*/ 537294 h 1408310"/>
                <a:gd name="connsiteX29" fmla="*/ 1264808 w 1705322"/>
                <a:gd name="connsiteY29" fmla="*/ 587352 h 1408310"/>
                <a:gd name="connsiteX30" fmla="*/ 1451693 w 1705322"/>
                <a:gd name="connsiteY30" fmla="*/ 710830 h 1408310"/>
                <a:gd name="connsiteX31" fmla="*/ 1545135 w 1705322"/>
                <a:gd name="connsiteY31" fmla="*/ 824295 h 1408310"/>
                <a:gd name="connsiteX32" fmla="*/ 1671950 w 1705322"/>
                <a:gd name="connsiteY32" fmla="*/ 1007843 h 1408310"/>
                <a:gd name="connsiteX33" fmla="*/ 1705322 w 1705322"/>
                <a:gd name="connsiteY33" fmla="*/ 1081262 h 1408310"/>
                <a:gd name="connsiteX34" fmla="*/ 1628566 w 1705322"/>
                <a:gd name="connsiteY34" fmla="*/ 1104622 h 1408310"/>
                <a:gd name="connsiteX35" fmla="*/ 1378274 w 1705322"/>
                <a:gd name="connsiteY35" fmla="*/ 1238111 h 1408310"/>
                <a:gd name="connsiteX36" fmla="*/ 1067912 w 1705322"/>
                <a:gd name="connsiteY36" fmla="*/ 1408310 h 1408310"/>
                <a:gd name="connsiteX0" fmla="*/ 1067912 w 1705322"/>
                <a:gd name="connsiteY0" fmla="*/ 1408310 h 1408310"/>
                <a:gd name="connsiteX1" fmla="*/ 1047889 w 1705322"/>
                <a:gd name="connsiteY1" fmla="*/ 1268146 h 1408310"/>
                <a:gd name="connsiteX2" fmla="*/ 1011179 w 1705322"/>
                <a:gd name="connsiteY2" fmla="*/ 1148006 h 1408310"/>
                <a:gd name="connsiteX3" fmla="*/ 944435 w 1705322"/>
                <a:gd name="connsiteY3" fmla="*/ 1034541 h 1408310"/>
                <a:gd name="connsiteX4" fmla="*/ 857667 w 1705322"/>
                <a:gd name="connsiteY4" fmla="*/ 944435 h 1408310"/>
                <a:gd name="connsiteX5" fmla="*/ 780911 w 1705322"/>
                <a:gd name="connsiteY5" fmla="*/ 894377 h 1408310"/>
                <a:gd name="connsiteX6" fmla="*/ 667445 w 1705322"/>
                <a:gd name="connsiteY6" fmla="*/ 847656 h 1408310"/>
                <a:gd name="connsiteX7" fmla="*/ 557316 w 1705322"/>
                <a:gd name="connsiteY7" fmla="*/ 817621 h 1408310"/>
                <a:gd name="connsiteX8" fmla="*/ 403804 w 1705322"/>
                <a:gd name="connsiteY8" fmla="*/ 787586 h 1408310"/>
                <a:gd name="connsiteX9" fmla="*/ 246954 w 1705322"/>
                <a:gd name="connsiteY9" fmla="*/ 750876 h 1408310"/>
                <a:gd name="connsiteX10" fmla="*/ 160186 w 1705322"/>
                <a:gd name="connsiteY10" fmla="*/ 707492 h 1408310"/>
                <a:gd name="connsiteX11" fmla="*/ 90105 w 1705322"/>
                <a:gd name="connsiteY11" fmla="*/ 654097 h 1408310"/>
                <a:gd name="connsiteX12" fmla="*/ 46721 w 1705322"/>
                <a:gd name="connsiteY12" fmla="*/ 597364 h 1408310"/>
                <a:gd name="connsiteX13" fmla="*/ 16686 w 1705322"/>
                <a:gd name="connsiteY13" fmla="*/ 510596 h 1408310"/>
                <a:gd name="connsiteX14" fmla="*/ 0 w 1705322"/>
                <a:gd name="connsiteY14" fmla="*/ 407142 h 1408310"/>
                <a:gd name="connsiteX15" fmla="*/ 3337 w 1705322"/>
                <a:gd name="connsiteY15" fmla="*/ 240281 h 1408310"/>
                <a:gd name="connsiteX16" fmla="*/ 33372 w 1705322"/>
                <a:gd name="connsiteY16" fmla="*/ 90105 h 1408310"/>
                <a:gd name="connsiteX17" fmla="*/ 56732 w 1705322"/>
                <a:gd name="connsiteY17" fmla="*/ 0 h 1408310"/>
                <a:gd name="connsiteX18" fmla="*/ 53395 w 1705322"/>
                <a:gd name="connsiteY18" fmla="*/ 106792 h 1408310"/>
                <a:gd name="connsiteX19" fmla="*/ 66744 w 1705322"/>
                <a:gd name="connsiteY19" fmla="*/ 193559 h 1408310"/>
                <a:gd name="connsiteX20" fmla="*/ 93442 w 1705322"/>
                <a:gd name="connsiteY20" fmla="*/ 347072 h 1408310"/>
                <a:gd name="connsiteX21" fmla="*/ 130151 w 1705322"/>
                <a:gd name="connsiteY21" fmla="*/ 430503 h 1408310"/>
                <a:gd name="connsiteX22" fmla="*/ 213582 w 1705322"/>
                <a:gd name="connsiteY22" fmla="*/ 527282 h 1408310"/>
                <a:gd name="connsiteX23" fmla="*/ 297013 w 1705322"/>
                <a:gd name="connsiteY23" fmla="*/ 574003 h 1408310"/>
                <a:gd name="connsiteX24" fmla="*/ 437176 w 1705322"/>
                <a:gd name="connsiteY24" fmla="*/ 584015 h 1408310"/>
                <a:gd name="connsiteX25" fmla="*/ 617386 w 1705322"/>
                <a:gd name="connsiteY25" fmla="*/ 563992 h 1408310"/>
                <a:gd name="connsiteX26" fmla="*/ 820957 w 1705322"/>
                <a:gd name="connsiteY26" fmla="*/ 533957 h 1408310"/>
                <a:gd name="connsiteX27" fmla="*/ 951109 w 1705322"/>
                <a:gd name="connsiteY27" fmla="*/ 527282 h 1408310"/>
                <a:gd name="connsiteX28" fmla="*/ 1124645 w 1705322"/>
                <a:gd name="connsiteY28" fmla="*/ 537294 h 1408310"/>
                <a:gd name="connsiteX29" fmla="*/ 1264808 w 1705322"/>
                <a:gd name="connsiteY29" fmla="*/ 587352 h 1408310"/>
                <a:gd name="connsiteX30" fmla="*/ 1451693 w 1705322"/>
                <a:gd name="connsiteY30" fmla="*/ 710830 h 1408310"/>
                <a:gd name="connsiteX31" fmla="*/ 1545135 w 1705322"/>
                <a:gd name="connsiteY31" fmla="*/ 824295 h 1408310"/>
                <a:gd name="connsiteX32" fmla="*/ 1671950 w 1705322"/>
                <a:gd name="connsiteY32" fmla="*/ 1007843 h 1408310"/>
                <a:gd name="connsiteX33" fmla="*/ 1705322 w 1705322"/>
                <a:gd name="connsiteY33" fmla="*/ 1081262 h 1408310"/>
                <a:gd name="connsiteX34" fmla="*/ 1628566 w 1705322"/>
                <a:gd name="connsiteY34" fmla="*/ 1104622 h 1408310"/>
                <a:gd name="connsiteX35" fmla="*/ 1378274 w 1705322"/>
                <a:gd name="connsiteY35" fmla="*/ 1238111 h 1408310"/>
                <a:gd name="connsiteX36" fmla="*/ 1067912 w 1705322"/>
                <a:gd name="connsiteY36" fmla="*/ 1408310 h 1408310"/>
                <a:gd name="connsiteX0" fmla="*/ 1067912 w 1705322"/>
                <a:gd name="connsiteY0" fmla="*/ 1408310 h 1408310"/>
                <a:gd name="connsiteX1" fmla="*/ 1047889 w 1705322"/>
                <a:gd name="connsiteY1" fmla="*/ 1268146 h 1408310"/>
                <a:gd name="connsiteX2" fmla="*/ 1011179 w 1705322"/>
                <a:gd name="connsiteY2" fmla="*/ 1148006 h 1408310"/>
                <a:gd name="connsiteX3" fmla="*/ 944435 w 1705322"/>
                <a:gd name="connsiteY3" fmla="*/ 1034541 h 1408310"/>
                <a:gd name="connsiteX4" fmla="*/ 857667 w 1705322"/>
                <a:gd name="connsiteY4" fmla="*/ 944435 h 1408310"/>
                <a:gd name="connsiteX5" fmla="*/ 780911 w 1705322"/>
                <a:gd name="connsiteY5" fmla="*/ 894377 h 1408310"/>
                <a:gd name="connsiteX6" fmla="*/ 667445 w 1705322"/>
                <a:gd name="connsiteY6" fmla="*/ 847656 h 1408310"/>
                <a:gd name="connsiteX7" fmla="*/ 557316 w 1705322"/>
                <a:gd name="connsiteY7" fmla="*/ 817621 h 1408310"/>
                <a:gd name="connsiteX8" fmla="*/ 403804 w 1705322"/>
                <a:gd name="connsiteY8" fmla="*/ 787586 h 1408310"/>
                <a:gd name="connsiteX9" fmla="*/ 246954 w 1705322"/>
                <a:gd name="connsiteY9" fmla="*/ 750876 h 1408310"/>
                <a:gd name="connsiteX10" fmla="*/ 160186 w 1705322"/>
                <a:gd name="connsiteY10" fmla="*/ 707492 h 1408310"/>
                <a:gd name="connsiteX11" fmla="*/ 90105 w 1705322"/>
                <a:gd name="connsiteY11" fmla="*/ 654097 h 1408310"/>
                <a:gd name="connsiteX12" fmla="*/ 46721 w 1705322"/>
                <a:gd name="connsiteY12" fmla="*/ 597364 h 1408310"/>
                <a:gd name="connsiteX13" fmla="*/ 16686 w 1705322"/>
                <a:gd name="connsiteY13" fmla="*/ 510596 h 1408310"/>
                <a:gd name="connsiteX14" fmla="*/ 0 w 1705322"/>
                <a:gd name="connsiteY14" fmla="*/ 407142 h 1408310"/>
                <a:gd name="connsiteX15" fmla="*/ 3337 w 1705322"/>
                <a:gd name="connsiteY15" fmla="*/ 240281 h 1408310"/>
                <a:gd name="connsiteX16" fmla="*/ 33372 w 1705322"/>
                <a:gd name="connsiteY16" fmla="*/ 90105 h 1408310"/>
                <a:gd name="connsiteX17" fmla="*/ 56732 w 1705322"/>
                <a:gd name="connsiteY17" fmla="*/ 0 h 1408310"/>
                <a:gd name="connsiteX18" fmla="*/ 53395 w 1705322"/>
                <a:gd name="connsiteY18" fmla="*/ 106792 h 1408310"/>
                <a:gd name="connsiteX19" fmla="*/ 66744 w 1705322"/>
                <a:gd name="connsiteY19" fmla="*/ 193559 h 1408310"/>
                <a:gd name="connsiteX20" fmla="*/ 93442 w 1705322"/>
                <a:gd name="connsiteY20" fmla="*/ 347072 h 1408310"/>
                <a:gd name="connsiteX21" fmla="*/ 130151 w 1705322"/>
                <a:gd name="connsiteY21" fmla="*/ 430503 h 1408310"/>
                <a:gd name="connsiteX22" fmla="*/ 213582 w 1705322"/>
                <a:gd name="connsiteY22" fmla="*/ 527282 h 1408310"/>
                <a:gd name="connsiteX23" fmla="*/ 297013 w 1705322"/>
                <a:gd name="connsiteY23" fmla="*/ 574003 h 1408310"/>
                <a:gd name="connsiteX24" fmla="*/ 437176 w 1705322"/>
                <a:gd name="connsiteY24" fmla="*/ 584015 h 1408310"/>
                <a:gd name="connsiteX25" fmla="*/ 617386 w 1705322"/>
                <a:gd name="connsiteY25" fmla="*/ 563992 h 1408310"/>
                <a:gd name="connsiteX26" fmla="*/ 820957 w 1705322"/>
                <a:gd name="connsiteY26" fmla="*/ 533957 h 1408310"/>
                <a:gd name="connsiteX27" fmla="*/ 951109 w 1705322"/>
                <a:gd name="connsiteY27" fmla="*/ 527282 h 1408310"/>
                <a:gd name="connsiteX28" fmla="*/ 1124645 w 1705322"/>
                <a:gd name="connsiteY28" fmla="*/ 537294 h 1408310"/>
                <a:gd name="connsiteX29" fmla="*/ 1264808 w 1705322"/>
                <a:gd name="connsiteY29" fmla="*/ 587352 h 1408310"/>
                <a:gd name="connsiteX30" fmla="*/ 1451693 w 1705322"/>
                <a:gd name="connsiteY30" fmla="*/ 710830 h 1408310"/>
                <a:gd name="connsiteX31" fmla="*/ 1545135 w 1705322"/>
                <a:gd name="connsiteY31" fmla="*/ 824295 h 1408310"/>
                <a:gd name="connsiteX32" fmla="*/ 1614800 w 1705322"/>
                <a:gd name="connsiteY32" fmla="*/ 913545 h 1408310"/>
                <a:gd name="connsiteX33" fmla="*/ 1705322 w 1705322"/>
                <a:gd name="connsiteY33" fmla="*/ 1081262 h 1408310"/>
                <a:gd name="connsiteX34" fmla="*/ 1628566 w 1705322"/>
                <a:gd name="connsiteY34" fmla="*/ 1104622 h 1408310"/>
                <a:gd name="connsiteX35" fmla="*/ 1378274 w 1705322"/>
                <a:gd name="connsiteY35" fmla="*/ 1238111 h 1408310"/>
                <a:gd name="connsiteX36" fmla="*/ 1067912 w 1705322"/>
                <a:gd name="connsiteY36" fmla="*/ 1408310 h 1408310"/>
                <a:gd name="connsiteX0" fmla="*/ 1067912 w 1665317"/>
                <a:gd name="connsiteY0" fmla="*/ 1408310 h 1408310"/>
                <a:gd name="connsiteX1" fmla="*/ 1047889 w 1665317"/>
                <a:gd name="connsiteY1" fmla="*/ 1268146 h 1408310"/>
                <a:gd name="connsiteX2" fmla="*/ 1011179 w 1665317"/>
                <a:gd name="connsiteY2" fmla="*/ 1148006 h 1408310"/>
                <a:gd name="connsiteX3" fmla="*/ 944435 w 1665317"/>
                <a:gd name="connsiteY3" fmla="*/ 1034541 h 1408310"/>
                <a:gd name="connsiteX4" fmla="*/ 857667 w 1665317"/>
                <a:gd name="connsiteY4" fmla="*/ 944435 h 1408310"/>
                <a:gd name="connsiteX5" fmla="*/ 780911 w 1665317"/>
                <a:gd name="connsiteY5" fmla="*/ 894377 h 1408310"/>
                <a:gd name="connsiteX6" fmla="*/ 667445 w 1665317"/>
                <a:gd name="connsiteY6" fmla="*/ 847656 h 1408310"/>
                <a:gd name="connsiteX7" fmla="*/ 557316 w 1665317"/>
                <a:gd name="connsiteY7" fmla="*/ 817621 h 1408310"/>
                <a:gd name="connsiteX8" fmla="*/ 403804 w 1665317"/>
                <a:gd name="connsiteY8" fmla="*/ 787586 h 1408310"/>
                <a:gd name="connsiteX9" fmla="*/ 246954 w 1665317"/>
                <a:gd name="connsiteY9" fmla="*/ 750876 h 1408310"/>
                <a:gd name="connsiteX10" fmla="*/ 160186 w 1665317"/>
                <a:gd name="connsiteY10" fmla="*/ 707492 h 1408310"/>
                <a:gd name="connsiteX11" fmla="*/ 90105 w 1665317"/>
                <a:gd name="connsiteY11" fmla="*/ 654097 h 1408310"/>
                <a:gd name="connsiteX12" fmla="*/ 46721 w 1665317"/>
                <a:gd name="connsiteY12" fmla="*/ 597364 h 1408310"/>
                <a:gd name="connsiteX13" fmla="*/ 16686 w 1665317"/>
                <a:gd name="connsiteY13" fmla="*/ 510596 h 1408310"/>
                <a:gd name="connsiteX14" fmla="*/ 0 w 1665317"/>
                <a:gd name="connsiteY14" fmla="*/ 407142 h 1408310"/>
                <a:gd name="connsiteX15" fmla="*/ 3337 w 1665317"/>
                <a:gd name="connsiteY15" fmla="*/ 240281 h 1408310"/>
                <a:gd name="connsiteX16" fmla="*/ 33372 w 1665317"/>
                <a:gd name="connsiteY16" fmla="*/ 90105 h 1408310"/>
                <a:gd name="connsiteX17" fmla="*/ 56732 w 1665317"/>
                <a:gd name="connsiteY17" fmla="*/ 0 h 1408310"/>
                <a:gd name="connsiteX18" fmla="*/ 53395 w 1665317"/>
                <a:gd name="connsiteY18" fmla="*/ 106792 h 1408310"/>
                <a:gd name="connsiteX19" fmla="*/ 66744 w 1665317"/>
                <a:gd name="connsiteY19" fmla="*/ 193559 h 1408310"/>
                <a:gd name="connsiteX20" fmla="*/ 93442 w 1665317"/>
                <a:gd name="connsiteY20" fmla="*/ 347072 h 1408310"/>
                <a:gd name="connsiteX21" fmla="*/ 130151 w 1665317"/>
                <a:gd name="connsiteY21" fmla="*/ 430503 h 1408310"/>
                <a:gd name="connsiteX22" fmla="*/ 213582 w 1665317"/>
                <a:gd name="connsiteY22" fmla="*/ 527282 h 1408310"/>
                <a:gd name="connsiteX23" fmla="*/ 297013 w 1665317"/>
                <a:gd name="connsiteY23" fmla="*/ 574003 h 1408310"/>
                <a:gd name="connsiteX24" fmla="*/ 437176 w 1665317"/>
                <a:gd name="connsiteY24" fmla="*/ 584015 h 1408310"/>
                <a:gd name="connsiteX25" fmla="*/ 617386 w 1665317"/>
                <a:gd name="connsiteY25" fmla="*/ 563992 h 1408310"/>
                <a:gd name="connsiteX26" fmla="*/ 820957 w 1665317"/>
                <a:gd name="connsiteY26" fmla="*/ 533957 h 1408310"/>
                <a:gd name="connsiteX27" fmla="*/ 951109 w 1665317"/>
                <a:gd name="connsiteY27" fmla="*/ 527282 h 1408310"/>
                <a:gd name="connsiteX28" fmla="*/ 1124645 w 1665317"/>
                <a:gd name="connsiteY28" fmla="*/ 537294 h 1408310"/>
                <a:gd name="connsiteX29" fmla="*/ 1264808 w 1665317"/>
                <a:gd name="connsiteY29" fmla="*/ 587352 h 1408310"/>
                <a:gd name="connsiteX30" fmla="*/ 1451693 w 1665317"/>
                <a:gd name="connsiteY30" fmla="*/ 710830 h 1408310"/>
                <a:gd name="connsiteX31" fmla="*/ 1545135 w 1665317"/>
                <a:gd name="connsiteY31" fmla="*/ 824295 h 1408310"/>
                <a:gd name="connsiteX32" fmla="*/ 1614800 w 1665317"/>
                <a:gd name="connsiteY32" fmla="*/ 913545 h 1408310"/>
                <a:gd name="connsiteX33" fmla="*/ 1665317 w 1665317"/>
                <a:gd name="connsiteY33" fmla="*/ 989822 h 1408310"/>
                <a:gd name="connsiteX34" fmla="*/ 1628566 w 1665317"/>
                <a:gd name="connsiteY34" fmla="*/ 1104622 h 1408310"/>
                <a:gd name="connsiteX35" fmla="*/ 1378274 w 1665317"/>
                <a:gd name="connsiteY35" fmla="*/ 1238111 h 1408310"/>
                <a:gd name="connsiteX36" fmla="*/ 1067912 w 1665317"/>
                <a:gd name="connsiteY36" fmla="*/ 1408310 h 1408310"/>
                <a:gd name="connsiteX0" fmla="*/ 1067912 w 1665317"/>
                <a:gd name="connsiteY0" fmla="*/ 1408310 h 1408310"/>
                <a:gd name="connsiteX1" fmla="*/ 1047889 w 1665317"/>
                <a:gd name="connsiteY1" fmla="*/ 1268146 h 1408310"/>
                <a:gd name="connsiteX2" fmla="*/ 1011179 w 1665317"/>
                <a:gd name="connsiteY2" fmla="*/ 1148006 h 1408310"/>
                <a:gd name="connsiteX3" fmla="*/ 944435 w 1665317"/>
                <a:gd name="connsiteY3" fmla="*/ 1034541 h 1408310"/>
                <a:gd name="connsiteX4" fmla="*/ 857667 w 1665317"/>
                <a:gd name="connsiteY4" fmla="*/ 944435 h 1408310"/>
                <a:gd name="connsiteX5" fmla="*/ 780911 w 1665317"/>
                <a:gd name="connsiteY5" fmla="*/ 894377 h 1408310"/>
                <a:gd name="connsiteX6" fmla="*/ 667445 w 1665317"/>
                <a:gd name="connsiteY6" fmla="*/ 847656 h 1408310"/>
                <a:gd name="connsiteX7" fmla="*/ 557316 w 1665317"/>
                <a:gd name="connsiteY7" fmla="*/ 817621 h 1408310"/>
                <a:gd name="connsiteX8" fmla="*/ 403804 w 1665317"/>
                <a:gd name="connsiteY8" fmla="*/ 787586 h 1408310"/>
                <a:gd name="connsiteX9" fmla="*/ 246954 w 1665317"/>
                <a:gd name="connsiteY9" fmla="*/ 750876 h 1408310"/>
                <a:gd name="connsiteX10" fmla="*/ 160186 w 1665317"/>
                <a:gd name="connsiteY10" fmla="*/ 707492 h 1408310"/>
                <a:gd name="connsiteX11" fmla="*/ 90105 w 1665317"/>
                <a:gd name="connsiteY11" fmla="*/ 654097 h 1408310"/>
                <a:gd name="connsiteX12" fmla="*/ 46721 w 1665317"/>
                <a:gd name="connsiteY12" fmla="*/ 597364 h 1408310"/>
                <a:gd name="connsiteX13" fmla="*/ 16686 w 1665317"/>
                <a:gd name="connsiteY13" fmla="*/ 510596 h 1408310"/>
                <a:gd name="connsiteX14" fmla="*/ 0 w 1665317"/>
                <a:gd name="connsiteY14" fmla="*/ 407142 h 1408310"/>
                <a:gd name="connsiteX15" fmla="*/ 3337 w 1665317"/>
                <a:gd name="connsiteY15" fmla="*/ 240281 h 1408310"/>
                <a:gd name="connsiteX16" fmla="*/ 33372 w 1665317"/>
                <a:gd name="connsiteY16" fmla="*/ 90105 h 1408310"/>
                <a:gd name="connsiteX17" fmla="*/ 56732 w 1665317"/>
                <a:gd name="connsiteY17" fmla="*/ 0 h 1408310"/>
                <a:gd name="connsiteX18" fmla="*/ 53395 w 1665317"/>
                <a:gd name="connsiteY18" fmla="*/ 106792 h 1408310"/>
                <a:gd name="connsiteX19" fmla="*/ 66744 w 1665317"/>
                <a:gd name="connsiteY19" fmla="*/ 193559 h 1408310"/>
                <a:gd name="connsiteX20" fmla="*/ 93442 w 1665317"/>
                <a:gd name="connsiteY20" fmla="*/ 347072 h 1408310"/>
                <a:gd name="connsiteX21" fmla="*/ 130151 w 1665317"/>
                <a:gd name="connsiteY21" fmla="*/ 430503 h 1408310"/>
                <a:gd name="connsiteX22" fmla="*/ 213582 w 1665317"/>
                <a:gd name="connsiteY22" fmla="*/ 527282 h 1408310"/>
                <a:gd name="connsiteX23" fmla="*/ 297013 w 1665317"/>
                <a:gd name="connsiteY23" fmla="*/ 574003 h 1408310"/>
                <a:gd name="connsiteX24" fmla="*/ 437176 w 1665317"/>
                <a:gd name="connsiteY24" fmla="*/ 584015 h 1408310"/>
                <a:gd name="connsiteX25" fmla="*/ 617386 w 1665317"/>
                <a:gd name="connsiteY25" fmla="*/ 563992 h 1408310"/>
                <a:gd name="connsiteX26" fmla="*/ 820957 w 1665317"/>
                <a:gd name="connsiteY26" fmla="*/ 533957 h 1408310"/>
                <a:gd name="connsiteX27" fmla="*/ 951109 w 1665317"/>
                <a:gd name="connsiteY27" fmla="*/ 527282 h 1408310"/>
                <a:gd name="connsiteX28" fmla="*/ 1124645 w 1665317"/>
                <a:gd name="connsiteY28" fmla="*/ 537294 h 1408310"/>
                <a:gd name="connsiteX29" fmla="*/ 1264808 w 1665317"/>
                <a:gd name="connsiteY29" fmla="*/ 587352 h 1408310"/>
                <a:gd name="connsiteX30" fmla="*/ 1451693 w 1665317"/>
                <a:gd name="connsiteY30" fmla="*/ 710830 h 1408310"/>
                <a:gd name="connsiteX31" fmla="*/ 1545135 w 1665317"/>
                <a:gd name="connsiteY31" fmla="*/ 824295 h 1408310"/>
                <a:gd name="connsiteX32" fmla="*/ 1614800 w 1665317"/>
                <a:gd name="connsiteY32" fmla="*/ 913545 h 1408310"/>
                <a:gd name="connsiteX33" fmla="*/ 1665317 w 1665317"/>
                <a:gd name="connsiteY33" fmla="*/ 989822 h 1408310"/>
                <a:gd name="connsiteX34" fmla="*/ 1378274 w 1665317"/>
                <a:gd name="connsiteY34" fmla="*/ 1238111 h 1408310"/>
                <a:gd name="connsiteX35" fmla="*/ 1067912 w 1665317"/>
                <a:gd name="connsiteY35" fmla="*/ 1408310 h 1408310"/>
                <a:gd name="connsiteX0" fmla="*/ 1067912 w 1665317"/>
                <a:gd name="connsiteY0" fmla="*/ 1408310 h 1408310"/>
                <a:gd name="connsiteX1" fmla="*/ 1047889 w 1665317"/>
                <a:gd name="connsiteY1" fmla="*/ 1268146 h 1408310"/>
                <a:gd name="connsiteX2" fmla="*/ 1011179 w 1665317"/>
                <a:gd name="connsiteY2" fmla="*/ 1148006 h 1408310"/>
                <a:gd name="connsiteX3" fmla="*/ 944435 w 1665317"/>
                <a:gd name="connsiteY3" fmla="*/ 1034541 h 1408310"/>
                <a:gd name="connsiteX4" fmla="*/ 857667 w 1665317"/>
                <a:gd name="connsiteY4" fmla="*/ 944435 h 1408310"/>
                <a:gd name="connsiteX5" fmla="*/ 780911 w 1665317"/>
                <a:gd name="connsiteY5" fmla="*/ 894377 h 1408310"/>
                <a:gd name="connsiteX6" fmla="*/ 667445 w 1665317"/>
                <a:gd name="connsiteY6" fmla="*/ 847656 h 1408310"/>
                <a:gd name="connsiteX7" fmla="*/ 557316 w 1665317"/>
                <a:gd name="connsiteY7" fmla="*/ 817621 h 1408310"/>
                <a:gd name="connsiteX8" fmla="*/ 403804 w 1665317"/>
                <a:gd name="connsiteY8" fmla="*/ 787586 h 1408310"/>
                <a:gd name="connsiteX9" fmla="*/ 246954 w 1665317"/>
                <a:gd name="connsiteY9" fmla="*/ 750876 h 1408310"/>
                <a:gd name="connsiteX10" fmla="*/ 160186 w 1665317"/>
                <a:gd name="connsiteY10" fmla="*/ 707492 h 1408310"/>
                <a:gd name="connsiteX11" fmla="*/ 90105 w 1665317"/>
                <a:gd name="connsiteY11" fmla="*/ 654097 h 1408310"/>
                <a:gd name="connsiteX12" fmla="*/ 46721 w 1665317"/>
                <a:gd name="connsiteY12" fmla="*/ 597364 h 1408310"/>
                <a:gd name="connsiteX13" fmla="*/ 16686 w 1665317"/>
                <a:gd name="connsiteY13" fmla="*/ 510596 h 1408310"/>
                <a:gd name="connsiteX14" fmla="*/ 0 w 1665317"/>
                <a:gd name="connsiteY14" fmla="*/ 407142 h 1408310"/>
                <a:gd name="connsiteX15" fmla="*/ 3337 w 1665317"/>
                <a:gd name="connsiteY15" fmla="*/ 240281 h 1408310"/>
                <a:gd name="connsiteX16" fmla="*/ 33372 w 1665317"/>
                <a:gd name="connsiteY16" fmla="*/ 90105 h 1408310"/>
                <a:gd name="connsiteX17" fmla="*/ 56732 w 1665317"/>
                <a:gd name="connsiteY17" fmla="*/ 0 h 1408310"/>
                <a:gd name="connsiteX18" fmla="*/ 53395 w 1665317"/>
                <a:gd name="connsiteY18" fmla="*/ 106792 h 1408310"/>
                <a:gd name="connsiteX19" fmla="*/ 66744 w 1665317"/>
                <a:gd name="connsiteY19" fmla="*/ 193559 h 1408310"/>
                <a:gd name="connsiteX20" fmla="*/ 93442 w 1665317"/>
                <a:gd name="connsiteY20" fmla="*/ 347072 h 1408310"/>
                <a:gd name="connsiteX21" fmla="*/ 130151 w 1665317"/>
                <a:gd name="connsiteY21" fmla="*/ 430503 h 1408310"/>
                <a:gd name="connsiteX22" fmla="*/ 213582 w 1665317"/>
                <a:gd name="connsiteY22" fmla="*/ 527282 h 1408310"/>
                <a:gd name="connsiteX23" fmla="*/ 297013 w 1665317"/>
                <a:gd name="connsiteY23" fmla="*/ 574003 h 1408310"/>
                <a:gd name="connsiteX24" fmla="*/ 437176 w 1665317"/>
                <a:gd name="connsiteY24" fmla="*/ 584015 h 1408310"/>
                <a:gd name="connsiteX25" fmla="*/ 617386 w 1665317"/>
                <a:gd name="connsiteY25" fmla="*/ 563992 h 1408310"/>
                <a:gd name="connsiteX26" fmla="*/ 820957 w 1665317"/>
                <a:gd name="connsiteY26" fmla="*/ 533957 h 1408310"/>
                <a:gd name="connsiteX27" fmla="*/ 951109 w 1665317"/>
                <a:gd name="connsiteY27" fmla="*/ 527282 h 1408310"/>
                <a:gd name="connsiteX28" fmla="*/ 1124645 w 1665317"/>
                <a:gd name="connsiteY28" fmla="*/ 537294 h 1408310"/>
                <a:gd name="connsiteX29" fmla="*/ 1264808 w 1665317"/>
                <a:gd name="connsiteY29" fmla="*/ 587352 h 1408310"/>
                <a:gd name="connsiteX30" fmla="*/ 1451693 w 1665317"/>
                <a:gd name="connsiteY30" fmla="*/ 710830 h 1408310"/>
                <a:gd name="connsiteX31" fmla="*/ 1545135 w 1665317"/>
                <a:gd name="connsiteY31" fmla="*/ 824295 h 1408310"/>
                <a:gd name="connsiteX32" fmla="*/ 1614800 w 1665317"/>
                <a:gd name="connsiteY32" fmla="*/ 913545 h 1408310"/>
                <a:gd name="connsiteX33" fmla="*/ 1665317 w 1665317"/>
                <a:gd name="connsiteY33" fmla="*/ 989822 h 1408310"/>
                <a:gd name="connsiteX34" fmla="*/ 1067912 w 1665317"/>
                <a:gd name="connsiteY34" fmla="*/ 1408310 h 1408310"/>
                <a:gd name="connsiteX0" fmla="*/ 1067912 w 1665317"/>
                <a:gd name="connsiteY0" fmla="*/ 1408310 h 1408310"/>
                <a:gd name="connsiteX1" fmla="*/ 1047889 w 1665317"/>
                <a:gd name="connsiteY1" fmla="*/ 1268146 h 1408310"/>
                <a:gd name="connsiteX2" fmla="*/ 985461 w 1665317"/>
                <a:gd name="connsiteY2" fmla="*/ 1105144 h 1408310"/>
                <a:gd name="connsiteX3" fmla="*/ 944435 w 1665317"/>
                <a:gd name="connsiteY3" fmla="*/ 1034541 h 1408310"/>
                <a:gd name="connsiteX4" fmla="*/ 857667 w 1665317"/>
                <a:gd name="connsiteY4" fmla="*/ 944435 h 1408310"/>
                <a:gd name="connsiteX5" fmla="*/ 780911 w 1665317"/>
                <a:gd name="connsiteY5" fmla="*/ 894377 h 1408310"/>
                <a:gd name="connsiteX6" fmla="*/ 667445 w 1665317"/>
                <a:gd name="connsiteY6" fmla="*/ 847656 h 1408310"/>
                <a:gd name="connsiteX7" fmla="*/ 557316 w 1665317"/>
                <a:gd name="connsiteY7" fmla="*/ 817621 h 1408310"/>
                <a:gd name="connsiteX8" fmla="*/ 403804 w 1665317"/>
                <a:gd name="connsiteY8" fmla="*/ 787586 h 1408310"/>
                <a:gd name="connsiteX9" fmla="*/ 246954 w 1665317"/>
                <a:gd name="connsiteY9" fmla="*/ 750876 h 1408310"/>
                <a:gd name="connsiteX10" fmla="*/ 160186 w 1665317"/>
                <a:gd name="connsiteY10" fmla="*/ 707492 h 1408310"/>
                <a:gd name="connsiteX11" fmla="*/ 90105 w 1665317"/>
                <a:gd name="connsiteY11" fmla="*/ 654097 h 1408310"/>
                <a:gd name="connsiteX12" fmla="*/ 46721 w 1665317"/>
                <a:gd name="connsiteY12" fmla="*/ 597364 h 1408310"/>
                <a:gd name="connsiteX13" fmla="*/ 16686 w 1665317"/>
                <a:gd name="connsiteY13" fmla="*/ 510596 h 1408310"/>
                <a:gd name="connsiteX14" fmla="*/ 0 w 1665317"/>
                <a:gd name="connsiteY14" fmla="*/ 407142 h 1408310"/>
                <a:gd name="connsiteX15" fmla="*/ 3337 w 1665317"/>
                <a:gd name="connsiteY15" fmla="*/ 240281 h 1408310"/>
                <a:gd name="connsiteX16" fmla="*/ 33372 w 1665317"/>
                <a:gd name="connsiteY16" fmla="*/ 90105 h 1408310"/>
                <a:gd name="connsiteX17" fmla="*/ 56732 w 1665317"/>
                <a:gd name="connsiteY17" fmla="*/ 0 h 1408310"/>
                <a:gd name="connsiteX18" fmla="*/ 53395 w 1665317"/>
                <a:gd name="connsiteY18" fmla="*/ 106792 h 1408310"/>
                <a:gd name="connsiteX19" fmla="*/ 66744 w 1665317"/>
                <a:gd name="connsiteY19" fmla="*/ 193559 h 1408310"/>
                <a:gd name="connsiteX20" fmla="*/ 93442 w 1665317"/>
                <a:gd name="connsiteY20" fmla="*/ 347072 h 1408310"/>
                <a:gd name="connsiteX21" fmla="*/ 130151 w 1665317"/>
                <a:gd name="connsiteY21" fmla="*/ 430503 h 1408310"/>
                <a:gd name="connsiteX22" fmla="*/ 213582 w 1665317"/>
                <a:gd name="connsiteY22" fmla="*/ 527282 h 1408310"/>
                <a:gd name="connsiteX23" fmla="*/ 297013 w 1665317"/>
                <a:gd name="connsiteY23" fmla="*/ 574003 h 1408310"/>
                <a:gd name="connsiteX24" fmla="*/ 437176 w 1665317"/>
                <a:gd name="connsiteY24" fmla="*/ 584015 h 1408310"/>
                <a:gd name="connsiteX25" fmla="*/ 617386 w 1665317"/>
                <a:gd name="connsiteY25" fmla="*/ 563992 h 1408310"/>
                <a:gd name="connsiteX26" fmla="*/ 820957 w 1665317"/>
                <a:gd name="connsiteY26" fmla="*/ 533957 h 1408310"/>
                <a:gd name="connsiteX27" fmla="*/ 951109 w 1665317"/>
                <a:gd name="connsiteY27" fmla="*/ 527282 h 1408310"/>
                <a:gd name="connsiteX28" fmla="*/ 1124645 w 1665317"/>
                <a:gd name="connsiteY28" fmla="*/ 537294 h 1408310"/>
                <a:gd name="connsiteX29" fmla="*/ 1264808 w 1665317"/>
                <a:gd name="connsiteY29" fmla="*/ 587352 h 1408310"/>
                <a:gd name="connsiteX30" fmla="*/ 1451693 w 1665317"/>
                <a:gd name="connsiteY30" fmla="*/ 710830 h 1408310"/>
                <a:gd name="connsiteX31" fmla="*/ 1545135 w 1665317"/>
                <a:gd name="connsiteY31" fmla="*/ 824295 h 1408310"/>
                <a:gd name="connsiteX32" fmla="*/ 1614800 w 1665317"/>
                <a:gd name="connsiteY32" fmla="*/ 913545 h 1408310"/>
                <a:gd name="connsiteX33" fmla="*/ 1665317 w 1665317"/>
                <a:gd name="connsiteY33" fmla="*/ 989822 h 1408310"/>
                <a:gd name="connsiteX34" fmla="*/ 1067912 w 1665317"/>
                <a:gd name="connsiteY34" fmla="*/ 1408310 h 1408310"/>
                <a:gd name="connsiteX0" fmla="*/ 1067912 w 1665317"/>
                <a:gd name="connsiteY0" fmla="*/ 1408310 h 1408310"/>
                <a:gd name="connsiteX1" fmla="*/ 1030744 w 1665317"/>
                <a:gd name="connsiteY1" fmla="*/ 1193851 h 1408310"/>
                <a:gd name="connsiteX2" fmla="*/ 985461 w 1665317"/>
                <a:gd name="connsiteY2" fmla="*/ 1105144 h 1408310"/>
                <a:gd name="connsiteX3" fmla="*/ 944435 w 1665317"/>
                <a:gd name="connsiteY3" fmla="*/ 1034541 h 1408310"/>
                <a:gd name="connsiteX4" fmla="*/ 857667 w 1665317"/>
                <a:gd name="connsiteY4" fmla="*/ 944435 h 1408310"/>
                <a:gd name="connsiteX5" fmla="*/ 780911 w 1665317"/>
                <a:gd name="connsiteY5" fmla="*/ 894377 h 1408310"/>
                <a:gd name="connsiteX6" fmla="*/ 667445 w 1665317"/>
                <a:gd name="connsiteY6" fmla="*/ 847656 h 1408310"/>
                <a:gd name="connsiteX7" fmla="*/ 557316 w 1665317"/>
                <a:gd name="connsiteY7" fmla="*/ 817621 h 1408310"/>
                <a:gd name="connsiteX8" fmla="*/ 403804 w 1665317"/>
                <a:gd name="connsiteY8" fmla="*/ 787586 h 1408310"/>
                <a:gd name="connsiteX9" fmla="*/ 246954 w 1665317"/>
                <a:gd name="connsiteY9" fmla="*/ 750876 h 1408310"/>
                <a:gd name="connsiteX10" fmla="*/ 160186 w 1665317"/>
                <a:gd name="connsiteY10" fmla="*/ 707492 h 1408310"/>
                <a:gd name="connsiteX11" fmla="*/ 90105 w 1665317"/>
                <a:gd name="connsiteY11" fmla="*/ 654097 h 1408310"/>
                <a:gd name="connsiteX12" fmla="*/ 46721 w 1665317"/>
                <a:gd name="connsiteY12" fmla="*/ 597364 h 1408310"/>
                <a:gd name="connsiteX13" fmla="*/ 16686 w 1665317"/>
                <a:gd name="connsiteY13" fmla="*/ 510596 h 1408310"/>
                <a:gd name="connsiteX14" fmla="*/ 0 w 1665317"/>
                <a:gd name="connsiteY14" fmla="*/ 407142 h 1408310"/>
                <a:gd name="connsiteX15" fmla="*/ 3337 w 1665317"/>
                <a:gd name="connsiteY15" fmla="*/ 240281 h 1408310"/>
                <a:gd name="connsiteX16" fmla="*/ 33372 w 1665317"/>
                <a:gd name="connsiteY16" fmla="*/ 90105 h 1408310"/>
                <a:gd name="connsiteX17" fmla="*/ 56732 w 1665317"/>
                <a:gd name="connsiteY17" fmla="*/ 0 h 1408310"/>
                <a:gd name="connsiteX18" fmla="*/ 53395 w 1665317"/>
                <a:gd name="connsiteY18" fmla="*/ 106792 h 1408310"/>
                <a:gd name="connsiteX19" fmla="*/ 66744 w 1665317"/>
                <a:gd name="connsiteY19" fmla="*/ 193559 h 1408310"/>
                <a:gd name="connsiteX20" fmla="*/ 93442 w 1665317"/>
                <a:gd name="connsiteY20" fmla="*/ 347072 h 1408310"/>
                <a:gd name="connsiteX21" fmla="*/ 130151 w 1665317"/>
                <a:gd name="connsiteY21" fmla="*/ 430503 h 1408310"/>
                <a:gd name="connsiteX22" fmla="*/ 213582 w 1665317"/>
                <a:gd name="connsiteY22" fmla="*/ 527282 h 1408310"/>
                <a:gd name="connsiteX23" fmla="*/ 297013 w 1665317"/>
                <a:gd name="connsiteY23" fmla="*/ 574003 h 1408310"/>
                <a:gd name="connsiteX24" fmla="*/ 437176 w 1665317"/>
                <a:gd name="connsiteY24" fmla="*/ 584015 h 1408310"/>
                <a:gd name="connsiteX25" fmla="*/ 617386 w 1665317"/>
                <a:gd name="connsiteY25" fmla="*/ 563992 h 1408310"/>
                <a:gd name="connsiteX26" fmla="*/ 820957 w 1665317"/>
                <a:gd name="connsiteY26" fmla="*/ 533957 h 1408310"/>
                <a:gd name="connsiteX27" fmla="*/ 951109 w 1665317"/>
                <a:gd name="connsiteY27" fmla="*/ 527282 h 1408310"/>
                <a:gd name="connsiteX28" fmla="*/ 1124645 w 1665317"/>
                <a:gd name="connsiteY28" fmla="*/ 537294 h 1408310"/>
                <a:gd name="connsiteX29" fmla="*/ 1264808 w 1665317"/>
                <a:gd name="connsiteY29" fmla="*/ 587352 h 1408310"/>
                <a:gd name="connsiteX30" fmla="*/ 1451693 w 1665317"/>
                <a:gd name="connsiteY30" fmla="*/ 710830 h 1408310"/>
                <a:gd name="connsiteX31" fmla="*/ 1545135 w 1665317"/>
                <a:gd name="connsiteY31" fmla="*/ 824295 h 1408310"/>
                <a:gd name="connsiteX32" fmla="*/ 1614800 w 1665317"/>
                <a:gd name="connsiteY32" fmla="*/ 913545 h 1408310"/>
                <a:gd name="connsiteX33" fmla="*/ 1665317 w 1665317"/>
                <a:gd name="connsiteY33" fmla="*/ 989822 h 1408310"/>
                <a:gd name="connsiteX34" fmla="*/ 1067912 w 1665317"/>
                <a:gd name="connsiteY34" fmla="*/ 1408310 h 1408310"/>
                <a:gd name="connsiteX0" fmla="*/ 1042195 w 1665317"/>
                <a:gd name="connsiteY0" fmla="*/ 1271150 h 1271150"/>
                <a:gd name="connsiteX1" fmla="*/ 1030744 w 1665317"/>
                <a:gd name="connsiteY1" fmla="*/ 1193851 h 1271150"/>
                <a:gd name="connsiteX2" fmla="*/ 985461 w 1665317"/>
                <a:gd name="connsiteY2" fmla="*/ 1105144 h 1271150"/>
                <a:gd name="connsiteX3" fmla="*/ 944435 w 1665317"/>
                <a:gd name="connsiteY3" fmla="*/ 1034541 h 1271150"/>
                <a:gd name="connsiteX4" fmla="*/ 857667 w 1665317"/>
                <a:gd name="connsiteY4" fmla="*/ 944435 h 1271150"/>
                <a:gd name="connsiteX5" fmla="*/ 780911 w 1665317"/>
                <a:gd name="connsiteY5" fmla="*/ 894377 h 1271150"/>
                <a:gd name="connsiteX6" fmla="*/ 667445 w 1665317"/>
                <a:gd name="connsiteY6" fmla="*/ 847656 h 1271150"/>
                <a:gd name="connsiteX7" fmla="*/ 557316 w 1665317"/>
                <a:gd name="connsiteY7" fmla="*/ 817621 h 1271150"/>
                <a:gd name="connsiteX8" fmla="*/ 403804 w 1665317"/>
                <a:gd name="connsiteY8" fmla="*/ 787586 h 1271150"/>
                <a:gd name="connsiteX9" fmla="*/ 246954 w 1665317"/>
                <a:gd name="connsiteY9" fmla="*/ 750876 h 1271150"/>
                <a:gd name="connsiteX10" fmla="*/ 160186 w 1665317"/>
                <a:gd name="connsiteY10" fmla="*/ 707492 h 1271150"/>
                <a:gd name="connsiteX11" fmla="*/ 90105 w 1665317"/>
                <a:gd name="connsiteY11" fmla="*/ 654097 h 1271150"/>
                <a:gd name="connsiteX12" fmla="*/ 46721 w 1665317"/>
                <a:gd name="connsiteY12" fmla="*/ 597364 h 1271150"/>
                <a:gd name="connsiteX13" fmla="*/ 16686 w 1665317"/>
                <a:gd name="connsiteY13" fmla="*/ 510596 h 1271150"/>
                <a:gd name="connsiteX14" fmla="*/ 0 w 1665317"/>
                <a:gd name="connsiteY14" fmla="*/ 407142 h 1271150"/>
                <a:gd name="connsiteX15" fmla="*/ 3337 w 1665317"/>
                <a:gd name="connsiteY15" fmla="*/ 240281 h 1271150"/>
                <a:gd name="connsiteX16" fmla="*/ 33372 w 1665317"/>
                <a:gd name="connsiteY16" fmla="*/ 90105 h 1271150"/>
                <a:gd name="connsiteX17" fmla="*/ 56732 w 1665317"/>
                <a:gd name="connsiteY17" fmla="*/ 0 h 1271150"/>
                <a:gd name="connsiteX18" fmla="*/ 53395 w 1665317"/>
                <a:gd name="connsiteY18" fmla="*/ 106792 h 1271150"/>
                <a:gd name="connsiteX19" fmla="*/ 66744 w 1665317"/>
                <a:gd name="connsiteY19" fmla="*/ 193559 h 1271150"/>
                <a:gd name="connsiteX20" fmla="*/ 93442 w 1665317"/>
                <a:gd name="connsiteY20" fmla="*/ 347072 h 1271150"/>
                <a:gd name="connsiteX21" fmla="*/ 130151 w 1665317"/>
                <a:gd name="connsiteY21" fmla="*/ 430503 h 1271150"/>
                <a:gd name="connsiteX22" fmla="*/ 213582 w 1665317"/>
                <a:gd name="connsiteY22" fmla="*/ 527282 h 1271150"/>
                <a:gd name="connsiteX23" fmla="*/ 297013 w 1665317"/>
                <a:gd name="connsiteY23" fmla="*/ 574003 h 1271150"/>
                <a:gd name="connsiteX24" fmla="*/ 437176 w 1665317"/>
                <a:gd name="connsiteY24" fmla="*/ 584015 h 1271150"/>
                <a:gd name="connsiteX25" fmla="*/ 617386 w 1665317"/>
                <a:gd name="connsiteY25" fmla="*/ 563992 h 1271150"/>
                <a:gd name="connsiteX26" fmla="*/ 820957 w 1665317"/>
                <a:gd name="connsiteY26" fmla="*/ 533957 h 1271150"/>
                <a:gd name="connsiteX27" fmla="*/ 951109 w 1665317"/>
                <a:gd name="connsiteY27" fmla="*/ 527282 h 1271150"/>
                <a:gd name="connsiteX28" fmla="*/ 1124645 w 1665317"/>
                <a:gd name="connsiteY28" fmla="*/ 537294 h 1271150"/>
                <a:gd name="connsiteX29" fmla="*/ 1264808 w 1665317"/>
                <a:gd name="connsiteY29" fmla="*/ 587352 h 1271150"/>
                <a:gd name="connsiteX30" fmla="*/ 1451693 w 1665317"/>
                <a:gd name="connsiteY30" fmla="*/ 710830 h 1271150"/>
                <a:gd name="connsiteX31" fmla="*/ 1545135 w 1665317"/>
                <a:gd name="connsiteY31" fmla="*/ 824295 h 1271150"/>
                <a:gd name="connsiteX32" fmla="*/ 1614800 w 1665317"/>
                <a:gd name="connsiteY32" fmla="*/ 913545 h 1271150"/>
                <a:gd name="connsiteX33" fmla="*/ 1665317 w 1665317"/>
                <a:gd name="connsiteY33" fmla="*/ 989822 h 1271150"/>
                <a:gd name="connsiteX34" fmla="*/ 1042195 w 1665317"/>
                <a:gd name="connsiteY34" fmla="*/ 1271150 h 127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5317" h="1271150">
                  <a:moveTo>
                    <a:pt x="1042195" y="1271150"/>
                  </a:moveTo>
                  <a:lnTo>
                    <a:pt x="1030744" y="1193851"/>
                  </a:lnTo>
                  <a:lnTo>
                    <a:pt x="985461" y="1105144"/>
                  </a:lnTo>
                  <a:lnTo>
                    <a:pt x="944435" y="1034541"/>
                  </a:lnTo>
                  <a:lnTo>
                    <a:pt x="857667" y="944435"/>
                  </a:lnTo>
                  <a:lnTo>
                    <a:pt x="780911" y="894377"/>
                  </a:lnTo>
                  <a:lnTo>
                    <a:pt x="667445" y="847656"/>
                  </a:lnTo>
                  <a:lnTo>
                    <a:pt x="557316" y="817621"/>
                  </a:lnTo>
                  <a:lnTo>
                    <a:pt x="403804" y="787586"/>
                  </a:lnTo>
                  <a:lnTo>
                    <a:pt x="246954" y="750876"/>
                  </a:lnTo>
                  <a:lnTo>
                    <a:pt x="160186" y="707492"/>
                  </a:lnTo>
                  <a:lnTo>
                    <a:pt x="90105" y="654097"/>
                  </a:lnTo>
                  <a:lnTo>
                    <a:pt x="46721" y="597364"/>
                  </a:lnTo>
                  <a:lnTo>
                    <a:pt x="16686" y="510596"/>
                  </a:lnTo>
                  <a:lnTo>
                    <a:pt x="0" y="407142"/>
                  </a:lnTo>
                  <a:cubicBezTo>
                    <a:pt x="1112" y="351522"/>
                    <a:pt x="2225" y="295901"/>
                    <a:pt x="3337" y="240281"/>
                  </a:cubicBezTo>
                  <a:lnTo>
                    <a:pt x="33372" y="90105"/>
                  </a:lnTo>
                  <a:lnTo>
                    <a:pt x="56732" y="0"/>
                  </a:lnTo>
                  <a:lnTo>
                    <a:pt x="53395" y="106792"/>
                  </a:lnTo>
                  <a:lnTo>
                    <a:pt x="66744" y="193559"/>
                  </a:lnTo>
                  <a:lnTo>
                    <a:pt x="93442" y="347072"/>
                  </a:lnTo>
                  <a:lnTo>
                    <a:pt x="130151" y="430503"/>
                  </a:lnTo>
                  <a:lnTo>
                    <a:pt x="213582" y="527282"/>
                  </a:lnTo>
                  <a:lnTo>
                    <a:pt x="297013" y="574003"/>
                  </a:lnTo>
                  <a:lnTo>
                    <a:pt x="437176" y="584015"/>
                  </a:lnTo>
                  <a:lnTo>
                    <a:pt x="617386" y="563992"/>
                  </a:lnTo>
                  <a:lnTo>
                    <a:pt x="820957" y="533957"/>
                  </a:lnTo>
                  <a:lnTo>
                    <a:pt x="951109" y="527282"/>
                  </a:lnTo>
                  <a:lnTo>
                    <a:pt x="1124645" y="537294"/>
                  </a:lnTo>
                  <a:lnTo>
                    <a:pt x="1264808" y="587352"/>
                  </a:lnTo>
                  <a:lnTo>
                    <a:pt x="1451693" y="710830"/>
                  </a:lnTo>
                  <a:lnTo>
                    <a:pt x="1545135" y="824295"/>
                  </a:lnTo>
                  <a:lnTo>
                    <a:pt x="1614800" y="913545"/>
                  </a:lnTo>
                  <a:lnTo>
                    <a:pt x="1665317" y="989822"/>
                  </a:lnTo>
                  <a:lnTo>
                    <a:pt x="1042195" y="1271150"/>
                  </a:lnTo>
                  <a:close/>
                </a:path>
              </a:pathLst>
            </a:custGeom>
            <a:solidFill>
              <a:srgbClr val="A9E01E"/>
            </a:solidFill>
            <a:ln>
              <a:solidFill>
                <a:srgbClr val="A9E0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49" name="Freihandform 48"/>
            <p:cNvSpPr/>
            <p:nvPr/>
          </p:nvSpPr>
          <p:spPr bwMode="auto">
            <a:xfrm>
              <a:off x="998538" y="5240338"/>
              <a:ext cx="623887" cy="301625"/>
            </a:xfrm>
            <a:custGeom>
              <a:avLst/>
              <a:gdLst>
                <a:gd name="connsiteX0" fmla="*/ 631508 w 791528"/>
                <a:gd name="connsiteY0" fmla="*/ 0 h 385763"/>
                <a:gd name="connsiteX1" fmla="*/ 0 w 791528"/>
                <a:gd name="connsiteY1" fmla="*/ 294323 h 385763"/>
                <a:gd name="connsiteX2" fmla="*/ 20003 w 791528"/>
                <a:gd name="connsiteY2" fmla="*/ 342900 h 385763"/>
                <a:gd name="connsiteX3" fmla="*/ 151448 w 791528"/>
                <a:gd name="connsiteY3" fmla="*/ 362903 h 385763"/>
                <a:gd name="connsiteX4" fmla="*/ 322898 w 791528"/>
                <a:gd name="connsiteY4" fmla="*/ 382905 h 385763"/>
                <a:gd name="connsiteX5" fmla="*/ 500063 w 791528"/>
                <a:gd name="connsiteY5" fmla="*/ 385763 h 385763"/>
                <a:gd name="connsiteX6" fmla="*/ 725805 w 791528"/>
                <a:gd name="connsiteY6" fmla="*/ 342900 h 385763"/>
                <a:gd name="connsiteX7" fmla="*/ 791528 w 791528"/>
                <a:gd name="connsiteY7" fmla="*/ 320040 h 385763"/>
                <a:gd name="connsiteX8" fmla="*/ 631508 w 791528"/>
                <a:gd name="connsiteY8" fmla="*/ 0 h 385763"/>
                <a:gd name="connsiteX0" fmla="*/ 637223 w 797243"/>
                <a:gd name="connsiteY0" fmla="*/ 0 h 385763"/>
                <a:gd name="connsiteX1" fmla="*/ 0 w 797243"/>
                <a:gd name="connsiteY1" fmla="*/ 288608 h 385763"/>
                <a:gd name="connsiteX2" fmla="*/ 25718 w 797243"/>
                <a:gd name="connsiteY2" fmla="*/ 342900 h 385763"/>
                <a:gd name="connsiteX3" fmla="*/ 157163 w 797243"/>
                <a:gd name="connsiteY3" fmla="*/ 362903 h 385763"/>
                <a:gd name="connsiteX4" fmla="*/ 328613 w 797243"/>
                <a:gd name="connsiteY4" fmla="*/ 382905 h 385763"/>
                <a:gd name="connsiteX5" fmla="*/ 505778 w 797243"/>
                <a:gd name="connsiteY5" fmla="*/ 385763 h 385763"/>
                <a:gd name="connsiteX6" fmla="*/ 731520 w 797243"/>
                <a:gd name="connsiteY6" fmla="*/ 342900 h 385763"/>
                <a:gd name="connsiteX7" fmla="*/ 797243 w 797243"/>
                <a:gd name="connsiteY7" fmla="*/ 320040 h 385763"/>
                <a:gd name="connsiteX8" fmla="*/ 637223 w 797243"/>
                <a:gd name="connsiteY8" fmla="*/ 0 h 385763"/>
                <a:gd name="connsiteX0" fmla="*/ 640080 w 800100"/>
                <a:gd name="connsiteY0" fmla="*/ 0 h 385763"/>
                <a:gd name="connsiteX1" fmla="*/ 0 w 800100"/>
                <a:gd name="connsiteY1" fmla="*/ 285750 h 385763"/>
                <a:gd name="connsiteX2" fmla="*/ 28575 w 800100"/>
                <a:gd name="connsiteY2" fmla="*/ 342900 h 385763"/>
                <a:gd name="connsiteX3" fmla="*/ 160020 w 800100"/>
                <a:gd name="connsiteY3" fmla="*/ 362903 h 385763"/>
                <a:gd name="connsiteX4" fmla="*/ 331470 w 800100"/>
                <a:gd name="connsiteY4" fmla="*/ 382905 h 385763"/>
                <a:gd name="connsiteX5" fmla="*/ 508635 w 800100"/>
                <a:gd name="connsiteY5" fmla="*/ 385763 h 385763"/>
                <a:gd name="connsiteX6" fmla="*/ 734377 w 800100"/>
                <a:gd name="connsiteY6" fmla="*/ 342900 h 385763"/>
                <a:gd name="connsiteX7" fmla="*/ 800100 w 800100"/>
                <a:gd name="connsiteY7" fmla="*/ 320040 h 385763"/>
                <a:gd name="connsiteX8" fmla="*/ 640080 w 800100"/>
                <a:gd name="connsiteY8" fmla="*/ 0 h 38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0100" h="385763">
                  <a:moveTo>
                    <a:pt x="640080" y="0"/>
                  </a:moveTo>
                  <a:lnTo>
                    <a:pt x="0" y="285750"/>
                  </a:lnTo>
                  <a:lnTo>
                    <a:pt x="28575" y="342900"/>
                  </a:lnTo>
                  <a:lnTo>
                    <a:pt x="160020" y="362903"/>
                  </a:lnTo>
                  <a:lnTo>
                    <a:pt x="331470" y="382905"/>
                  </a:lnTo>
                  <a:lnTo>
                    <a:pt x="508635" y="385763"/>
                  </a:lnTo>
                  <a:lnTo>
                    <a:pt x="734377" y="342900"/>
                  </a:lnTo>
                  <a:lnTo>
                    <a:pt x="800100" y="320040"/>
                  </a:lnTo>
                  <a:lnTo>
                    <a:pt x="64008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0" name="Freihandform 49"/>
            <p:cNvSpPr/>
            <p:nvPr/>
          </p:nvSpPr>
          <p:spPr bwMode="auto">
            <a:xfrm>
              <a:off x="1004888" y="5510213"/>
              <a:ext cx="347662" cy="227012"/>
            </a:xfrm>
            <a:custGeom>
              <a:avLst/>
              <a:gdLst>
                <a:gd name="connsiteX0" fmla="*/ 0 w 417195"/>
                <a:gd name="connsiteY0" fmla="*/ 0 h 257175"/>
                <a:gd name="connsiteX1" fmla="*/ 417195 w 417195"/>
                <a:gd name="connsiteY1" fmla="*/ 45720 h 257175"/>
                <a:gd name="connsiteX2" fmla="*/ 25718 w 417195"/>
                <a:gd name="connsiteY2" fmla="*/ 257175 h 257175"/>
                <a:gd name="connsiteX3" fmla="*/ 0 w 417195"/>
                <a:gd name="connsiteY3" fmla="*/ 0 h 257175"/>
                <a:gd name="connsiteX0" fmla="*/ 0 w 417195"/>
                <a:gd name="connsiteY0" fmla="*/ 0 h 257175"/>
                <a:gd name="connsiteX1" fmla="*/ 202883 w 417195"/>
                <a:gd name="connsiteY1" fmla="*/ 17145 h 257175"/>
                <a:gd name="connsiteX2" fmla="*/ 417195 w 417195"/>
                <a:gd name="connsiteY2" fmla="*/ 45720 h 257175"/>
                <a:gd name="connsiteX3" fmla="*/ 25718 w 417195"/>
                <a:gd name="connsiteY3" fmla="*/ 257175 h 257175"/>
                <a:gd name="connsiteX4" fmla="*/ 0 w 417195"/>
                <a:gd name="connsiteY4" fmla="*/ 0 h 257175"/>
                <a:gd name="connsiteX0" fmla="*/ 0 w 417195"/>
                <a:gd name="connsiteY0" fmla="*/ 0 h 257175"/>
                <a:gd name="connsiteX1" fmla="*/ 197168 w 417195"/>
                <a:gd name="connsiteY1" fmla="*/ 22860 h 257175"/>
                <a:gd name="connsiteX2" fmla="*/ 417195 w 417195"/>
                <a:gd name="connsiteY2" fmla="*/ 45720 h 257175"/>
                <a:gd name="connsiteX3" fmla="*/ 25718 w 417195"/>
                <a:gd name="connsiteY3" fmla="*/ 257175 h 257175"/>
                <a:gd name="connsiteX4" fmla="*/ 0 w 417195"/>
                <a:gd name="connsiteY4" fmla="*/ 0 h 257175"/>
                <a:gd name="connsiteX0" fmla="*/ 0 w 417195"/>
                <a:gd name="connsiteY0" fmla="*/ 0 h 257175"/>
                <a:gd name="connsiteX1" fmla="*/ 197168 w 417195"/>
                <a:gd name="connsiteY1" fmla="*/ 28575 h 257175"/>
                <a:gd name="connsiteX2" fmla="*/ 417195 w 417195"/>
                <a:gd name="connsiteY2" fmla="*/ 45720 h 257175"/>
                <a:gd name="connsiteX3" fmla="*/ 25718 w 417195"/>
                <a:gd name="connsiteY3" fmla="*/ 257175 h 257175"/>
                <a:gd name="connsiteX4" fmla="*/ 0 w 417195"/>
                <a:gd name="connsiteY4" fmla="*/ 0 h 257175"/>
                <a:gd name="connsiteX0" fmla="*/ 0 w 417195"/>
                <a:gd name="connsiteY0" fmla="*/ 0 h 289848"/>
                <a:gd name="connsiteX1" fmla="*/ 197168 w 417195"/>
                <a:gd name="connsiteY1" fmla="*/ 28575 h 289848"/>
                <a:gd name="connsiteX2" fmla="*/ 417195 w 417195"/>
                <a:gd name="connsiteY2" fmla="*/ 45720 h 289848"/>
                <a:gd name="connsiteX3" fmla="*/ 25719 w 417195"/>
                <a:gd name="connsiteY3" fmla="*/ 289848 h 289848"/>
                <a:gd name="connsiteX4" fmla="*/ 0 w 417195"/>
                <a:gd name="connsiteY4" fmla="*/ 0 h 289848"/>
                <a:gd name="connsiteX0" fmla="*/ 0 w 445201"/>
                <a:gd name="connsiteY0" fmla="*/ 0 h 289848"/>
                <a:gd name="connsiteX1" fmla="*/ 197168 w 445201"/>
                <a:gd name="connsiteY1" fmla="*/ 28575 h 289848"/>
                <a:gd name="connsiteX2" fmla="*/ 445201 w 445201"/>
                <a:gd name="connsiteY2" fmla="*/ 45720 h 289848"/>
                <a:gd name="connsiteX3" fmla="*/ 25719 w 445201"/>
                <a:gd name="connsiteY3" fmla="*/ 289848 h 289848"/>
                <a:gd name="connsiteX4" fmla="*/ 0 w 445201"/>
                <a:gd name="connsiteY4" fmla="*/ 0 h 28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201" h="289848">
                  <a:moveTo>
                    <a:pt x="0" y="0"/>
                  </a:moveTo>
                  <a:lnTo>
                    <a:pt x="197168" y="28575"/>
                  </a:lnTo>
                  <a:lnTo>
                    <a:pt x="445201" y="45720"/>
                  </a:lnTo>
                  <a:lnTo>
                    <a:pt x="25719" y="289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pic>
          <p:nvPicPr>
            <p:cNvPr id="121879" name="Grafik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559325">
              <a:off x="1001713" y="5649913"/>
              <a:ext cx="87947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Freihandform 2"/>
            <p:cNvSpPr/>
            <p:nvPr/>
          </p:nvSpPr>
          <p:spPr>
            <a:xfrm>
              <a:off x="1098550" y="5402263"/>
              <a:ext cx="415925" cy="147637"/>
            </a:xfrm>
            <a:custGeom>
              <a:avLst/>
              <a:gdLst>
                <a:gd name="connsiteX0" fmla="*/ 372217 w 378817"/>
                <a:gd name="connsiteY0" fmla="*/ 125209 h 142010"/>
                <a:gd name="connsiteX1" fmla="*/ 212130 w 378817"/>
                <a:gd name="connsiteY1" fmla="*/ 141489 h 142010"/>
                <a:gd name="connsiteX2" fmla="*/ 81889 w 378817"/>
                <a:gd name="connsiteY2" fmla="*/ 136063 h 142010"/>
                <a:gd name="connsiteX3" fmla="*/ 3201 w 378817"/>
                <a:gd name="connsiteY3" fmla="*/ 117069 h 142010"/>
                <a:gd name="connsiteX4" fmla="*/ 30335 w 378817"/>
                <a:gd name="connsiteY4" fmla="*/ 32955 h 142010"/>
                <a:gd name="connsiteX5" fmla="*/ 166003 w 378817"/>
                <a:gd name="connsiteY5" fmla="*/ 395 h 142010"/>
                <a:gd name="connsiteX6" fmla="*/ 328804 w 378817"/>
                <a:gd name="connsiteY6" fmla="*/ 51949 h 142010"/>
                <a:gd name="connsiteX7" fmla="*/ 372217 w 378817"/>
                <a:gd name="connsiteY7" fmla="*/ 125209 h 142010"/>
                <a:gd name="connsiteX0" fmla="*/ 372217 w 378817"/>
                <a:gd name="connsiteY0" fmla="*/ 125209 h 147186"/>
                <a:gd name="connsiteX1" fmla="*/ 212130 w 378817"/>
                <a:gd name="connsiteY1" fmla="*/ 146916 h 147186"/>
                <a:gd name="connsiteX2" fmla="*/ 81889 w 378817"/>
                <a:gd name="connsiteY2" fmla="*/ 136063 h 147186"/>
                <a:gd name="connsiteX3" fmla="*/ 3201 w 378817"/>
                <a:gd name="connsiteY3" fmla="*/ 117069 h 147186"/>
                <a:gd name="connsiteX4" fmla="*/ 30335 w 378817"/>
                <a:gd name="connsiteY4" fmla="*/ 32955 h 147186"/>
                <a:gd name="connsiteX5" fmla="*/ 166003 w 378817"/>
                <a:gd name="connsiteY5" fmla="*/ 395 h 147186"/>
                <a:gd name="connsiteX6" fmla="*/ 328804 w 378817"/>
                <a:gd name="connsiteY6" fmla="*/ 51949 h 147186"/>
                <a:gd name="connsiteX7" fmla="*/ 372217 w 378817"/>
                <a:gd name="connsiteY7" fmla="*/ 125209 h 147186"/>
                <a:gd name="connsiteX0" fmla="*/ 372217 w 378817"/>
                <a:gd name="connsiteY0" fmla="*/ 125209 h 147444"/>
                <a:gd name="connsiteX1" fmla="*/ 212130 w 378817"/>
                <a:gd name="connsiteY1" fmla="*/ 146916 h 147444"/>
                <a:gd name="connsiteX2" fmla="*/ 81889 w 378817"/>
                <a:gd name="connsiteY2" fmla="*/ 138776 h 147444"/>
                <a:gd name="connsiteX3" fmla="*/ 3201 w 378817"/>
                <a:gd name="connsiteY3" fmla="*/ 117069 h 147444"/>
                <a:gd name="connsiteX4" fmla="*/ 30335 w 378817"/>
                <a:gd name="connsiteY4" fmla="*/ 32955 h 147444"/>
                <a:gd name="connsiteX5" fmla="*/ 166003 w 378817"/>
                <a:gd name="connsiteY5" fmla="*/ 395 h 147444"/>
                <a:gd name="connsiteX6" fmla="*/ 328804 w 378817"/>
                <a:gd name="connsiteY6" fmla="*/ 51949 h 147444"/>
                <a:gd name="connsiteX7" fmla="*/ 372217 w 378817"/>
                <a:gd name="connsiteY7" fmla="*/ 125209 h 147444"/>
                <a:gd name="connsiteX0" fmla="*/ 412917 w 416577"/>
                <a:gd name="connsiteY0" fmla="*/ 117069 h 147936"/>
                <a:gd name="connsiteX1" fmla="*/ 212130 w 416577"/>
                <a:gd name="connsiteY1" fmla="*/ 146916 h 147936"/>
                <a:gd name="connsiteX2" fmla="*/ 81889 w 416577"/>
                <a:gd name="connsiteY2" fmla="*/ 138776 h 147936"/>
                <a:gd name="connsiteX3" fmla="*/ 3201 w 416577"/>
                <a:gd name="connsiteY3" fmla="*/ 117069 h 147936"/>
                <a:gd name="connsiteX4" fmla="*/ 30335 w 416577"/>
                <a:gd name="connsiteY4" fmla="*/ 32955 h 147936"/>
                <a:gd name="connsiteX5" fmla="*/ 166003 w 416577"/>
                <a:gd name="connsiteY5" fmla="*/ 395 h 147936"/>
                <a:gd name="connsiteX6" fmla="*/ 328804 w 416577"/>
                <a:gd name="connsiteY6" fmla="*/ 51949 h 147936"/>
                <a:gd name="connsiteX7" fmla="*/ 412917 w 416577"/>
                <a:gd name="connsiteY7" fmla="*/ 117069 h 14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6577" h="147936">
                  <a:moveTo>
                    <a:pt x="412917" y="117069"/>
                  </a:moveTo>
                  <a:cubicBezTo>
                    <a:pt x="393471" y="132897"/>
                    <a:pt x="267301" y="143298"/>
                    <a:pt x="212130" y="146916"/>
                  </a:cubicBezTo>
                  <a:cubicBezTo>
                    <a:pt x="156959" y="150534"/>
                    <a:pt x="116711" y="143751"/>
                    <a:pt x="81889" y="138776"/>
                  </a:cubicBezTo>
                  <a:cubicBezTo>
                    <a:pt x="47068" y="133802"/>
                    <a:pt x="11793" y="134706"/>
                    <a:pt x="3201" y="117069"/>
                  </a:cubicBezTo>
                  <a:cubicBezTo>
                    <a:pt x="-5391" y="99432"/>
                    <a:pt x="3201" y="52401"/>
                    <a:pt x="30335" y="32955"/>
                  </a:cubicBezTo>
                  <a:cubicBezTo>
                    <a:pt x="57469" y="13509"/>
                    <a:pt x="116258" y="-2771"/>
                    <a:pt x="166003" y="395"/>
                  </a:cubicBezTo>
                  <a:cubicBezTo>
                    <a:pt x="215748" y="3561"/>
                    <a:pt x="287652" y="32503"/>
                    <a:pt x="328804" y="51949"/>
                  </a:cubicBezTo>
                  <a:cubicBezTo>
                    <a:pt x="369956" y="71395"/>
                    <a:pt x="432363" y="101241"/>
                    <a:pt x="412917" y="117069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pic>
          <p:nvPicPr>
            <p:cNvPr id="121881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559325">
              <a:off x="1082675" y="5153025"/>
              <a:ext cx="995363" cy="1927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" name="Rechteck 75">
            <a:extLst>
              <a:ext uri="{FF2B5EF4-FFF2-40B4-BE49-F238E27FC236}">
                <a16:creationId xmlns="" xmlns:a16="http://schemas.microsoft.com/office/drawing/2014/main" id="{7AC5F9E1-F6C9-4312-A3C6-FB8E5B5D899D}"/>
              </a:ext>
            </a:extLst>
          </p:cNvPr>
          <p:cNvSpPr/>
          <p:nvPr/>
        </p:nvSpPr>
        <p:spPr>
          <a:xfrm>
            <a:off x="2677065" y="5355434"/>
            <a:ext cx="23123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Verdana" panose="020B0604030504040204" pitchFamily="34" charset="0"/>
                <a:cs typeface="Calibri"/>
                <a:hlinkClick r:id="rId11"/>
              </a:rPr>
              <a:t>www.bookyourtrail.com</a:t>
            </a:r>
            <a:endParaRPr lang="de-AT" sz="14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Verdana" panose="020B0604030504040204" pitchFamily="34" charset="0"/>
              <a:cs typeface="Calibri"/>
            </a:endParaRPr>
          </a:p>
          <a:p>
            <a:endParaRPr lang="de-AT" sz="14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Verdana" panose="020B0604030504040204" pitchFamily="34" charset="0"/>
              <a:cs typeface="Calibri"/>
            </a:endParaRPr>
          </a:p>
          <a:p>
            <a:r>
              <a:rPr lang="de-A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Verdana" panose="020B0604030504040204" pitchFamily="34" charset="0"/>
                <a:cs typeface="Calibri"/>
              </a:rPr>
              <a:t>Das weltweit erste </a:t>
            </a:r>
            <a:r>
              <a:rPr lang="de-A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Verdana" panose="020B0604030504040204" pitchFamily="34" charset="0"/>
                <a:cs typeface="Calibri"/>
              </a:rPr>
              <a:t>Trail</a:t>
            </a:r>
            <a:r>
              <a:rPr lang="de-A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Verdana" panose="020B0604030504040204" pitchFamily="34" charset="0"/>
                <a:cs typeface="Calibri"/>
              </a:rPr>
              <a:t> Online Informations-, Buchungs- &amp; Managementsystem</a:t>
            </a:r>
          </a:p>
        </p:txBody>
      </p:sp>
      <p:sp>
        <p:nvSpPr>
          <p:cNvPr id="4" name="Rechteck 3"/>
          <p:cNvSpPr/>
          <p:nvPr/>
        </p:nvSpPr>
        <p:spPr>
          <a:xfrm>
            <a:off x="9334500" y="3909536"/>
            <a:ext cx="27813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Imprint</a:t>
            </a:r>
            <a:endParaRPr lang="de-DE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de-DE" sz="11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Media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owner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publisher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&amp;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responsible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content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endParaRPr lang="de-DE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Trail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Angels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Gmbh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;  </a:t>
            </a:r>
            <a:endParaRPr lang="de-DE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Copyright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endParaRPr lang="de-DE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entire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content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this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presentation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intellectual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property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authors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Their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use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parts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thereof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)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requires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written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permission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.  </a:t>
            </a:r>
            <a:endParaRPr lang="de-DE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Obervellach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, June 2019</a:t>
            </a:r>
          </a:p>
        </p:txBody>
      </p:sp>
    </p:spTree>
    <p:extLst>
      <p:ext uri="{BB962C8B-B14F-4D97-AF65-F5344CB8AC3E}">
        <p14:creationId xmlns:p14="http://schemas.microsoft.com/office/powerpoint/2010/main" val="41719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Bildplatzhalter 1"/>
          <p:cNvSpPr>
            <a:spLocks noGrp="1"/>
          </p:cNvSpPr>
          <p:nvPr>
            <p:ph type="pic" sz="quarter" idx="10"/>
          </p:nvPr>
        </p:nvSpPr>
        <p:spPr>
          <a:xfrm>
            <a:off x="-341831" y="-844075"/>
            <a:ext cx="12192000" cy="6858000"/>
          </a:xfrm>
        </p:spPr>
      </p:sp>
      <p:sp>
        <p:nvSpPr>
          <p:cNvPr id="3" name="Freihandform 2"/>
          <p:cNvSpPr/>
          <p:nvPr/>
        </p:nvSpPr>
        <p:spPr>
          <a:xfrm>
            <a:off x="0" y="0"/>
            <a:ext cx="12244191" cy="6896100"/>
          </a:xfrm>
          <a:custGeom>
            <a:avLst/>
            <a:gdLst>
              <a:gd name="connsiteX0" fmla="*/ 0 w 12192000"/>
              <a:gd name="connsiteY0" fmla="*/ 0 h 6896100"/>
              <a:gd name="connsiteX1" fmla="*/ 12192000 w 12192000"/>
              <a:gd name="connsiteY1" fmla="*/ 0 h 6896100"/>
              <a:gd name="connsiteX2" fmla="*/ 12192000 w 12192000"/>
              <a:gd name="connsiteY2" fmla="*/ 6896100 h 6896100"/>
              <a:gd name="connsiteX3" fmla="*/ 12077700 w 12192000"/>
              <a:gd name="connsiteY3" fmla="*/ 6886575 h 6896100"/>
              <a:gd name="connsiteX4" fmla="*/ 5448300 w 12192000"/>
              <a:gd name="connsiteY4" fmla="*/ 6886575 h 6896100"/>
              <a:gd name="connsiteX5" fmla="*/ 7372350 w 12192000"/>
              <a:gd name="connsiteY5" fmla="*/ 1076325 h 6896100"/>
              <a:gd name="connsiteX6" fmla="*/ 0 w 12192000"/>
              <a:gd name="connsiteY6" fmla="*/ 1076325 h 6896100"/>
              <a:gd name="connsiteX7" fmla="*/ 0 w 12192000"/>
              <a:gd name="connsiteY7" fmla="*/ 0 h 6896100"/>
              <a:gd name="connsiteX0" fmla="*/ 0 w 12244191"/>
              <a:gd name="connsiteY0" fmla="*/ 0 h 6896100"/>
              <a:gd name="connsiteX1" fmla="*/ 12192000 w 12244191"/>
              <a:gd name="connsiteY1" fmla="*/ 0 h 6896100"/>
              <a:gd name="connsiteX2" fmla="*/ 12192000 w 12244191"/>
              <a:gd name="connsiteY2" fmla="*/ 6896100 h 6896100"/>
              <a:gd name="connsiteX3" fmla="*/ 12077700 w 12244191"/>
              <a:gd name="connsiteY3" fmla="*/ 6886575 h 6896100"/>
              <a:gd name="connsiteX4" fmla="*/ 10287000 w 12244191"/>
              <a:gd name="connsiteY4" fmla="*/ 6877050 h 6896100"/>
              <a:gd name="connsiteX5" fmla="*/ 7372350 w 12244191"/>
              <a:gd name="connsiteY5" fmla="*/ 1076325 h 6896100"/>
              <a:gd name="connsiteX6" fmla="*/ 0 w 12244191"/>
              <a:gd name="connsiteY6" fmla="*/ 1076325 h 6896100"/>
              <a:gd name="connsiteX7" fmla="*/ 0 w 12244191"/>
              <a:gd name="connsiteY7" fmla="*/ 0 h 6896100"/>
              <a:gd name="connsiteX0" fmla="*/ 0 w 12244191"/>
              <a:gd name="connsiteY0" fmla="*/ 0 h 6896100"/>
              <a:gd name="connsiteX1" fmla="*/ 12192000 w 12244191"/>
              <a:gd name="connsiteY1" fmla="*/ 0 h 6896100"/>
              <a:gd name="connsiteX2" fmla="*/ 12192000 w 12244191"/>
              <a:gd name="connsiteY2" fmla="*/ 6896100 h 6896100"/>
              <a:gd name="connsiteX3" fmla="*/ 12077700 w 12244191"/>
              <a:gd name="connsiteY3" fmla="*/ 6886575 h 6896100"/>
              <a:gd name="connsiteX4" fmla="*/ 10287000 w 12244191"/>
              <a:gd name="connsiteY4" fmla="*/ 6877050 h 6896100"/>
              <a:gd name="connsiteX5" fmla="*/ 12182475 w 12244191"/>
              <a:gd name="connsiteY5" fmla="*/ 1076325 h 6896100"/>
              <a:gd name="connsiteX6" fmla="*/ 0 w 12244191"/>
              <a:gd name="connsiteY6" fmla="*/ 1076325 h 6896100"/>
              <a:gd name="connsiteX7" fmla="*/ 0 w 12244191"/>
              <a:gd name="connsiteY7" fmla="*/ 0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4191" h="6896100">
                <a:moveTo>
                  <a:pt x="0" y="0"/>
                </a:moveTo>
                <a:lnTo>
                  <a:pt x="12192000" y="0"/>
                </a:lnTo>
                <a:lnTo>
                  <a:pt x="12192000" y="6896100"/>
                </a:lnTo>
                <a:cubicBezTo>
                  <a:pt x="12153900" y="6892925"/>
                  <a:pt x="12395200" y="6889750"/>
                  <a:pt x="12077700" y="6886575"/>
                </a:cubicBezTo>
                <a:lnTo>
                  <a:pt x="10287000" y="6877050"/>
                </a:lnTo>
                <a:lnTo>
                  <a:pt x="12182475" y="1076325"/>
                </a:lnTo>
                <a:lnTo>
                  <a:pt x="0" y="10763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4" tIns="22857" rIns="45714" bIns="22857" anchor="ctr"/>
          <a:lstStyle/>
          <a:p>
            <a:pPr algn="ctr"/>
            <a:endParaRPr lang="de-DE"/>
          </a:p>
        </p:txBody>
      </p:sp>
      <p:grpSp>
        <p:nvGrpSpPr>
          <p:cNvPr id="4" name="Gruppieren 74"/>
          <p:cNvGrpSpPr>
            <a:grpSpLocks/>
          </p:cNvGrpSpPr>
          <p:nvPr/>
        </p:nvGrpSpPr>
        <p:grpSpPr bwMode="auto">
          <a:xfrm>
            <a:off x="41275" y="9525"/>
            <a:ext cx="3063875" cy="881063"/>
            <a:chOff x="1946901" y="2255389"/>
            <a:chExt cx="8516472" cy="2449963"/>
          </a:xfrm>
        </p:grpSpPr>
        <p:pic>
          <p:nvPicPr>
            <p:cNvPr id="5" name="Grafik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30"/>
            <a:stretch>
              <a:fillRect/>
            </a:stretch>
          </p:blipFill>
          <p:spPr bwMode="auto">
            <a:xfrm>
              <a:off x="1946901" y="3965825"/>
              <a:ext cx="8298197" cy="739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Grafik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23" b="27737"/>
            <a:stretch>
              <a:fillRect/>
            </a:stretch>
          </p:blipFill>
          <p:spPr bwMode="auto">
            <a:xfrm>
              <a:off x="1977724" y="3236360"/>
              <a:ext cx="8485649" cy="84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Grafik 7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0"/>
            <a:stretch>
              <a:fillRect/>
            </a:stretch>
          </p:blipFill>
          <p:spPr bwMode="auto">
            <a:xfrm>
              <a:off x="2008546" y="2255389"/>
              <a:ext cx="8298197" cy="1032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feld 58"/>
          <p:cNvSpPr txBox="1">
            <a:spLocks noChangeArrowheads="1"/>
          </p:cNvSpPr>
          <p:nvPr/>
        </p:nvSpPr>
        <p:spPr bwMode="auto">
          <a:xfrm>
            <a:off x="15182" y="195152"/>
            <a:ext cx="121768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3600" b="1">
                <a:solidFill>
                  <a:srgbClr val="92C11A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de-DE" altLang="de-DE" dirty="0" smtClean="0"/>
              <a:t>CONTENT</a:t>
            </a:r>
            <a:endParaRPr lang="de-DE" altLang="de-DE" dirty="0"/>
          </a:p>
        </p:txBody>
      </p:sp>
      <p:graphicFrame>
        <p:nvGraphicFramePr>
          <p:cNvPr id="13" name="Diagramm 12"/>
          <p:cNvGraphicFramePr/>
          <p:nvPr>
            <p:extLst>
              <p:ext uri="{D42A27DB-BD31-4B8C-83A1-F6EECF244321}">
                <p14:modId xmlns:p14="http://schemas.microsoft.com/office/powerpoint/2010/main" val="1698458853"/>
              </p:ext>
            </p:extLst>
          </p:nvPr>
        </p:nvGraphicFramePr>
        <p:xfrm>
          <a:off x="208204" y="1020362"/>
          <a:ext cx="12009890" cy="5060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Textfeld 13"/>
          <p:cNvSpPr txBox="1"/>
          <p:nvPr/>
        </p:nvSpPr>
        <p:spPr>
          <a:xfrm>
            <a:off x="110914" y="5041051"/>
            <a:ext cx="3232526" cy="830997"/>
          </a:xfrm>
          <a:prstGeom prst="rect">
            <a:avLst/>
          </a:prstGeom>
          <a:solidFill>
            <a:srgbClr val="D9D9D9">
              <a:alpha val="45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400" dirty="0" err="1" smtClean="0"/>
              <a:t>About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Trail</a:t>
            </a:r>
            <a:r>
              <a:rPr lang="de-DE" sz="2400" dirty="0" smtClean="0"/>
              <a:t> Angels &amp; </a:t>
            </a:r>
          </a:p>
          <a:p>
            <a:pPr algn="ctr"/>
            <a:r>
              <a:rPr lang="de-DE" sz="2400" dirty="0" err="1"/>
              <a:t>t</a:t>
            </a:r>
            <a:r>
              <a:rPr lang="de-DE" sz="2400" dirty="0" err="1" smtClean="0"/>
              <a:t>heir</a:t>
            </a:r>
            <a:r>
              <a:rPr lang="de-DE" sz="2400" dirty="0" smtClean="0"/>
              <a:t> </a:t>
            </a:r>
            <a:r>
              <a:rPr lang="de-DE" sz="2400" dirty="0" err="1" smtClean="0"/>
              <a:t>expertise</a:t>
            </a:r>
            <a:endParaRPr lang="de-DE" sz="2400" dirty="0"/>
          </a:p>
        </p:txBody>
      </p:sp>
      <p:sp>
        <p:nvSpPr>
          <p:cNvPr id="15" name="Textfeld 14"/>
          <p:cNvSpPr txBox="1"/>
          <p:nvPr/>
        </p:nvSpPr>
        <p:spPr>
          <a:xfrm>
            <a:off x="3530600" y="5044060"/>
            <a:ext cx="4381500" cy="1200328"/>
          </a:xfrm>
          <a:prstGeom prst="rect">
            <a:avLst/>
          </a:prstGeom>
          <a:solidFill>
            <a:srgbClr val="D9D9D9">
              <a:alpha val="45000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400"/>
            </a:lvl1pPr>
          </a:lstStyle>
          <a:p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endParaRPr lang="de-DE" dirty="0" smtClean="0"/>
          </a:p>
          <a:p>
            <a:r>
              <a:rPr lang="de-DE" dirty="0" err="1" smtClean="0"/>
              <a:t>trail</a:t>
            </a:r>
            <a:r>
              <a:rPr lang="de-DE" dirty="0" smtClean="0"/>
              <a:t> </a:t>
            </a:r>
            <a:r>
              <a:rPr lang="de-DE" dirty="0" err="1" smtClean="0"/>
              <a:t>booking</a:t>
            </a:r>
            <a:r>
              <a:rPr lang="de-DE" dirty="0" smtClean="0"/>
              <a:t>- &amp;</a:t>
            </a:r>
            <a:r>
              <a:rPr lang="de-DE" dirty="0" err="1" smtClean="0"/>
              <a:t>management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/>
              <a:t> </a:t>
            </a:r>
            <a:r>
              <a:rPr lang="de-DE" dirty="0" err="1" smtClean="0"/>
              <a:t>Bookyourtrail</a:t>
            </a:r>
            <a:r>
              <a:rPr lang="de-DE" dirty="0"/>
              <a:t>®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8428114" y="5047069"/>
            <a:ext cx="2524700" cy="830997"/>
          </a:xfrm>
          <a:prstGeom prst="rect">
            <a:avLst/>
          </a:prstGeom>
          <a:solidFill>
            <a:srgbClr val="D9D9D9">
              <a:alpha val="45000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 algn="ctr">
              <a:defRPr sz="2400"/>
            </a:lvl1pPr>
          </a:lstStyle>
          <a:p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benefits</a:t>
            </a:r>
            <a:r>
              <a:rPr lang="de-DE" dirty="0" smtClean="0"/>
              <a:t> </a:t>
            </a:r>
          </a:p>
          <a:p>
            <a:r>
              <a:rPr lang="de-DE" dirty="0" err="1"/>
              <a:t>o</a:t>
            </a:r>
            <a:r>
              <a:rPr lang="de-DE" dirty="0" err="1" smtClean="0"/>
              <a:t>f</a:t>
            </a:r>
            <a:r>
              <a:rPr lang="de-DE" dirty="0" smtClean="0"/>
              <a:t> Fair </a:t>
            </a:r>
            <a:r>
              <a:rPr lang="de-DE" dirty="0" err="1"/>
              <a:t>Trails</a:t>
            </a:r>
            <a:r>
              <a:rPr lang="de-DE" dirty="0"/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66404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Bildplatzhalter 1"/>
          <p:cNvSpPr>
            <a:spLocks noGrp="1"/>
          </p:cNvSpPr>
          <p:nvPr>
            <p:ph type="pic" sz="quarter" idx="10"/>
          </p:nvPr>
        </p:nvSpPr>
        <p:spPr>
          <a:xfrm>
            <a:off x="-56645" y="-749643"/>
            <a:ext cx="12192000" cy="6858000"/>
          </a:xfrm>
        </p:spPr>
      </p:sp>
      <p:sp>
        <p:nvSpPr>
          <p:cNvPr id="3" name="Freihandform 2"/>
          <p:cNvSpPr/>
          <p:nvPr/>
        </p:nvSpPr>
        <p:spPr>
          <a:xfrm>
            <a:off x="0" y="0"/>
            <a:ext cx="12244191" cy="6896100"/>
          </a:xfrm>
          <a:custGeom>
            <a:avLst/>
            <a:gdLst>
              <a:gd name="connsiteX0" fmla="*/ 0 w 12192000"/>
              <a:gd name="connsiteY0" fmla="*/ 0 h 6896100"/>
              <a:gd name="connsiteX1" fmla="*/ 12192000 w 12192000"/>
              <a:gd name="connsiteY1" fmla="*/ 0 h 6896100"/>
              <a:gd name="connsiteX2" fmla="*/ 12192000 w 12192000"/>
              <a:gd name="connsiteY2" fmla="*/ 6896100 h 6896100"/>
              <a:gd name="connsiteX3" fmla="*/ 12077700 w 12192000"/>
              <a:gd name="connsiteY3" fmla="*/ 6886575 h 6896100"/>
              <a:gd name="connsiteX4" fmla="*/ 5448300 w 12192000"/>
              <a:gd name="connsiteY4" fmla="*/ 6886575 h 6896100"/>
              <a:gd name="connsiteX5" fmla="*/ 7372350 w 12192000"/>
              <a:gd name="connsiteY5" fmla="*/ 1076325 h 6896100"/>
              <a:gd name="connsiteX6" fmla="*/ 0 w 12192000"/>
              <a:gd name="connsiteY6" fmla="*/ 1076325 h 6896100"/>
              <a:gd name="connsiteX7" fmla="*/ 0 w 12192000"/>
              <a:gd name="connsiteY7" fmla="*/ 0 h 6896100"/>
              <a:gd name="connsiteX0" fmla="*/ 0 w 12244191"/>
              <a:gd name="connsiteY0" fmla="*/ 0 h 6896100"/>
              <a:gd name="connsiteX1" fmla="*/ 12192000 w 12244191"/>
              <a:gd name="connsiteY1" fmla="*/ 0 h 6896100"/>
              <a:gd name="connsiteX2" fmla="*/ 12192000 w 12244191"/>
              <a:gd name="connsiteY2" fmla="*/ 6896100 h 6896100"/>
              <a:gd name="connsiteX3" fmla="*/ 12077700 w 12244191"/>
              <a:gd name="connsiteY3" fmla="*/ 6886575 h 6896100"/>
              <a:gd name="connsiteX4" fmla="*/ 10287000 w 12244191"/>
              <a:gd name="connsiteY4" fmla="*/ 6877050 h 6896100"/>
              <a:gd name="connsiteX5" fmla="*/ 7372350 w 12244191"/>
              <a:gd name="connsiteY5" fmla="*/ 1076325 h 6896100"/>
              <a:gd name="connsiteX6" fmla="*/ 0 w 12244191"/>
              <a:gd name="connsiteY6" fmla="*/ 1076325 h 6896100"/>
              <a:gd name="connsiteX7" fmla="*/ 0 w 12244191"/>
              <a:gd name="connsiteY7" fmla="*/ 0 h 6896100"/>
              <a:gd name="connsiteX0" fmla="*/ 0 w 12244191"/>
              <a:gd name="connsiteY0" fmla="*/ 0 h 6896100"/>
              <a:gd name="connsiteX1" fmla="*/ 12192000 w 12244191"/>
              <a:gd name="connsiteY1" fmla="*/ 0 h 6896100"/>
              <a:gd name="connsiteX2" fmla="*/ 12192000 w 12244191"/>
              <a:gd name="connsiteY2" fmla="*/ 6896100 h 6896100"/>
              <a:gd name="connsiteX3" fmla="*/ 12077700 w 12244191"/>
              <a:gd name="connsiteY3" fmla="*/ 6886575 h 6896100"/>
              <a:gd name="connsiteX4" fmla="*/ 10287000 w 12244191"/>
              <a:gd name="connsiteY4" fmla="*/ 6877050 h 6896100"/>
              <a:gd name="connsiteX5" fmla="*/ 12182475 w 12244191"/>
              <a:gd name="connsiteY5" fmla="*/ 1076325 h 6896100"/>
              <a:gd name="connsiteX6" fmla="*/ 0 w 12244191"/>
              <a:gd name="connsiteY6" fmla="*/ 1076325 h 6896100"/>
              <a:gd name="connsiteX7" fmla="*/ 0 w 12244191"/>
              <a:gd name="connsiteY7" fmla="*/ 0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4191" h="6896100">
                <a:moveTo>
                  <a:pt x="0" y="0"/>
                </a:moveTo>
                <a:lnTo>
                  <a:pt x="12192000" y="0"/>
                </a:lnTo>
                <a:lnTo>
                  <a:pt x="12192000" y="6896100"/>
                </a:lnTo>
                <a:cubicBezTo>
                  <a:pt x="12153900" y="6892925"/>
                  <a:pt x="12395200" y="6889750"/>
                  <a:pt x="12077700" y="6886575"/>
                </a:cubicBezTo>
                <a:lnTo>
                  <a:pt x="10287000" y="6877050"/>
                </a:lnTo>
                <a:lnTo>
                  <a:pt x="12182475" y="1076325"/>
                </a:lnTo>
                <a:lnTo>
                  <a:pt x="0" y="10763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4" tIns="22857" rIns="45714" bIns="22857" anchor="ctr"/>
          <a:lstStyle/>
          <a:p>
            <a:pPr algn="ctr"/>
            <a:endParaRPr lang="de-DE"/>
          </a:p>
        </p:txBody>
      </p:sp>
      <p:grpSp>
        <p:nvGrpSpPr>
          <p:cNvPr id="4" name="Gruppieren 74"/>
          <p:cNvGrpSpPr>
            <a:grpSpLocks/>
          </p:cNvGrpSpPr>
          <p:nvPr/>
        </p:nvGrpSpPr>
        <p:grpSpPr bwMode="auto">
          <a:xfrm>
            <a:off x="41275" y="9525"/>
            <a:ext cx="3063875" cy="881063"/>
            <a:chOff x="1946901" y="2255389"/>
            <a:chExt cx="8516472" cy="2449963"/>
          </a:xfrm>
        </p:grpSpPr>
        <p:pic>
          <p:nvPicPr>
            <p:cNvPr id="5" name="Grafik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30"/>
            <a:stretch>
              <a:fillRect/>
            </a:stretch>
          </p:blipFill>
          <p:spPr bwMode="auto">
            <a:xfrm>
              <a:off x="1946901" y="3965825"/>
              <a:ext cx="8298197" cy="739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Grafik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23" b="27737"/>
            <a:stretch>
              <a:fillRect/>
            </a:stretch>
          </p:blipFill>
          <p:spPr bwMode="auto">
            <a:xfrm>
              <a:off x="1977724" y="3236360"/>
              <a:ext cx="8485649" cy="84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Grafik 7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0"/>
            <a:stretch>
              <a:fillRect/>
            </a:stretch>
          </p:blipFill>
          <p:spPr bwMode="auto">
            <a:xfrm>
              <a:off x="2008546" y="2255389"/>
              <a:ext cx="8298197" cy="1032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feld 58"/>
          <p:cNvSpPr txBox="1">
            <a:spLocks noChangeArrowheads="1"/>
          </p:cNvSpPr>
          <p:nvPr/>
        </p:nvSpPr>
        <p:spPr bwMode="auto">
          <a:xfrm>
            <a:off x="0" y="195152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3600" b="1">
                <a:solidFill>
                  <a:srgbClr val="92C11A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de-DE" altLang="de-DE" dirty="0" smtClean="0"/>
              <a:t>1. CAPABILITY</a:t>
            </a:r>
            <a:endParaRPr lang="de-DE" altLang="de-DE" dirty="0"/>
          </a:p>
        </p:txBody>
      </p:sp>
      <p:graphicFrame>
        <p:nvGraphicFramePr>
          <p:cNvPr id="11" name="Diagramm 10"/>
          <p:cNvGraphicFramePr/>
          <p:nvPr>
            <p:extLst>
              <p:ext uri="{D42A27DB-BD31-4B8C-83A1-F6EECF244321}">
                <p14:modId xmlns:p14="http://schemas.microsoft.com/office/powerpoint/2010/main" val="1716941423"/>
              </p:ext>
            </p:extLst>
          </p:nvPr>
        </p:nvGraphicFramePr>
        <p:xfrm>
          <a:off x="1124127" y="2860401"/>
          <a:ext cx="6070317" cy="2315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6112614" y="2079562"/>
            <a:ext cx="5226686" cy="3785652"/>
          </a:xfrm>
          <a:prstGeom prst="rect">
            <a:avLst/>
          </a:prstGeom>
          <a:solidFill>
            <a:schemeClr val="bg1">
              <a:lumMod val="85000"/>
              <a:alpha val="39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AT" dirty="0"/>
              <a:t>ABOUT THE TRAIL ANGELS</a:t>
            </a:r>
          </a:p>
          <a:p>
            <a:pPr algn="l"/>
            <a:endParaRPr lang="de-AT" dirty="0"/>
          </a:p>
          <a:p>
            <a:pPr algn="l"/>
            <a:endParaRPr lang="de-AT" dirty="0"/>
          </a:p>
          <a:p>
            <a:pPr marL="571500" indent="-571500" algn="l">
              <a:buFont typeface="Wingdings" charset="2"/>
              <a:buChar char="ü"/>
            </a:pPr>
            <a:r>
              <a:rPr lang="de-AT" sz="3200" dirty="0"/>
              <a:t>WHO WE ARE</a:t>
            </a:r>
          </a:p>
          <a:p>
            <a:pPr marL="571500" indent="-571500" algn="l">
              <a:buFont typeface="Wingdings" charset="2"/>
              <a:buChar char="ü"/>
            </a:pPr>
            <a:r>
              <a:rPr lang="de-AT" sz="3200" dirty="0"/>
              <a:t>WHAT WE ARE DOING</a:t>
            </a:r>
          </a:p>
          <a:p>
            <a:pPr marL="571500" indent="-571500" algn="l">
              <a:buFont typeface="Wingdings" charset="2"/>
              <a:buChar char="ü"/>
            </a:pPr>
            <a:r>
              <a:rPr lang="de-AT" sz="3200" dirty="0"/>
              <a:t>AWARDS</a:t>
            </a:r>
          </a:p>
          <a:p>
            <a:pPr marL="571500" indent="-571500" algn="l">
              <a:buFont typeface="Wingdings" charset="2"/>
              <a:buChar char="ü"/>
            </a:pPr>
            <a:r>
              <a:rPr lang="de-AT" sz="3200" dirty="0"/>
              <a:t>REFERENCE PROJECTS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24075233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Freihandform 2"/>
          <p:cNvSpPr/>
          <p:nvPr/>
        </p:nvSpPr>
        <p:spPr>
          <a:xfrm>
            <a:off x="0" y="0"/>
            <a:ext cx="12192000" cy="6896100"/>
          </a:xfrm>
          <a:custGeom>
            <a:avLst/>
            <a:gdLst>
              <a:gd name="connsiteX0" fmla="*/ 0 w 12192000"/>
              <a:gd name="connsiteY0" fmla="*/ 0 h 6896100"/>
              <a:gd name="connsiteX1" fmla="*/ 12192000 w 12192000"/>
              <a:gd name="connsiteY1" fmla="*/ 0 h 6896100"/>
              <a:gd name="connsiteX2" fmla="*/ 12192000 w 12192000"/>
              <a:gd name="connsiteY2" fmla="*/ 6896100 h 6896100"/>
              <a:gd name="connsiteX3" fmla="*/ 12077700 w 12192000"/>
              <a:gd name="connsiteY3" fmla="*/ 6886575 h 6896100"/>
              <a:gd name="connsiteX4" fmla="*/ 5448300 w 12192000"/>
              <a:gd name="connsiteY4" fmla="*/ 6886575 h 6896100"/>
              <a:gd name="connsiteX5" fmla="*/ 7372350 w 12192000"/>
              <a:gd name="connsiteY5" fmla="*/ 1076325 h 6896100"/>
              <a:gd name="connsiteX6" fmla="*/ 0 w 12192000"/>
              <a:gd name="connsiteY6" fmla="*/ 1076325 h 6896100"/>
              <a:gd name="connsiteX7" fmla="*/ 0 w 12192000"/>
              <a:gd name="connsiteY7" fmla="*/ 0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6100">
                <a:moveTo>
                  <a:pt x="0" y="0"/>
                </a:moveTo>
                <a:lnTo>
                  <a:pt x="12192000" y="0"/>
                </a:lnTo>
                <a:lnTo>
                  <a:pt x="12192000" y="6896100"/>
                </a:lnTo>
                <a:lnTo>
                  <a:pt x="12077700" y="6886575"/>
                </a:lnTo>
                <a:lnTo>
                  <a:pt x="5448300" y="6886575"/>
                </a:lnTo>
                <a:lnTo>
                  <a:pt x="7372350" y="1076325"/>
                </a:lnTo>
                <a:lnTo>
                  <a:pt x="0" y="10763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4" tIns="22857" rIns="45714" bIns="22857" anchor="ctr"/>
          <a:lstStyle/>
          <a:p>
            <a:pPr algn="ctr"/>
            <a:endParaRPr lang="de-DE"/>
          </a:p>
        </p:txBody>
      </p:sp>
      <p:sp>
        <p:nvSpPr>
          <p:cNvPr id="10" name="Textfeld 58"/>
          <p:cNvSpPr txBox="1">
            <a:spLocks noChangeArrowheads="1"/>
          </p:cNvSpPr>
          <p:nvPr/>
        </p:nvSpPr>
        <p:spPr bwMode="auto">
          <a:xfrm>
            <a:off x="0" y="195152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3600" b="1">
                <a:solidFill>
                  <a:srgbClr val="92C11A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de-DE" altLang="de-DE" dirty="0" smtClean="0"/>
              <a:t>1. CAPABILITY</a:t>
            </a:r>
            <a:endParaRPr lang="de-DE" altLang="de-DE" dirty="0"/>
          </a:p>
        </p:txBody>
      </p:sp>
      <p:sp>
        <p:nvSpPr>
          <p:cNvPr id="11" name="Textfeld 10">
            <a:extLst>
              <a:ext uri="{FF2B5EF4-FFF2-40B4-BE49-F238E27FC236}"/>
            </a:extLst>
          </p:cNvPr>
          <p:cNvSpPr txBox="1"/>
          <p:nvPr/>
        </p:nvSpPr>
        <p:spPr>
          <a:xfrm>
            <a:off x="7316045" y="768350"/>
            <a:ext cx="4681702" cy="6395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de-AT" dirty="0">
              <a:solidFill>
                <a:schemeClr val="bg1"/>
              </a:solidFill>
              <a:ea typeface="Tahoma" panose="020B0604030504040204" pitchFamily="34" charset="0"/>
              <a:cs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800" b="1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Trail Angels Ltd.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endParaRPr lang="de-AT" sz="2400" b="1" dirty="0">
              <a:solidFill>
                <a:schemeClr val="bg1"/>
              </a:solidFill>
              <a:ea typeface="Tahoma" panose="020B0604030504040204" pitchFamily="34" charset="0"/>
              <a:cs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Based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in 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Obervellach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/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Mölltal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/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Carinthia</a:t>
            </a:r>
            <a:endParaRPr lang="de-AT" sz="2400" dirty="0">
              <a:solidFill>
                <a:schemeClr val="bg1"/>
              </a:solidFill>
              <a:ea typeface="Tahoma" panose="020B0604030504040204" pitchFamily="34" charset="0"/>
              <a:cs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Founded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9/15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Legally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: Travel 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agency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and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tourism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consulting</a:t>
            </a:r>
            <a:endParaRPr lang="de-AT" sz="2400" dirty="0">
              <a:solidFill>
                <a:schemeClr val="bg1"/>
              </a:solidFill>
              <a:ea typeface="Tahoma" panose="020B0604030504040204" pitchFamily="34" charset="0"/>
              <a:cs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Staff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: 9 (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one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in Nepal)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Cooperations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: high 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profile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network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partners</a:t>
            </a:r>
            <a:endParaRPr lang="de-AT" sz="2400" dirty="0">
              <a:solidFill>
                <a:schemeClr val="bg1"/>
              </a:solidFill>
              <a:ea typeface="Tahoma" panose="020B0604030504040204" pitchFamily="34" charset="0"/>
              <a:cs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endParaRPr lang="de-AT" sz="1000" dirty="0">
              <a:solidFill>
                <a:schemeClr val="bg1"/>
              </a:solidFill>
              <a:ea typeface="Tahoma" panose="020B0604030504040204" pitchFamily="34" charset="0"/>
              <a:cs typeface="Calibri"/>
            </a:endParaRPr>
          </a:p>
          <a:p>
            <a:pPr marL="342900" indent="-342900">
              <a:buFont typeface="Wingdings" charset="2"/>
              <a:buChar char="ü"/>
              <a:defRPr/>
            </a:pPr>
            <a:r>
              <a:rPr lang="de-DE" sz="20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L</a:t>
            </a:r>
            <a:r>
              <a:rPr lang="de-AT" sz="20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ong</a:t>
            </a:r>
            <a:r>
              <a:rPr lang="de-AT" sz="20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term</a:t>
            </a:r>
            <a:r>
              <a:rPr lang="de-AT" sz="20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experience</a:t>
            </a:r>
            <a:r>
              <a:rPr lang="de-AT" sz="20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in: </a:t>
            </a:r>
            <a:r>
              <a:rPr lang="de-AT" sz="20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destination</a:t>
            </a:r>
            <a:r>
              <a:rPr lang="de-AT" sz="20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management</a:t>
            </a:r>
            <a:r>
              <a:rPr lang="de-AT" sz="20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; </a:t>
            </a:r>
            <a:r>
              <a:rPr lang="de-AT" sz="20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travel</a:t>
            </a:r>
            <a:r>
              <a:rPr lang="de-AT" sz="20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agency</a:t>
            </a:r>
            <a:r>
              <a:rPr lang="de-AT" sz="20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activities</a:t>
            </a:r>
            <a:r>
              <a:rPr lang="de-AT" sz="20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; </a:t>
            </a:r>
            <a:r>
              <a:rPr lang="de-AT" sz="20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university</a:t>
            </a:r>
            <a:r>
              <a:rPr lang="de-AT" sz="20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teaching</a:t>
            </a:r>
            <a:r>
              <a:rPr lang="de-AT" sz="20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; </a:t>
            </a:r>
            <a:r>
              <a:rPr lang="de-AT" sz="20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software</a:t>
            </a:r>
            <a:r>
              <a:rPr lang="de-AT" sz="20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development</a:t>
            </a:r>
            <a:r>
              <a:rPr lang="de-AT" sz="20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; </a:t>
            </a:r>
            <a:r>
              <a:rPr lang="de-AT" sz="20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business</a:t>
            </a:r>
            <a:r>
              <a:rPr lang="de-AT" sz="20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consultancy</a:t>
            </a:r>
            <a:r>
              <a:rPr lang="de-AT" sz="20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; </a:t>
            </a:r>
            <a:r>
              <a:rPr lang="de-AT" sz="20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sport</a:t>
            </a:r>
            <a:r>
              <a:rPr lang="de-AT" sz="20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management</a:t>
            </a:r>
            <a:r>
              <a:rPr lang="de-AT" sz="20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; </a:t>
            </a:r>
            <a:r>
              <a:rPr lang="de-AT" sz="20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outdoor</a:t>
            </a:r>
            <a:r>
              <a:rPr lang="de-AT" sz="20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activities</a:t>
            </a:r>
            <a:r>
              <a:rPr lang="de-AT" sz="20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; </a:t>
            </a:r>
            <a:r>
              <a:rPr lang="de-AT" sz="20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protected</a:t>
            </a:r>
            <a:r>
              <a:rPr lang="de-AT" sz="20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area</a:t>
            </a:r>
            <a:r>
              <a:rPr lang="de-AT" sz="20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0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management</a:t>
            </a:r>
            <a:endParaRPr lang="de-AT" sz="2000" dirty="0">
              <a:solidFill>
                <a:schemeClr val="bg1"/>
              </a:solidFill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12" name="Straight Connector 6"/>
          <p:cNvCxnSpPr/>
          <p:nvPr/>
        </p:nvCxnSpPr>
        <p:spPr>
          <a:xfrm>
            <a:off x="4606608" y="3327774"/>
            <a:ext cx="1838024" cy="0"/>
          </a:xfrm>
          <a:prstGeom prst="line">
            <a:avLst/>
          </a:prstGeom>
          <a:ln w="63500">
            <a:solidFill>
              <a:srgbClr val="82C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7"/>
          <p:cNvCxnSpPr/>
          <p:nvPr/>
        </p:nvCxnSpPr>
        <p:spPr>
          <a:xfrm>
            <a:off x="890588" y="6208713"/>
            <a:ext cx="1752600" cy="0"/>
          </a:xfrm>
          <a:prstGeom prst="line">
            <a:avLst/>
          </a:prstGeom>
          <a:ln w="63500">
            <a:solidFill>
              <a:srgbClr val="82C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8"/>
          <p:cNvCxnSpPr/>
          <p:nvPr/>
        </p:nvCxnSpPr>
        <p:spPr>
          <a:xfrm>
            <a:off x="187325" y="3319463"/>
            <a:ext cx="1863897" cy="0"/>
          </a:xfrm>
          <a:prstGeom prst="line">
            <a:avLst/>
          </a:prstGeom>
          <a:ln w="63500">
            <a:solidFill>
              <a:srgbClr val="82C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9"/>
          <p:cNvCxnSpPr/>
          <p:nvPr/>
        </p:nvCxnSpPr>
        <p:spPr>
          <a:xfrm>
            <a:off x="2479403" y="3318721"/>
            <a:ext cx="1901824" cy="0"/>
          </a:xfrm>
          <a:prstGeom prst="line">
            <a:avLst/>
          </a:prstGeom>
          <a:ln w="63500">
            <a:solidFill>
              <a:srgbClr val="82C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2"/>
          <p:cNvSpPr txBox="1"/>
          <p:nvPr/>
        </p:nvSpPr>
        <p:spPr>
          <a:xfrm flipH="1">
            <a:off x="4092258" y="3419849"/>
            <a:ext cx="2903538" cy="5222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1400" b="1" spc="300"/>
            </a:lvl1pPr>
          </a:lstStyle>
          <a:p>
            <a:pPr>
              <a:defRPr/>
            </a:pPr>
            <a:r>
              <a:rPr lang="de-DE" altLang="de-DE" dirty="0" smtClean="0"/>
              <a:t> WERNER MUSSNIG</a:t>
            </a:r>
          </a:p>
          <a:p>
            <a:pPr>
              <a:defRPr/>
            </a:pPr>
            <a:r>
              <a:rPr lang="de-DE" dirty="0" smtClean="0"/>
              <a:t>FINANCIAL</a:t>
            </a:r>
            <a:endParaRPr lang="en-US" dirty="0"/>
          </a:p>
        </p:txBody>
      </p:sp>
      <p:sp>
        <p:nvSpPr>
          <p:cNvPr id="17" name="TextBox 15"/>
          <p:cNvSpPr txBox="1"/>
          <p:nvPr/>
        </p:nvSpPr>
        <p:spPr>
          <a:xfrm flipH="1">
            <a:off x="831850" y="6227763"/>
            <a:ext cx="2106613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spc="300" dirty="0"/>
              <a:t>RUDI </a:t>
            </a:r>
            <a:r>
              <a:rPr lang="en-US" sz="1400" b="1" spc="300" dirty="0" smtClean="0"/>
              <a:t>TRINKO</a:t>
            </a:r>
          </a:p>
          <a:p>
            <a:pPr algn="ctr">
              <a:defRPr/>
            </a:pPr>
            <a:r>
              <a:rPr lang="en-US" sz="1400" b="1" spc="300" dirty="0"/>
              <a:t>IT</a:t>
            </a:r>
          </a:p>
        </p:txBody>
      </p:sp>
      <p:sp>
        <p:nvSpPr>
          <p:cNvPr id="18" name="TextBox 18"/>
          <p:cNvSpPr txBox="1"/>
          <p:nvPr/>
        </p:nvSpPr>
        <p:spPr>
          <a:xfrm flipH="1">
            <a:off x="201613" y="3414713"/>
            <a:ext cx="21066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spc="300" dirty="0"/>
              <a:t>GÜNTER MUSSNIG</a:t>
            </a:r>
            <a:endParaRPr lang="en-US" sz="1400" b="1" spc="300" dirty="0">
              <a:solidFill>
                <a:schemeClr val="accent1"/>
              </a:solidFill>
            </a:endParaRPr>
          </a:p>
        </p:txBody>
      </p:sp>
      <p:sp>
        <p:nvSpPr>
          <p:cNvPr id="19" name="TextBox 21"/>
          <p:cNvSpPr txBox="1"/>
          <p:nvPr/>
        </p:nvSpPr>
        <p:spPr>
          <a:xfrm flipH="1">
            <a:off x="2351215" y="3342632"/>
            <a:ext cx="2105025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spc="300" dirty="0"/>
              <a:t>NATHALIE REICHHOLD</a:t>
            </a:r>
            <a:endParaRPr lang="en-US" sz="1400" b="1" spc="300" dirty="0">
              <a:solidFill>
                <a:schemeClr val="accent1"/>
              </a:solidFill>
            </a:endParaRPr>
          </a:p>
        </p:txBody>
      </p:sp>
      <p:pic>
        <p:nvPicPr>
          <p:cNvPr id="20" name="Bildplatzhalter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4" t="4720" r="21854" b="12012"/>
          <a:stretch/>
        </p:blipFill>
        <p:spPr>
          <a:xfrm>
            <a:off x="4626020" y="1457376"/>
            <a:ext cx="2105945" cy="1753602"/>
          </a:xfrm>
          <a:prstGeom prst="parallelogram">
            <a:avLst>
              <a:gd name="adj" fmla="val 32308"/>
            </a:avLst>
          </a:prstGeom>
        </p:spPr>
      </p:pic>
      <p:pic>
        <p:nvPicPr>
          <p:cNvPr id="21" name="Bildplatzhalter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1" t="13438" r="27501" b="24955"/>
          <a:stretch/>
        </p:blipFill>
        <p:spPr>
          <a:xfrm>
            <a:off x="186972" y="1449065"/>
            <a:ext cx="2105945" cy="1774273"/>
          </a:xfrm>
          <a:prstGeom prst="parallelogram">
            <a:avLst>
              <a:gd name="adj" fmla="val 30159"/>
            </a:avLst>
          </a:prstGeom>
        </p:spPr>
      </p:pic>
      <p:pic>
        <p:nvPicPr>
          <p:cNvPr id="22" name="Bildplatzhalter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6439" r="21875" b="9898"/>
          <a:stretch/>
        </p:blipFill>
        <p:spPr>
          <a:xfrm>
            <a:off x="2479889" y="1449065"/>
            <a:ext cx="2105945" cy="1761913"/>
          </a:xfrm>
          <a:prstGeom prst="parallelogram">
            <a:avLst>
              <a:gd name="adj" fmla="val 29523"/>
            </a:avLst>
          </a:prstGeom>
        </p:spPr>
      </p:pic>
      <p:pic>
        <p:nvPicPr>
          <p:cNvPr id="23" name="Bildplatzhalter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4" t="5412" r="21854" b="8200"/>
          <a:stretch/>
        </p:blipFill>
        <p:spPr>
          <a:xfrm>
            <a:off x="931228" y="4282925"/>
            <a:ext cx="2105945" cy="1819277"/>
          </a:xfrm>
          <a:prstGeom prst="parallelogram">
            <a:avLst>
              <a:gd name="adj" fmla="val 30589"/>
            </a:avLst>
          </a:prstGeom>
        </p:spPr>
      </p:pic>
      <p:sp>
        <p:nvSpPr>
          <p:cNvPr id="24" name="TextBox 12"/>
          <p:cNvSpPr txBox="1"/>
          <p:nvPr/>
        </p:nvSpPr>
        <p:spPr>
          <a:xfrm flipH="1">
            <a:off x="-258763" y="3644900"/>
            <a:ext cx="2901951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1400" b="1" spc="300"/>
            </a:lvl1pPr>
          </a:lstStyle>
          <a:p>
            <a:pPr>
              <a:defRPr/>
            </a:pPr>
            <a:r>
              <a:rPr lang="de-DE" dirty="0" smtClean="0"/>
              <a:t>EXECUTIVE</a:t>
            </a:r>
            <a:endParaRPr lang="en-US" dirty="0"/>
          </a:p>
        </p:txBody>
      </p:sp>
      <p:sp>
        <p:nvSpPr>
          <p:cNvPr id="25" name="TextBox 12"/>
          <p:cNvSpPr txBox="1"/>
          <p:nvPr/>
        </p:nvSpPr>
        <p:spPr>
          <a:xfrm flipH="1">
            <a:off x="1963893" y="3773008"/>
            <a:ext cx="2901950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1400" b="1" spc="300"/>
            </a:lvl1pPr>
          </a:lstStyle>
          <a:p>
            <a:pPr>
              <a:defRPr/>
            </a:pPr>
            <a:r>
              <a:rPr lang="de-DE" dirty="0" smtClean="0"/>
              <a:t>OPERATIVE</a:t>
            </a:r>
            <a:endParaRPr lang="en-US" dirty="0"/>
          </a:p>
        </p:txBody>
      </p:sp>
      <p:cxnSp>
        <p:nvCxnSpPr>
          <p:cNvPr id="26" name="Straight Connector 6"/>
          <p:cNvCxnSpPr/>
          <p:nvPr/>
        </p:nvCxnSpPr>
        <p:spPr>
          <a:xfrm>
            <a:off x="3151044" y="6199568"/>
            <a:ext cx="1870332" cy="0"/>
          </a:xfrm>
          <a:prstGeom prst="line">
            <a:avLst/>
          </a:prstGeom>
          <a:ln w="63500">
            <a:solidFill>
              <a:srgbClr val="82C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2"/>
          <p:cNvSpPr txBox="1"/>
          <p:nvPr/>
        </p:nvSpPr>
        <p:spPr>
          <a:xfrm flipH="1">
            <a:off x="3009758" y="6216429"/>
            <a:ext cx="210502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spc="300" dirty="0"/>
              <a:t>SONJA </a:t>
            </a:r>
            <a:r>
              <a:rPr lang="en-US" sz="1400" b="1" spc="300" dirty="0" smtClean="0"/>
              <a:t>THALER</a:t>
            </a:r>
          </a:p>
          <a:p>
            <a:pPr algn="ctr">
              <a:defRPr/>
            </a:pPr>
            <a:r>
              <a:rPr lang="en-US" sz="1400" b="1" spc="300" dirty="0"/>
              <a:t>BOOKING</a:t>
            </a:r>
            <a:r>
              <a:rPr lang="en-US" sz="1400" b="1" spc="300" dirty="0" smtClean="0">
                <a:solidFill>
                  <a:schemeClr val="accent1"/>
                </a:solidFill>
              </a:rPr>
              <a:t> </a:t>
            </a:r>
            <a:r>
              <a:rPr lang="en-US" sz="1400" b="1" spc="300" dirty="0"/>
              <a:t>CENTER</a:t>
            </a:r>
          </a:p>
        </p:txBody>
      </p:sp>
      <p:pic>
        <p:nvPicPr>
          <p:cNvPr id="28" name="Bildplatzhalter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4" t="9871" r="21854" b="3599"/>
          <a:stretch/>
        </p:blipFill>
        <p:spPr bwMode="auto">
          <a:xfrm>
            <a:off x="3149851" y="4282925"/>
            <a:ext cx="2105945" cy="1822268"/>
          </a:xfrm>
          <a:prstGeom prst="parallelogram">
            <a:avLst>
              <a:gd name="adj" fmla="val 30589"/>
            </a:avLst>
          </a:pr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uppieren 74"/>
          <p:cNvGrpSpPr>
            <a:grpSpLocks/>
          </p:cNvGrpSpPr>
          <p:nvPr/>
        </p:nvGrpSpPr>
        <p:grpSpPr bwMode="auto">
          <a:xfrm>
            <a:off x="9014593" y="44834"/>
            <a:ext cx="3063875" cy="881063"/>
            <a:chOff x="1946901" y="2255389"/>
            <a:chExt cx="8516472" cy="2449963"/>
          </a:xfrm>
        </p:grpSpPr>
        <p:pic>
          <p:nvPicPr>
            <p:cNvPr id="30" name="Grafik 7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30"/>
            <a:stretch>
              <a:fillRect/>
            </a:stretch>
          </p:blipFill>
          <p:spPr bwMode="auto">
            <a:xfrm>
              <a:off x="1946901" y="3965825"/>
              <a:ext cx="8298197" cy="739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Grafik 7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23" b="27737"/>
            <a:stretch>
              <a:fillRect/>
            </a:stretch>
          </p:blipFill>
          <p:spPr bwMode="auto">
            <a:xfrm>
              <a:off x="1977724" y="3236360"/>
              <a:ext cx="8485649" cy="84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Grafik 7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0"/>
            <a:stretch>
              <a:fillRect/>
            </a:stretch>
          </p:blipFill>
          <p:spPr bwMode="auto">
            <a:xfrm>
              <a:off x="2008546" y="2255389"/>
              <a:ext cx="8298197" cy="1032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4942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25"/>
            <a:ext cx="12192000" cy="6858000"/>
          </a:xfrm>
          <a:prstGeom prst="rect">
            <a:avLst/>
          </a:prstGeom>
        </p:spPr>
      </p:pic>
      <p:sp>
        <p:nvSpPr>
          <p:cNvPr id="3" name="Freihandform 2"/>
          <p:cNvSpPr/>
          <p:nvPr/>
        </p:nvSpPr>
        <p:spPr>
          <a:xfrm>
            <a:off x="0" y="-18577"/>
            <a:ext cx="12192000" cy="6896100"/>
          </a:xfrm>
          <a:custGeom>
            <a:avLst/>
            <a:gdLst>
              <a:gd name="connsiteX0" fmla="*/ 0 w 12192000"/>
              <a:gd name="connsiteY0" fmla="*/ 0 h 6896100"/>
              <a:gd name="connsiteX1" fmla="*/ 12192000 w 12192000"/>
              <a:gd name="connsiteY1" fmla="*/ 0 h 6896100"/>
              <a:gd name="connsiteX2" fmla="*/ 12192000 w 12192000"/>
              <a:gd name="connsiteY2" fmla="*/ 6896100 h 6896100"/>
              <a:gd name="connsiteX3" fmla="*/ 12077700 w 12192000"/>
              <a:gd name="connsiteY3" fmla="*/ 6886575 h 6896100"/>
              <a:gd name="connsiteX4" fmla="*/ 5448300 w 12192000"/>
              <a:gd name="connsiteY4" fmla="*/ 6886575 h 6896100"/>
              <a:gd name="connsiteX5" fmla="*/ 7372350 w 12192000"/>
              <a:gd name="connsiteY5" fmla="*/ 1076325 h 6896100"/>
              <a:gd name="connsiteX6" fmla="*/ 0 w 12192000"/>
              <a:gd name="connsiteY6" fmla="*/ 1076325 h 6896100"/>
              <a:gd name="connsiteX7" fmla="*/ 0 w 12192000"/>
              <a:gd name="connsiteY7" fmla="*/ 0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6100">
                <a:moveTo>
                  <a:pt x="0" y="0"/>
                </a:moveTo>
                <a:lnTo>
                  <a:pt x="12192000" y="0"/>
                </a:lnTo>
                <a:lnTo>
                  <a:pt x="12192000" y="6896100"/>
                </a:lnTo>
                <a:lnTo>
                  <a:pt x="12077700" y="6886575"/>
                </a:lnTo>
                <a:lnTo>
                  <a:pt x="5448300" y="6886575"/>
                </a:lnTo>
                <a:lnTo>
                  <a:pt x="7372350" y="1076325"/>
                </a:lnTo>
                <a:lnTo>
                  <a:pt x="0" y="10763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4" tIns="22857" rIns="45714" bIns="22857" anchor="ctr"/>
          <a:lstStyle/>
          <a:p>
            <a:pPr algn="ctr"/>
            <a:endParaRPr lang="de-DE"/>
          </a:p>
        </p:txBody>
      </p:sp>
      <p:grpSp>
        <p:nvGrpSpPr>
          <p:cNvPr id="4" name="Gruppieren 74"/>
          <p:cNvGrpSpPr>
            <a:grpSpLocks/>
          </p:cNvGrpSpPr>
          <p:nvPr/>
        </p:nvGrpSpPr>
        <p:grpSpPr bwMode="auto">
          <a:xfrm>
            <a:off x="41275" y="9525"/>
            <a:ext cx="3063875" cy="881063"/>
            <a:chOff x="1946901" y="2255389"/>
            <a:chExt cx="8516472" cy="2449963"/>
          </a:xfrm>
        </p:grpSpPr>
        <p:pic>
          <p:nvPicPr>
            <p:cNvPr id="5" name="Grafik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30"/>
            <a:stretch>
              <a:fillRect/>
            </a:stretch>
          </p:blipFill>
          <p:spPr bwMode="auto">
            <a:xfrm>
              <a:off x="1946901" y="3965825"/>
              <a:ext cx="8298197" cy="739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Grafik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23" b="27737"/>
            <a:stretch>
              <a:fillRect/>
            </a:stretch>
          </p:blipFill>
          <p:spPr bwMode="auto">
            <a:xfrm>
              <a:off x="1977724" y="3236360"/>
              <a:ext cx="8485649" cy="84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Grafik 7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0"/>
            <a:stretch>
              <a:fillRect/>
            </a:stretch>
          </p:blipFill>
          <p:spPr bwMode="auto">
            <a:xfrm>
              <a:off x="2008546" y="2255389"/>
              <a:ext cx="8298197" cy="1032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feld 9">
            <a:extLst>
              <a:ext uri="{FF2B5EF4-FFF2-40B4-BE49-F238E27FC236}"/>
            </a:extLst>
          </p:cNvPr>
          <p:cNvSpPr txBox="1"/>
          <p:nvPr/>
        </p:nvSpPr>
        <p:spPr>
          <a:xfrm>
            <a:off x="7299497" y="1027110"/>
            <a:ext cx="4892504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AT" sz="28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Main </a:t>
            </a:r>
            <a:r>
              <a:rPr lang="de-AT" sz="28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business</a:t>
            </a:r>
            <a:r>
              <a:rPr lang="de-AT" sz="28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8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activities</a:t>
            </a:r>
            <a:r>
              <a:rPr lang="de-AT" sz="28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: </a:t>
            </a:r>
            <a:endParaRPr lang="de-AT" sz="2800" b="1" dirty="0">
              <a:solidFill>
                <a:schemeClr val="bg1"/>
              </a:solidFill>
              <a:ea typeface="Tahoma" panose="020B0604030504040204" pitchFamily="34" charset="0"/>
              <a:cs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endParaRPr lang="de-AT" sz="1400" dirty="0">
              <a:solidFill>
                <a:schemeClr val="bg1"/>
              </a:solidFill>
              <a:ea typeface="Tahoma" panose="020B0604030504040204" pitchFamily="34" charset="0"/>
              <a:cs typeface="Calibri"/>
            </a:endParaRPr>
          </a:p>
          <a:p>
            <a:pPr marL="342900" indent="-342900">
              <a:buFont typeface="Wingdings" charset="2"/>
              <a:buChar char="ü"/>
              <a:defRPr/>
            </a:pPr>
            <a:r>
              <a:rPr lang="de-DE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T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rail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development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</a:p>
          <a:p>
            <a:pPr marL="800100" lvl="1" indent="-342900">
              <a:buFont typeface="Courier New"/>
              <a:buChar char="o"/>
              <a:defRPr/>
            </a:pPr>
            <a:r>
              <a:rPr lang="de-DE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All </a:t>
            </a:r>
            <a:r>
              <a:rPr lang="de-DE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milestones</a:t>
            </a:r>
            <a:r>
              <a:rPr lang="de-DE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DE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from</a:t>
            </a:r>
            <a:r>
              <a:rPr lang="de-DE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the</a:t>
            </a:r>
            <a:r>
              <a:rPr lang="de-DE" sz="2400" dirty="0" smtClean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DE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idea</a:t>
            </a:r>
            <a:r>
              <a:rPr lang="de-DE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DE" sz="2400" dirty="0" smtClean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    </a:t>
            </a:r>
            <a:r>
              <a:rPr lang="de-DE" sz="2400" dirty="0" err="1" smtClean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till</a:t>
            </a:r>
            <a:r>
              <a:rPr lang="de-DE" sz="2400" dirty="0" smtClean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DE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„</a:t>
            </a:r>
            <a:r>
              <a:rPr lang="de-DE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ready</a:t>
            </a:r>
            <a:r>
              <a:rPr lang="de-DE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DE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for</a:t>
            </a:r>
            <a:r>
              <a:rPr lang="de-DE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DE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booking</a:t>
            </a:r>
            <a:r>
              <a:rPr lang="de-DE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“</a:t>
            </a:r>
          </a:p>
          <a:p>
            <a:pPr marL="342900" indent="-342900">
              <a:buFont typeface="Wingdings" charset="2"/>
              <a:buChar char="ü"/>
              <a:defRPr/>
            </a:pP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Trail 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booking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management</a:t>
            </a:r>
            <a:endParaRPr lang="de-AT" sz="2400" dirty="0">
              <a:solidFill>
                <a:schemeClr val="bg1"/>
              </a:solidFill>
              <a:ea typeface="Tahoma" panose="020B0604030504040204" pitchFamily="34" charset="0"/>
              <a:cs typeface="Calibri"/>
            </a:endParaRPr>
          </a:p>
          <a:p>
            <a:pPr marL="800100" lvl="1" indent="-342900">
              <a:buFont typeface="Courier New"/>
              <a:buChar char="o"/>
              <a:defRPr/>
            </a:pP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Running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a 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capable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trail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info- &amp; 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booking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center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, 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based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on 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the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unique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trail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booking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&amp; management-system Bookyourtrail.com®</a:t>
            </a:r>
          </a:p>
          <a:p>
            <a:pPr marL="342900" indent="-342900">
              <a:buFont typeface="Wingdings" charset="2"/>
              <a:buChar char="ü"/>
              <a:defRPr/>
            </a:pP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Online 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marketing</a:t>
            </a:r>
            <a:endParaRPr lang="de-AT" sz="2400" dirty="0">
              <a:solidFill>
                <a:schemeClr val="bg1"/>
              </a:solidFill>
              <a:ea typeface="Tahoma" panose="020B0604030504040204" pitchFamily="34" charset="0"/>
              <a:cs typeface="Calibri"/>
            </a:endParaRPr>
          </a:p>
          <a:p>
            <a:pPr marL="342900" indent="-342900">
              <a:buFont typeface="Wingdings" charset="2"/>
              <a:buChar char="ü"/>
              <a:defRPr/>
            </a:pP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Software 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development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</a:p>
          <a:p>
            <a:pPr marL="800100" lvl="1" indent="-342900">
              <a:buFont typeface="Courier New"/>
              <a:buChar char="o"/>
              <a:defRPr/>
            </a:pP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Steady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progression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of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400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Bookyourtrail</a:t>
            </a:r>
            <a:r>
              <a:rPr lang="de-AT" sz="2400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®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85012" y="1299924"/>
            <a:ext cx="33854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i="1" dirty="0" smtClean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„</a:t>
            </a:r>
            <a:r>
              <a:rPr lang="de-AT" sz="2400" i="1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Leading</a:t>
            </a:r>
            <a:r>
              <a:rPr lang="de-AT" sz="2400" i="1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400" i="1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trails</a:t>
            </a:r>
            <a:r>
              <a:rPr lang="de-AT" sz="2400" i="1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400" i="1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to</a:t>
            </a:r>
            <a:r>
              <a:rPr lang="de-AT" sz="2400" i="1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 </a:t>
            </a:r>
            <a:r>
              <a:rPr lang="de-AT" sz="2400" i="1" dirty="0" err="1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values</a:t>
            </a:r>
            <a:r>
              <a:rPr lang="de-AT" sz="2400" i="1" dirty="0">
                <a:solidFill>
                  <a:schemeClr val="bg1"/>
                </a:solidFill>
                <a:ea typeface="Tahoma" panose="020B0604030504040204" pitchFamily="34" charset="0"/>
                <a:cs typeface="Calibri"/>
              </a:rPr>
              <a:t>“</a:t>
            </a:r>
          </a:p>
          <a:p>
            <a:endParaRPr lang="de-DE" sz="2400" dirty="0"/>
          </a:p>
        </p:txBody>
      </p:sp>
      <p:sp>
        <p:nvSpPr>
          <p:cNvPr id="12" name="Textfeld 58"/>
          <p:cNvSpPr txBox="1">
            <a:spLocks noChangeArrowheads="1"/>
          </p:cNvSpPr>
          <p:nvPr/>
        </p:nvSpPr>
        <p:spPr bwMode="auto">
          <a:xfrm>
            <a:off x="0" y="195152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3600" b="1">
                <a:solidFill>
                  <a:srgbClr val="92C11A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de-DE" altLang="de-DE" dirty="0" smtClean="0"/>
              <a:t>1. CAPABILITY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87932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67"/>
          <a:stretch/>
        </p:blipFill>
        <p:spPr>
          <a:xfrm>
            <a:off x="-19050" y="1076325"/>
            <a:ext cx="12215616" cy="5781675"/>
          </a:xfrm>
        </p:spPr>
      </p:pic>
      <p:sp>
        <p:nvSpPr>
          <p:cNvPr id="3" name="Freihandform 2"/>
          <p:cNvSpPr/>
          <p:nvPr/>
        </p:nvSpPr>
        <p:spPr>
          <a:xfrm>
            <a:off x="0" y="0"/>
            <a:ext cx="12244191" cy="6896100"/>
          </a:xfrm>
          <a:custGeom>
            <a:avLst/>
            <a:gdLst>
              <a:gd name="connsiteX0" fmla="*/ 0 w 12192000"/>
              <a:gd name="connsiteY0" fmla="*/ 0 h 6896100"/>
              <a:gd name="connsiteX1" fmla="*/ 12192000 w 12192000"/>
              <a:gd name="connsiteY1" fmla="*/ 0 h 6896100"/>
              <a:gd name="connsiteX2" fmla="*/ 12192000 w 12192000"/>
              <a:gd name="connsiteY2" fmla="*/ 6896100 h 6896100"/>
              <a:gd name="connsiteX3" fmla="*/ 12077700 w 12192000"/>
              <a:gd name="connsiteY3" fmla="*/ 6886575 h 6896100"/>
              <a:gd name="connsiteX4" fmla="*/ 5448300 w 12192000"/>
              <a:gd name="connsiteY4" fmla="*/ 6886575 h 6896100"/>
              <a:gd name="connsiteX5" fmla="*/ 7372350 w 12192000"/>
              <a:gd name="connsiteY5" fmla="*/ 1076325 h 6896100"/>
              <a:gd name="connsiteX6" fmla="*/ 0 w 12192000"/>
              <a:gd name="connsiteY6" fmla="*/ 1076325 h 6896100"/>
              <a:gd name="connsiteX7" fmla="*/ 0 w 12192000"/>
              <a:gd name="connsiteY7" fmla="*/ 0 h 6896100"/>
              <a:gd name="connsiteX0" fmla="*/ 0 w 12244191"/>
              <a:gd name="connsiteY0" fmla="*/ 0 h 6896100"/>
              <a:gd name="connsiteX1" fmla="*/ 12192000 w 12244191"/>
              <a:gd name="connsiteY1" fmla="*/ 0 h 6896100"/>
              <a:gd name="connsiteX2" fmla="*/ 12192000 w 12244191"/>
              <a:gd name="connsiteY2" fmla="*/ 6896100 h 6896100"/>
              <a:gd name="connsiteX3" fmla="*/ 12077700 w 12244191"/>
              <a:gd name="connsiteY3" fmla="*/ 6886575 h 6896100"/>
              <a:gd name="connsiteX4" fmla="*/ 10287000 w 12244191"/>
              <a:gd name="connsiteY4" fmla="*/ 6877050 h 6896100"/>
              <a:gd name="connsiteX5" fmla="*/ 7372350 w 12244191"/>
              <a:gd name="connsiteY5" fmla="*/ 1076325 h 6896100"/>
              <a:gd name="connsiteX6" fmla="*/ 0 w 12244191"/>
              <a:gd name="connsiteY6" fmla="*/ 1076325 h 6896100"/>
              <a:gd name="connsiteX7" fmla="*/ 0 w 12244191"/>
              <a:gd name="connsiteY7" fmla="*/ 0 h 6896100"/>
              <a:gd name="connsiteX0" fmla="*/ 0 w 12244191"/>
              <a:gd name="connsiteY0" fmla="*/ 0 h 6896100"/>
              <a:gd name="connsiteX1" fmla="*/ 12192000 w 12244191"/>
              <a:gd name="connsiteY1" fmla="*/ 0 h 6896100"/>
              <a:gd name="connsiteX2" fmla="*/ 12192000 w 12244191"/>
              <a:gd name="connsiteY2" fmla="*/ 6896100 h 6896100"/>
              <a:gd name="connsiteX3" fmla="*/ 12077700 w 12244191"/>
              <a:gd name="connsiteY3" fmla="*/ 6886575 h 6896100"/>
              <a:gd name="connsiteX4" fmla="*/ 10287000 w 12244191"/>
              <a:gd name="connsiteY4" fmla="*/ 6877050 h 6896100"/>
              <a:gd name="connsiteX5" fmla="*/ 12182475 w 12244191"/>
              <a:gd name="connsiteY5" fmla="*/ 1076325 h 6896100"/>
              <a:gd name="connsiteX6" fmla="*/ 0 w 12244191"/>
              <a:gd name="connsiteY6" fmla="*/ 1076325 h 6896100"/>
              <a:gd name="connsiteX7" fmla="*/ 0 w 12244191"/>
              <a:gd name="connsiteY7" fmla="*/ 0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4191" h="6896100">
                <a:moveTo>
                  <a:pt x="0" y="0"/>
                </a:moveTo>
                <a:lnTo>
                  <a:pt x="12192000" y="0"/>
                </a:lnTo>
                <a:lnTo>
                  <a:pt x="12192000" y="6896100"/>
                </a:lnTo>
                <a:cubicBezTo>
                  <a:pt x="12153900" y="6892925"/>
                  <a:pt x="12395200" y="6889750"/>
                  <a:pt x="12077700" y="6886575"/>
                </a:cubicBezTo>
                <a:lnTo>
                  <a:pt x="10287000" y="6877050"/>
                </a:lnTo>
                <a:lnTo>
                  <a:pt x="12182475" y="1076325"/>
                </a:lnTo>
                <a:lnTo>
                  <a:pt x="0" y="10763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4" tIns="22857" rIns="45714" bIns="22857" anchor="ctr"/>
          <a:lstStyle/>
          <a:p>
            <a:pPr algn="ctr"/>
            <a:endParaRPr lang="de-DE"/>
          </a:p>
        </p:txBody>
      </p:sp>
      <p:grpSp>
        <p:nvGrpSpPr>
          <p:cNvPr id="4" name="Gruppieren 74"/>
          <p:cNvGrpSpPr>
            <a:grpSpLocks/>
          </p:cNvGrpSpPr>
          <p:nvPr/>
        </p:nvGrpSpPr>
        <p:grpSpPr bwMode="auto">
          <a:xfrm>
            <a:off x="41275" y="9525"/>
            <a:ext cx="3063875" cy="881063"/>
            <a:chOff x="1946901" y="2255389"/>
            <a:chExt cx="8516472" cy="2449963"/>
          </a:xfrm>
        </p:grpSpPr>
        <p:pic>
          <p:nvPicPr>
            <p:cNvPr id="5" name="Grafik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30"/>
            <a:stretch>
              <a:fillRect/>
            </a:stretch>
          </p:blipFill>
          <p:spPr bwMode="auto">
            <a:xfrm>
              <a:off x="1946901" y="3965825"/>
              <a:ext cx="8298197" cy="739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Grafik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23" b="27737"/>
            <a:stretch>
              <a:fillRect/>
            </a:stretch>
          </p:blipFill>
          <p:spPr bwMode="auto">
            <a:xfrm>
              <a:off x="1977724" y="3236360"/>
              <a:ext cx="8485649" cy="84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Grafik 7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0"/>
            <a:stretch>
              <a:fillRect/>
            </a:stretch>
          </p:blipFill>
          <p:spPr bwMode="auto">
            <a:xfrm>
              <a:off x="2008546" y="2255389"/>
              <a:ext cx="8298197" cy="1032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feld 10">
            <a:extLst>
              <a:ext uri="{FF2B5EF4-FFF2-40B4-BE49-F238E27FC236}"/>
            </a:extLst>
          </p:cNvPr>
          <p:cNvSpPr txBox="1"/>
          <p:nvPr/>
        </p:nvSpPr>
        <p:spPr>
          <a:xfrm>
            <a:off x="-43059" y="3792825"/>
            <a:ext cx="11744325" cy="2862322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pPr lvl="1"/>
            <a:r>
              <a:rPr lang="de-AT" sz="2000" dirty="0">
                <a:solidFill>
                  <a:schemeClr val="bg1"/>
                </a:solidFill>
              </a:rPr>
              <a:t>Awards</a:t>
            </a:r>
          </a:p>
          <a:p>
            <a:pPr lvl="1"/>
            <a:endParaRPr lang="de-AT" sz="2000" dirty="0">
              <a:solidFill>
                <a:schemeClr val="bg1"/>
              </a:solidFill>
            </a:endParaRPr>
          </a:p>
          <a:p>
            <a:pPr lvl="1"/>
            <a:r>
              <a:rPr lang="de-AT" sz="2000" dirty="0">
                <a:solidFill>
                  <a:schemeClr val="bg1"/>
                </a:solidFill>
              </a:rPr>
              <a:t>Austrian </a:t>
            </a:r>
            <a:r>
              <a:rPr lang="de-AT" sz="2000" dirty="0" err="1">
                <a:solidFill>
                  <a:schemeClr val="bg1"/>
                </a:solidFill>
              </a:rPr>
              <a:t>Economic</a:t>
            </a:r>
            <a:r>
              <a:rPr lang="de-AT" sz="2000" dirty="0">
                <a:solidFill>
                  <a:schemeClr val="bg1"/>
                </a:solidFill>
              </a:rPr>
              <a:t> Services (AWS): „Most innovative </a:t>
            </a:r>
            <a:r>
              <a:rPr lang="de-AT" sz="2000" dirty="0" err="1">
                <a:solidFill>
                  <a:schemeClr val="bg1"/>
                </a:solidFill>
              </a:rPr>
              <a:t>start</a:t>
            </a:r>
            <a:r>
              <a:rPr lang="de-AT" sz="2000" dirty="0">
                <a:solidFill>
                  <a:schemeClr val="bg1"/>
                </a:solidFill>
              </a:rPr>
              <a:t> </a:t>
            </a:r>
            <a:r>
              <a:rPr lang="de-AT" sz="2000" dirty="0" err="1">
                <a:solidFill>
                  <a:schemeClr val="bg1"/>
                </a:solidFill>
              </a:rPr>
              <a:t>up</a:t>
            </a:r>
            <a:r>
              <a:rPr lang="de-AT" sz="2000" dirty="0">
                <a:solidFill>
                  <a:schemeClr val="bg1"/>
                </a:solidFill>
              </a:rPr>
              <a:t> in rural </a:t>
            </a:r>
            <a:r>
              <a:rPr lang="de-AT" sz="2000" dirty="0" err="1">
                <a:solidFill>
                  <a:schemeClr val="bg1"/>
                </a:solidFill>
              </a:rPr>
              <a:t>areas</a:t>
            </a:r>
            <a:r>
              <a:rPr lang="de-AT" sz="2000" dirty="0">
                <a:solidFill>
                  <a:schemeClr val="bg1"/>
                </a:solidFill>
              </a:rPr>
              <a:t>“ 2016</a:t>
            </a:r>
          </a:p>
          <a:p>
            <a:pPr lvl="1"/>
            <a:r>
              <a:rPr lang="de-AT" sz="2000" dirty="0">
                <a:solidFill>
                  <a:schemeClr val="bg1"/>
                </a:solidFill>
              </a:rPr>
              <a:t>Austrian Development Agency /ADA): „Official </a:t>
            </a:r>
            <a:r>
              <a:rPr lang="de-AT" sz="2000" dirty="0" err="1">
                <a:solidFill>
                  <a:schemeClr val="bg1"/>
                </a:solidFill>
              </a:rPr>
              <a:t>Contribution</a:t>
            </a:r>
            <a:r>
              <a:rPr lang="de-AT" sz="2000" dirty="0">
                <a:solidFill>
                  <a:schemeClr val="bg1"/>
                </a:solidFill>
              </a:rPr>
              <a:t> </a:t>
            </a:r>
            <a:r>
              <a:rPr lang="de-AT" sz="2000" dirty="0" err="1">
                <a:solidFill>
                  <a:schemeClr val="bg1"/>
                </a:solidFill>
              </a:rPr>
              <a:t>to</a:t>
            </a:r>
            <a:r>
              <a:rPr lang="de-AT" sz="2000" dirty="0">
                <a:solidFill>
                  <a:schemeClr val="bg1"/>
                </a:solidFill>
              </a:rPr>
              <a:t> </a:t>
            </a:r>
            <a:r>
              <a:rPr lang="de-AT" sz="2000" dirty="0" err="1">
                <a:solidFill>
                  <a:schemeClr val="bg1"/>
                </a:solidFill>
              </a:rPr>
              <a:t>the</a:t>
            </a:r>
            <a:r>
              <a:rPr lang="de-AT" sz="2000" dirty="0">
                <a:solidFill>
                  <a:schemeClr val="bg1"/>
                </a:solidFill>
              </a:rPr>
              <a:t> International Year </a:t>
            </a:r>
            <a:r>
              <a:rPr lang="de-AT" sz="2000" dirty="0" err="1">
                <a:solidFill>
                  <a:schemeClr val="bg1"/>
                </a:solidFill>
              </a:rPr>
              <a:t>of</a:t>
            </a:r>
            <a:r>
              <a:rPr lang="de-AT" sz="2000" dirty="0">
                <a:solidFill>
                  <a:schemeClr val="bg1"/>
                </a:solidFill>
              </a:rPr>
              <a:t> </a:t>
            </a:r>
            <a:r>
              <a:rPr lang="de-AT" sz="2000" dirty="0" err="1">
                <a:solidFill>
                  <a:schemeClr val="bg1"/>
                </a:solidFill>
              </a:rPr>
              <a:t>Sustainable</a:t>
            </a:r>
            <a:r>
              <a:rPr lang="de-AT" sz="2000" dirty="0">
                <a:solidFill>
                  <a:schemeClr val="bg1"/>
                </a:solidFill>
              </a:rPr>
              <a:t> </a:t>
            </a:r>
            <a:r>
              <a:rPr lang="de-AT" sz="2000" dirty="0" err="1">
                <a:solidFill>
                  <a:schemeClr val="bg1"/>
                </a:solidFill>
              </a:rPr>
              <a:t>Tourism</a:t>
            </a:r>
            <a:r>
              <a:rPr lang="de-AT" sz="2000" dirty="0">
                <a:solidFill>
                  <a:schemeClr val="bg1"/>
                </a:solidFill>
              </a:rPr>
              <a:t> </a:t>
            </a:r>
            <a:r>
              <a:rPr lang="de-AT" sz="2000" dirty="0" err="1">
                <a:solidFill>
                  <a:schemeClr val="bg1"/>
                </a:solidFill>
              </a:rPr>
              <a:t>and</a:t>
            </a:r>
            <a:r>
              <a:rPr lang="de-AT" sz="2000" dirty="0">
                <a:solidFill>
                  <a:schemeClr val="bg1"/>
                </a:solidFill>
              </a:rPr>
              <a:t> Development“ 2017</a:t>
            </a:r>
          </a:p>
          <a:p>
            <a:pPr lvl="1"/>
            <a:r>
              <a:rPr lang="de-AT" sz="2000" dirty="0" err="1">
                <a:solidFill>
                  <a:schemeClr val="bg1"/>
                </a:solidFill>
              </a:rPr>
              <a:t>Nominees</a:t>
            </a:r>
            <a:r>
              <a:rPr lang="de-AT" sz="2000" dirty="0">
                <a:solidFill>
                  <a:schemeClr val="bg1"/>
                </a:solidFill>
              </a:rPr>
              <a:t> „Price </a:t>
            </a:r>
            <a:r>
              <a:rPr lang="de-AT" sz="2000" dirty="0" err="1">
                <a:solidFill>
                  <a:schemeClr val="bg1"/>
                </a:solidFill>
              </a:rPr>
              <a:t>for</a:t>
            </a:r>
            <a:r>
              <a:rPr lang="de-AT" sz="2000" dirty="0">
                <a:solidFill>
                  <a:schemeClr val="bg1"/>
                </a:solidFill>
              </a:rPr>
              <a:t> Research- &amp; Innovation </a:t>
            </a:r>
            <a:r>
              <a:rPr lang="de-AT" sz="2000" dirty="0" err="1">
                <a:solidFill>
                  <a:schemeClr val="bg1"/>
                </a:solidFill>
              </a:rPr>
              <a:t>Carinthia</a:t>
            </a:r>
            <a:r>
              <a:rPr lang="de-AT" sz="2000" dirty="0">
                <a:solidFill>
                  <a:schemeClr val="bg1"/>
                </a:solidFill>
              </a:rPr>
              <a:t>“ 2016 &amp; „Price </a:t>
            </a:r>
            <a:r>
              <a:rPr lang="de-AT" sz="2000" dirty="0" err="1">
                <a:solidFill>
                  <a:schemeClr val="bg1"/>
                </a:solidFill>
              </a:rPr>
              <a:t>for</a:t>
            </a:r>
            <a:r>
              <a:rPr lang="de-AT" sz="2000" dirty="0">
                <a:solidFill>
                  <a:schemeClr val="bg1"/>
                </a:solidFill>
              </a:rPr>
              <a:t> </a:t>
            </a:r>
            <a:r>
              <a:rPr lang="de-AT" sz="2000" dirty="0" err="1">
                <a:solidFill>
                  <a:schemeClr val="bg1"/>
                </a:solidFill>
              </a:rPr>
              <a:t>Sustainability</a:t>
            </a:r>
            <a:r>
              <a:rPr lang="de-AT" sz="2000" dirty="0">
                <a:solidFill>
                  <a:schemeClr val="bg1"/>
                </a:solidFill>
              </a:rPr>
              <a:t> </a:t>
            </a:r>
            <a:r>
              <a:rPr lang="de-AT" sz="2000" dirty="0" err="1">
                <a:solidFill>
                  <a:schemeClr val="bg1"/>
                </a:solidFill>
              </a:rPr>
              <a:t>Carinthia</a:t>
            </a:r>
            <a:r>
              <a:rPr lang="de-AT" sz="2000" dirty="0">
                <a:solidFill>
                  <a:schemeClr val="bg1"/>
                </a:solidFill>
              </a:rPr>
              <a:t> “ 2018</a:t>
            </a:r>
          </a:p>
          <a:p>
            <a:pPr lvl="1"/>
            <a:r>
              <a:rPr lang="de-AT" sz="2000" dirty="0">
                <a:solidFill>
                  <a:schemeClr val="bg1"/>
                </a:solidFill>
              </a:rPr>
              <a:t>National </a:t>
            </a:r>
            <a:r>
              <a:rPr lang="de-AT" sz="2000" dirty="0" err="1">
                <a:solidFill>
                  <a:schemeClr val="bg1"/>
                </a:solidFill>
              </a:rPr>
              <a:t>Geographic</a:t>
            </a:r>
            <a:r>
              <a:rPr lang="de-AT" sz="2000" dirty="0">
                <a:solidFill>
                  <a:schemeClr val="bg1"/>
                </a:solidFill>
              </a:rPr>
              <a:t> </a:t>
            </a:r>
            <a:r>
              <a:rPr lang="de-AT" sz="2000" dirty="0" err="1">
                <a:solidFill>
                  <a:schemeClr val="bg1"/>
                </a:solidFill>
              </a:rPr>
              <a:t>Traveller</a:t>
            </a:r>
            <a:r>
              <a:rPr lang="de-AT" sz="2000" dirty="0">
                <a:solidFill>
                  <a:schemeClr val="bg1"/>
                </a:solidFill>
              </a:rPr>
              <a:t> International „Best New Trail“ 2016 &amp; „Best </a:t>
            </a:r>
            <a:r>
              <a:rPr lang="de-AT" sz="2000" dirty="0" err="1" smtClean="0">
                <a:solidFill>
                  <a:schemeClr val="bg1"/>
                </a:solidFill>
              </a:rPr>
              <a:t>travel</a:t>
            </a:r>
            <a:r>
              <a:rPr lang="de-AT" sz="2000" dirty="0" smtClean="0">
                <a:solidFill>
                  <a:schemeClr val="bg1"/>
                </a:solidFill>
              </a:rPr>
              <a:t> </a:t>
            </a:r>
            <a:r>
              <a:rPr lang="de-AT" sz="2000" dirty="0" err="1">
                <a:solidFill>
                  <a:schemeClr val="bg1"/>
                </a:solidFill>
              </a:rPr>
              <a:t>under</a:t>
            </a:r>
            <a:r>
              <a:rPr lang="de-AT" sz="2000" dirty="0">
                <a:solidFill>
                  <a:schemeClr val="bg1"/>
                </a:solidFill>
              </a:rPr>
              <a:t> </a:t>
            </a:r>
            <a:r>
              <a:rPr lang="de-AT" sz="2000" dirty="0" err="1">
                <a:solidFill>
                  <a:schemeClr val="bg1"/>
                </a:solidFill>
              </a:rPr>
              <a:t>the</a:t>
            </a:r>
            <a:r>
              <a:rPr lang="de-AT" sz="2000" dirty="0">
                <a:solidFill>
                  <a:schemeClr val="bg1"/>
                </a:solidFill>
              </a:rPr>
              <a:t> </a:t>
            </a:r>
            <a:r>
              <a:rPr lang="de-AT" sz="2000" dirty="0" err="1">
                <a:solidFill>
                  <a:schemeClr val="bg1"/>
                </a:solidFill>
              </a:rPr>
              <a:t>scope</a:t>
            </a:r>
            <a:r>
              <a:rPr lang="de-AT" sz="2000" dirty="0">
                <a:solidFill>
                  <a:schemeClr val="bg1"/>
                </a:solidFill>
              </a:rPr>
              <a:t>“ 2018</a:t>
            </a:r>
          </a:p>
          <a:p>
            <a:pPr lvl="1"/>
            <a:r>
              <a:rPr lang="de-AT" sz="2000" dirty="0">
                <a:solidFill>
                  <a:schemeClr val="bg1"/>
                </a:solidFill>
              </a:rPr>
              <a:t>National </a:t>
            </a:r>
            <a:r>
              <a:rPr lang="de-AT" sz="2000" dirty="0" err="1">
                <a:solidFill>
                  <a:schemeClr val="bg1"/>
                </a:solidFill>
              </a:rPr>
              <a:t>Geographic</a:t>
            </a:r>
            <a:r>
              <a:rPr lang="de-AT" sz="2000" dirty="0">
                <a:solidFill>
                  <a:schemeClr val="bg1"/>
                </a:solidFill>
              </a:rPr>
              <a:t> Germany „Top 7 Trail“ 2017 </a:t>
            </a:r>
          </a:p>
          <a:p>
            <a:pPr lvl="1"/>
            <a:r>
              <a:rPr lang="de-AT" sz="2000" dirty="0">
                <a:solidFill>
                  <a:schemeClr val="bg1"/>
                </a:solidFill>
              </a:rPr>
              <a:t>Tour Natur Germany „Best </a:t>
            </a:r>
            <a:r>
              <a:rPr lang="de-AT" sz="2000" dirty="0" err="1">
                <a:solidFill>
                  <a:schemeClr val="bg1"/>
                </a:solidFill>
              </a:rPr>
              <a:t>long</a:t>
            </a:r>
            <a:r>
              <a:rPr lang="de-AT" sz="2000" dirty="0">
                <a:solidFill>
                  <a:schemeClr val="bg1"/>
                </a:solidFill>
              </a:rPr>
              <a:t> </a:t>
            </a:r>
            <a:r>
              <a:rPr lang="de-AT" sz="2000" dirty="0" err="1">
                <a:solidFill>
                  <a:schemeClr val="bg1"/>
                </a:solidFill>
              </a:rPr>
              <a:t>distance</a:t>
            </a:r>
            <a:r>
              <a:rPr lang="de-AT" sz="2000" dirty="0">
                <a:solidFill>
                  <a:schemeClr val="bg1"/>
                </a:solidFill>
              </a:rPr>
              <a:t> </a:t>
            </a:r>
            <a:r>
              <a:rPr lang="de-AT" sz="2000" dirty="0" err="1">
                <a:solidFill>
                  <a:schemeClr val="bg1"/>
                </a:solidFill>
              </a:rPr>
              <a:t>hike</a:t>
            </a:r>
            <a:r>
              <a:rPr lang="de-AT" sz="2000" dirty="0">
                <a:solidFill>
                  <a:schemeClr val="bg1"/>
                </a:solidFill>
              </a:rPr>
              <a:t> in Austria“ </a:t>
            </a:r>
            <a:r>
              <a:rPr lang="de-AT" sz="2000" dirty="0" smtClean="0">
                <a:solidFill>
                  <a:schemeClr val="bg1"/>
                </a:solidFill>
              </a:rPr>
              <a:t>2018</a:t>
            </a:r>
            <a:endParaRPr lang="de-AT" sz="2000" dirty="0">
              <a:solidFill>
                <a:schemeClr val="bg1"/>
              </a:solidFill>
            </a:endParaRPr>
          </a:p>
        </p:txBody>
      </p:sp>
      <p:sp>
        <p:nvSpPr>
          <p:cNvPr id="12" name="Textfeld 58"/>
          <p:cNvSpPr txBox="1">
            <a:spLocks noChangeArrowheads="1"/>
          </p:cNvSpPr>
          <p:nvPr/>
        </p:nvSpPr>
        <p:spPr bwMode="auto">
          <a:xfrm>
            <a:off x="0" y="195152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3600" b="1">
                <a:solidFill>
                  <a:srgbClr val="92C11A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de-DE" altLang="de-DE" dirty="0" smtClean="0"/>
              <a:t>1. CAPABILITY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94296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4" tIns="22857" rIns="45714" bIns="22857" anchor="ctr"/>
          <a:lstStyle/>
          <a:p>
            <a:pPr algn="ctr"/>
            <a:endParaRPr lang="de-DE"/>
          </a:p>
        </p:txBody>
      </p:sp>
      <p:grpSp>
        <p:nvGrpSpPr>
          <p:cNvPr id="3" name="Gruppieren 74"/>
          <p:cNvGrpSpPr>
            <a:grpSpLocks/>
          </p:cNvGrpSpPr>
          <p:nvPr/>
        </p:nvGrpSpPr>
        <p:grpSpPr bwMode="auto">
          <a:xfrm>
            <a:off x="41275" y="9525"/>
            <a:ext cx="3063875" cy="881063"/>
            <a:chOff x="1946901" y="2255389"/>
            <a:chExt cx="8516472" cy="2449963"/>
          </a:xfrm>
        </p:grpSpPr>
        <p:pic>
          <p:nvPicPr>
            <p:cNvPr id="4" name="Grafik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30"/>
            <a:stretch>
              <a:fillRect/>
            </a:stretch>
          </p:blipFill>
          <p:spPr bwMode="auto">
            <a:xfrm>
              <a:off x="1946901" y="3965825"/>
              <a:ext cx="8298197" cy="739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Grafik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23" b="27737"/>
            <a:stretch>
              <a:fillRect/>
            </a:stretch>
          </p:blipFill>
          <p:spPr bwMode="auto">
            <a:xfrm>
              <a:off x="1977724" y="3236360"/>
              <a:ext cx="8485649" cy="84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Grafik 7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0"/>
            <a:stretch>
              <a:fillRect/>
            </a:stretch>
          </p:blipFill>
          <p:spPr bwMode="auto">
            <a:xfrm>
              <a:off x="2008546" y="2255389"/>
              <a:ext cx="8298197" cy="1032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feld 14"/>
          <p:cNvSpPr txBox="1">
            <a:spLocks noChangeArrowheads="1"/>
          </p:cNvSpPr>
          <p:nvPr/>
        </p:nvSpPr>
        <p:spPr bwMode="auto">
          <a:xfrm>
            <a:off x="5839795" y="1080588"/>
            <a:ext cx="6443775" cy="560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de-DE" altLang="de-DE" dirty="0" smtClean="0">
                <a:solidFill>
                  <a:srgbClr val="FFFFFF"/>
                </a:solidFill>
              </a:rPr>
              <a:t>REFERENCES: </a:t>
            </a:r>
            <a:r>
              <a:rPr lang="de-DE" altLang="de-DE" dirty="0">
                <a:solidFill>
                  <a:srgbClr val="FFFFFF"/>
                </a:solidFill>
              </a:rPr>
              <a:t>ALPE ADRIA </a:t>
            </a:r>
            <a:r>
              <a:rPr lang="de-DE" altLang="de-DE" dirty="0" smtClean="0">
                <a:solidFill>
                  <a:srgbClr val="FFFFFF"/>
                </a:solidFill>
              </a:rPr>
              <a:t>TRAIL</a:t>
            </a:r>
            <a:endParaRPr lang="de-AT" dirty="0" smtClean="0">
              <a:solidFill>
                <a:srgbClr val="FFFFFF"/>
              </a:solidFill>
            </a:endParaRPr>
          </a:p>
          <a:p>
            <a:pPr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de-AT" sz="1800" dirty="0">
              <a:solidFill>
                <a:srgbClr val="FFFFFF"/>
              </a:solidFill>
            </a:endParaRPr>
          </a:p>
          <a:p>
            <a:pPr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de-AT" sz="2000" dirty="0" smtClean="0">
                <a:solidFill>
                  <a:srgbClr val="FFFFFF"/>
                </a:solidFill>
              </a:rPr>
              <a:t>Long </a:t>
            </a:r>
            <a:r>
              <a:rPr lang="de-AT" sz="2000" dirty="0" err="1">
                <a:solidFill>
                  <a:srgbClr val="FFFFFF"/>
                </a:solidFill>
              </a:rPr>
              <a:t>distance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hike</a:t>
            </a:r>
            <a:r>
              <a:rPr lang="de-AT" sz="2000" dirty="0">
                <a:solidFill>
                  <a:srgbClr val="FFFFFF"/>
                </a:solidFill>
              </a:rPr>
              <a:t> route </a:t>
            </a:r>
            <a:r>
              <a:rPr lang="de-AT" sz="2000" dirty="0" err="1">
                <a:solidFill>
                  <a:srgbClr val="FFFFFF"/>
                </a:solidFill>
              </a:rPr>
              <a:t>from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the</a:t>
            </a:r>
            <a:r>
              <a:rPr lang="de-AT" sz="2000" dirty="0">
                <a:solidFill>
                  <a:srgbClr val="FFFFFF"/>
                </a:solidFill>
              </a:rPr>
              <a:t> glacier </a:t>
            </a:r>
            <a:r>
              <a:rPr lang="de-AT" sz="2000" dirty="0" err="1">
                <a:solidFill>
                  <a:srgbClr val="FFFFFF"/>
                </a:solidFill>
              </a:rPr>
              <a:t>to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the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sea</a:t>
            </a:r>
            <a:endParaRPr lang="de-AT" sz="2000" dirty="0">
              <a:solidFill>
                <a:srgbClr val="FFFFFF"/>
              </a:solidFill>
            </a:endParaRPr>
          </a:p>
          <a:p>
            <a:pPr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de-AT" sz="2000" dirty="0" smtClean="0">
                <a:solidFill>
                  <a:srgbClr val="FFFFFF"/>
                </a:solidFill>
              </a:rPr>
              <a:t>Start: </a:t>
            </a:r>
            <a:r>
              <a:rPr lang="de-AT" sz="2000" dirty="0" err="1" smtClean="0">
                <a:solidFill>
                  <a:srgbClr val="FFFFFF"/>
                </a:solidFill>
              </a:rPr>
              <a:t>Grossglockner</a:t>
            </a:r>
            <a:r>
              <a:rPr lang="de-AT" sz="2000" dirty="0">
                <a:solidFill>
                  <a:srgbClr val="FFFFFF"/>
                </a:solidFill>
              </a:rPr>
              <a:t>; </a:t>
            </a:r>
            <a:r>
              <a:rPr lang="de-AT" sz="2000" dirty="0" smtClean="0">
                <a:solidFill>
                  <a:srgbClr val="FFFFFF"/>
                </a:solidFill>
              </a:rPr>
              <a:t>Goal: </a:t>
            </a:r>
            <a:r>
              <a:rPr lang="de-AT" sz="2000" dirty="0" err="1" smtClean="0">
                <a:solidFill>
                  <a:srgbClr val="FFFFFF"/>
                </a:solidFill>
              </a:rPr>
              <a:t>Muggia</a:t>
            </a:r>
            <a:r>
              <a:rPr lang="de-AT" sz="2000" dirty="0" smtClean="0">
                <a:solidFill>
                  <a:srgbClr val="FFFFFF"/>
                </a:solidFill>
              </a:rPr>
              <a:t> </a:t>
            </a:r>
            <a:r>
              <a:rPr lang="de-AT" sz="2000" dirty="0">
                <a:solidFill>
                  <a:srgbClr val="FFFFFF"/>
                </a:solidFill>
              </a:rPr>
              <a:t>(</a:t>
            </a:r>
            <a:r>
              <a:rPr lang="de-AT" sz="2000" dirty="0" err="1">
                <a:solidFill>
                  <a:srgbClr val="FFFFFF"/>
                </a:solidFill>
              </a:rPr>
              <a:t>adriatic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sea</a:t>
            </a:r>
            <a:r>
              <a:rPr lang="de-AT" sz="2000" dirty="0">
                <a:solidFill>
                  <a:srgbClr val="FFFFFF"/>
                </a:solidFill>
              </a:rPr>
              <a:t>)</a:t>
            </a:r>
          </a:p>
          <a:p>
            <a:pPr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de-AT" sz="2000" dirty="0">
                <a:solidFill>
                  <a:srgbClr val="FFFFFF"/>
                </a:solidFill>
              </a:rPr>
              <a:t>44 </a:t>
            </a:r>
            <a:r>
              <a:rPr lang="de-AT" sz="2000" dirty="0" err="1">
                <a:solidFill>
                  <a:srgbClr val="FFFFFF"/>
                </a:solidFill>
              </a:rPr>
              <a:t>daily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stages</a:t>
            </a:r>
            <a:r>
              <a:rPr lang="de-AT" sz="2000" dirty="0">
                <a:solidFill>
                  <a:srgbClr val="FFFFFF"/>
                </a:solidFill>
              </a:rPr>
              <a:t> (750km) </a:t>
            </a:r>
            <a:r>
              <a:rPr lang="de-AT" sz="2000" dirty="0" smtClean="0">
                <a:solidFill>
                  <a:srgbClr val="FFFFFF"/>
                </a:solidFill>
              </a:rPr>
              <a:t> </a:t>
            </a:r>
            <a:r>
              <a:rPr lang="de-AT" sz="2000" dirty="0" err="1" smtClean="0">
                <a:solidFill>
                  <a:srgbClr val="FFFFFF"/>
                </a:solidFill>
              </a:rPr>
              <a:t>through</a:t>
            </a:r>
            <a:r>
              <a:rPr lang="de-AT" sz="2000" dirty="0" smtClean="0">
                <a:solidFill>
                  <a:srgbClr val="FFFFFF"/>
                </a:solidFill>
              </a:rPr>
              <a:t> </a:t>
            </a:r>
            <a:r>
              <a:rPr lang="de-AT" sz="2000" dirty="0">
                <a:solidFill>
                  <a:srgbClr val="FFFFFF"/>
                </a:solidFill>
              </a:rPr>
              <a:t>Austria, </a:t>
            </a:r>
            <a:r>
              <a:rPr lang="de-AT" sz="2000" dirty="0" err="1">
                <a:solidFill>
                  <a:srgbClr val="FFFFFF"/>
                </a:solidFill>
              </a:rPr>
              <a:t>Slovenia</a:t>
            </a:r>
            <a:r>
              <a:rPr lang="de-AT" sz="2000" dirty="0">
                <a:solidFill>
                  <a:srgbClr val="FFFFFF"/>
                </a:solidFill>
              </a:rPr>
              <a:t>, </a:t>
            </a:r>
            <a:r>
              <a:rPr lang="de-AT" sz="2000" dirty="0" err="1">
                <a:solidFill>
                  <a:srgbClr val="FFFFFF"/>
                </a:solidFill>
              </a:rPr>
              <a:t>Italy</a:t>
            </a:r>
            <a:endParaRPr lang="de-AT" sz="2000" dirty="0">
              <a:solidFill>
                <a:srgbClr val="FFFFFF"/>
              </a:solidFill>
            </a:endParaRPr>
          </a:p>
          <a:p>
            <a:pPr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de-AT" sz="2000" dirty="0" smtClean="0">
                <a:solidFill>
                  <a:srgbClr val="FFFFFF"/>
                </a:solidFill>
              </a:rPr>
              <a:t>1st </a:t>
            </a:r>
            <a:r>
              <a:rPr lang="de-AT" sz="2000" dirty="0" err="1" smtClean="0">
                <a:solidFill>
                  <a:srgbClr val="FFFFFF"/>
                </a:solidFill>
              </a:rPr>
              <a:t>Season</a:t>
            </a:r>
            <a:r>
              <a:rPr lang="de-AT" sz="2000" dirty="0" smtClean="0">
                <a:solidFill>
                  <a:srgbClr val="FFFFFF"/>
                </a:solidFill>
              </a:rPr>
              <a:t>: 2013</a:t>
            </a:r>
            <a:r>
              <a:rPr lang="de-AT" sz="2000" dirty="0">
                <a:solidFill>
                  <a:srgbClr val="FFFFFF"/>
                </a:solidFill>
              </a:rPr>
              <a:t>; </a:t>
            </a:r>
            <a:r>
              <a:rPr lang="de-AT" sz="2000" dirty="0" err="1">
                <a:solidFill>
                  <a:srgbClr val="FFFFFF"/>
                </a:solidFill>
              </a:rPr>
              <a:t>managed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by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three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booking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centers</a:t>
            </a:r>
            <a:r>
              <a:rPr lang="de-AT" sz="2000" dirty="0">
                <a:solidFill>
                  <a:srgbClr val="FFFFFF"/>
                </a:solidFill>
              </a:rPr>
              <a:t> in </a:t>
            </a:r>
            <a:r>
              <a:rPr lang="de-AT" sz="2000" dirty="0" err="1" smtClean="0">
                <a:solidFill>
                  <a:srgbClr val="FFFFFF"/>
                </a:solidFill>
              </a:rPr>
              <a:t>Obervellach</a:t>
            </a:r>
            <a:r>
              <a:rPr lang="de-AT" sz="2000" dirty="0">
                <a:solidFill>
                  <a:srgbClr val="FFFFFF"/>
                </a:solidFill>
              </a:rPr>
              <a:t>,</a:t>
            </a:r>
            <a:r>
              <a:rPr lang="de-AT" sz="2000" dirty="0" smtClean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Tarvisio</a:t>
            </a:r>
            <a:r>
              <a:rPr lang="de-AT" sz="2000" dirty="0">
                <a:solidFill>
                  <a:srgbClr val="FFFFFF"/>
                </a:solidFill>
              </a:rPr>
              <a:t>, </a:t>
            </a:r>
            <a:r>
              <a:rPr lang="de-AT" sz="2000" dirty="0" err="1">
                <a:solidFill>
                  <a:srgbClr val="FFFFFF"/>
                </a:solidFill>
              </a:rPr>
              <a:t>Bovec</a:t>
            </a:r>
            <a:endParaRPr lang="de-AT" sz="2000" dirty="0">
              <a:solidFill>
                <a:srgbClr val="FFFFFF"/>
              </a:solidFill>
            </a:endParaRPr>
          </a:p>
          <a:p>
            <a:pPr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de-AT" sz="2000" dirty="0">
                <a:solidFill>
                  <a:srgbClr val="FFFFFF"/>
                </a:solidFill>
              </a:rPr>
              <a:t>Development (e.g. 2018): ca. 15.000 </a:t>
            </a:r>
            <a:r>
              <a:rPr lang="de-AT" sz="2000" dirty="0" err="1">
                <a:solidFill>
                  <a:srgbClr val="FFFFFF"/>
                </a:solidFill>
              </a:rPr>
              <a:t>long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distance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hikers</a:t>
            </a:r>
            <a:r>
              <a:rPr lang="de-AT" sz="2000" dirty="0">
                <a:solidFill>
                  <a:srgbClr val="FFFFFF"/>
                </a:solidFill>
              </a:rPr>
              <a:t>; </a:t>
            </a:r>
            <a:r>
              <a:rPr lang="de-AT" sz="2000" dirty="0" err="1" smtClean="0">
                <a:solidFill>
                  <a:srgbClr val="FFFFFF"/>
                </a:solidFill>
              </a:rPr>
              <a:t>annual</a:t>
            </a:r>
            <a:r>
              <a:rPr lang="de-AT" sz="2000" dirty="0" smtClean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revenue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of</a:t>
            </a:r>
            <a:r>
              <a:rPr lang="de-AT" sz="2000" dirty="0">
                <a:solidFill>
                  <a:srgbClr val="FFFFFF"/>
                </a:solidFill>
              </a:rPr>
              <a:t> € 8 </a:t>
            </a:r>
            <a:r>
              <a:rPr lang="de-AT" sz="2000" dirty="0" smtClean="0">
                <a:solidFill>
                  <a:srgbClr val="FFFFFF"/>
                </a:solidFill>
              </a:rPr>
              <a:t>Million; </a:t>
            </a:r>
            <a:r>
              <a:rPr lang="de-AT" sz="2000" dirty="0" err="1">
                <a:solidFill>
                  <a:srgbClr val="FFFFFF"/>
                </a:solidFill>
              </a:rPr>
              <a:t>steady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rise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of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 smtClean="0">
                <a:solidFill>
                  <a:srgbClr val="FFFFFF"/>
                </a:solidFill>
              </a:rPr>
              <a:t>numbers</a:t>
            </a:r>
            <a:r>
              <a:rPr lang="de-AT" sz="2000" dirty="0" smtClean="0">
                <a:solidFill>
                  <a:srgbClr val="FFFFFF"/>
                </a:solidFill>
              </a:rPr>
              <a:t>; </a:t>
            </a:r>
            <a:r>
              <a:rPr lang="de-AT" sz="2000" dirty="0" err="1" smtClean="0">
                <a:solidFill>
                  <a:srgbClr val="FFFFFF"/>
                </a:solidFill>
              </a:rPr>
              <a:t>clients</a:t>
            </a:r>
            <a:r>
              <a:rPr lang="de-AT" sz="2000" dirty="0" smtClean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from</a:t>
            </a:r>
            <a:r>
              <a:rPr lang="de-AT" sz="2000" dirty="0">
                <a:solidFill>
                  <a:srgbClr val="FFFFFF"/>
                </a:solidFill>
              </a:rPr>
              <a:t> 27 </a:t>
            </a:r>
            <a:r>
              <a:rPr lang="de-AT" sz="2000" dirty="0" err="1">
                <a:solidFill>
                  <a:srgbClr val="FFFFFF"/>
                </a:solidFill>
              </a:rPr>
              <a:t>nations</a:t>
            </a:r>
            <a:r>
              <a:rPr lang="de-AT" sz="2000" dirty="0">
                <a:solidFill>
                  <a:srgbClr val="FFFFFF"/>
                </a:solidFill>
              </a:rPr>
              <a:t>; 25 </a:t>
            </a:r>
            <a:r>
              <a:rPr lang="de-AT" sz="2000" dirty="0" err="1">
                <a:solidFill>
                  <a:srgbClr val="FFFFFF"/>
                </a:solidFill>
              </a:rPr>
              <a:t>travel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agancies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contracted</a:t>
            </a:r>
            <a:r>
              <a:rPr lang="de-AT" sz="2000" dirty="0">
                <a:solidFill>
                  <a:srgbClr val="FFFFFF"/>
                </a:solidFill>
              </a:rPr>
              <a:t>.</a:t>
            </a:r>
          </a:p>
          <a:p>
            <a:pPr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de-AT" sz="2000" dirty="0" err="1">
                <a:solidFill>
                  <a:srgbClr val="FFFFFF"/>
                </a:solidFill>
              </a:rPr>
              <a:t>Appr</a:t>
            </a:r>
            <a:r>
              <a:rPr lang="de-AT" sz="2000" dirty="0">
                <a:solidFill>
                  <a:srgbClr val="FFFFFF"/>
                </a:solidFill>
              </a:rPr>
              <a:t>. 300 </a:t>
            </a:r>
            <a:r>
              <a:rPr lang="de-AT" sz="2000" dirty="0" err="1" smtClean="0">
                <a:solidFill>
                  <a:srgbClr val="FFFFFF"/>
                </a:solidFill>
              </a:rPr>
              <a:t>partnership</a:t>
            </a:r>
            <a:r>
              <a:rPr lang="de-AT" sz="2000" dirty="0" smtClean="0">
                <a:solidFill>
                  <a:srgbClr val="FFFFFF"/>
                </a:solidFill>
              </a:rPr>
              <a:t> </a:t>
            </a:r>
            <a:r>
              <a:rPr lang="de-AT" sz="2000" dirty="0" err="1" smtClean="0">
                <a:solidFill>
                  <a:srgbClr val="FFFFFF"/>
                </a:solidFill>
              </a:rPr>
              <a:t>accomodations</a:t>
            </a:r>
            <a:r>
              <a:rPr lang="de-AT" sz="2000" dirty="0" smtClean="0">
                <a:solidFill>
                  <a:srgbClr val="FFFFFF"/>
                </a:solidFill>
              </a:rPr>
              <a:t> </a:t>
            </a:r>
            <a:r>
              <a:rPr lang="de-AT" sz="2000" dirty="0" err="1" smtClean="0">
                <a:solidFill>
                  <a:srgbClr val="FFFFFF"/>
                </a:solidFill>
              </a:rPr>
              <a:t>contracted</a:t>
            </a:r>
            <a:endParaRPr lang="de-AT" sz="2000" dirty="0">
              <a:solidFill>
                <a:srgbClr val="FFFFFF"/>
              </a:solidFill>
            </a:endParaRPr>
          </a:p>
          <a:p>
            <a:pPr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de-AT" sz="2000" dirty="0">
              <a:solidFill>
                <a:srgbClr val="FFFFFF"/>
              </a:solidFill>
            </a:endParaRPr>
          </a:p>
          <a:p>
            <a:pPr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de-AT" sz="2000" dirty="0">
                <a:solidFill>
                  <a:srgbClr val="FFFFFF"/>
                </a:solidFill>
              </a:rPr>
              <a:t>Trail Angels: O</a:t>
            </a:r>
            <a:r>
              <a:rPr lang="de-AT" sz="2000" dirty="0" smtClean="0">
                <a:solidFill>
                  <a:srgbClr val="FFFFFF"/>
                </a:solidFill>
              </a:rPr>
              <a:t>fficial </a:t>
            </a:r>
            <a:r>
              <a:rPr lang="de-AT" sz="2000" dirty="0" err="1">
                <a:solidFill>
                  <a:srgbClr val="FFFFFF"/>
                </a:solidFill>
              </a:rPr>
              <a:t>T</a:t>
            </a:r>
            <a:r>
              <a:rPr lang="de-AT" sz="2000" dirty="0" err="1" smtClean="0">
                <a:solidFill>
                  <a:srgbClr val="FFFFFF"/>
                </a:solidFill>
              </a:rPr>
              <a:t>rail</a:t>
            </a:r>
            <a:r>
              <a:rPr lang="de-AT" sz="2000" dirty="0" smtClean="0">
                <a:solidFill>
                  <a:srgbClr val="FFFFFF"/>
                </a:solidFill>
              </a:rPr>
              <a:t> </a:t>
            </a:r>
            <a:r>
              <a:rPr lang="de-AT" sz="2000" dirty="0">
                <a:solidFill>
                  <a:srgbClr val="FFFFFF"/>
                </a:solidFill>
              </a:rPr>
              <a:t>I</a:t>
            </a:r>
            <a:r>
              <a:rPr lang="de-AT" sz="2000" dirty="0" smtClean="0">
                <a:solidFill>
                  <a:srgbClr val="FFFFFF"/>
                </a:solidFill>
              </a:rPr>
              <a:t>nfo</a:t>
            </a:r>
            <a:r>
              <a:rPr lang="de-AT" sz="2000" dirty="0">
                <a:solidFill>
                  <a:srgbClr val="FFFFFF"/>
                </a:solidFill>
              </a:rPr>
              <a:t>- &amp; B</a:t>
            </a:r>
            <a:r>
              <a:rPr lang="de-AT" sz="2000" dirty="0" smtClean="0">
                <a:solidFill>
                  <a:srgbClr val="FFFFFF"/>
                </a:solidFill>
              </a:rPr>
              <a:t>ooking </a:t>
            </a:r>
            <a:r>
              <a:rPr lang="de-AT" sz="2000" dirty="0">
                <a:solidFill>
                  <a:srgbClr val="FFFFFF"/>
                </a:solidFill>
              </a:rPr>
              <a:t>C</a:t>
            </a:r>
            <a:r>
              <a:rPr lang="de-AT" sz="2000" dirty="0" smtClean="0">
                <a:solidFill>
                  <a:srgbClr val="FFFFFF"/>
                </a:solidFill>
              </a:rPr>
              <a:t>enter </a:t>
            </a:r>
            <a:r>
              <a:rPr lang="de-AT" sz="2000" dirty="0" err="1">
                <a:solidFill>
                  <a:srgbClr val="FFFFFF"/>
                </a:solidFill>
              </a:rPr>
              <a:t>for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Carinthia</a:t>
            </a:r>
            <a:r>
              <a:rPr lang="de-AT" sz="2000" dirty="0">
                <a:solidFill>
                  <a:srgbClr val="FFFFFF"/>
                </a:solidFill>
              </a:rPr>
              <a:t>; </a:t>
            </a:r>
            <a:r>
              <a:rPr lang="de-AT" sz="2000" dirty="0" err="1">
                <a:solidFill>
                  <a:srgbClr val="FFFFFF"/>
                </a:solidFill>
              </a:rPr>
              <a:t>product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development</a:t>
            </a:r>
            <a:r>
              <a:rPr lang="de-AT" sz="2000" dirty="0">
                <a:solidFill>
                  <a:srgbClr val="FFFFFF"/>
                </a:solidFill>
              </a:rPr>
              <a:t>; </a:t>
            </a:r>
            <a:r>
              <a:rPr lang="de-AT" sz="2000" dirty="0" err="1">
                <a:solidFill>
                  <a:srgbClr val="FFFFFF"/>
                </a:solidFill>
              </a:rPr>
              <a:t>software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license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for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booking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center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Slovenia</a:t>
            </a:r>
            <a:r>
              <a:rPr lang="de-AT" sz="20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4363" y="1292225"/>
            <a:ext cx="6318251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platzhalt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 b="12251"/>
          <a:stretch>
            <a:fillRect/>
          </a:stretch>
        </p:blipFill>
        <p:spPr>
          <a:xfrm>
            <a:off x="-361399" y="1564094"/>
            <a:ext cx="5798270" cy="3366497"/>
          </a:xfrm>
          <a:custGeom>
            <a:avLst/>
            <a:gdLst>
              <a:gd name="connsiteX0" fmla="*/ 0 w 5070075"/>
              <a:gd name="connsiteY0" fmla="*/ 0 h 2849779"/>
              <a:gd name="connsiteX1" fmla="*/ 5070075 w 5070075"/>
              <a:gd name="connsiteY1" fmla="*/ 0 h 2849779"/>
              <a:gd name="connsiteX2" fmla="*/ 5070075 w 5070075"/>
              <a:gd name="connsiteY2" fmla="*/ 2849779 h 2849779"/>
              <a:gd name="connsiteX3" fmla="*/ 0 w 5070075"/>
              <a:gd name="connsiteY3" fmla="*/ 2849779 h 284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0075" h="2849779">
                <a:moveTo>
                  <a:pt x="0" y="0"/>
                </a:moveTo>
                <a:lnTo>
                  <a:pt x="5070075" y="0"/>
                </a:lnTo>
                <a:lnTo>
                  <a:pt x="5070075" y="2849779"/>
                </a:lnTo>
                <a:lnTo>
                  <a:pt x="0" y="2849779"/>
                </a:lnTo>
                <a:close/>
              </a:path>
            </a:pathLst>
          </a:custGeom>
        </p:spPr>
      </p:pic>
      <p:pic>
        <p:nvPicPr>
          <p:cNvPr id="12" name="Bild 10" descr="AAT_Guetesiegel_V1_schwarz-smal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3971925"/>
            <a:ext cx="89693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 5" descr="Badge-Auszeichnun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4048125"/>
            <a:ext cx="11334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 2" descr=" AAT Button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63" y="3925888"/>
            <a:ext cx="93662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ihandform 14"/>
          <p:cNvSpPr/>
          <p:nvPr/>
        </p:nvSpPr>
        <p:spPr>
          <a:xfrm>
            <a:off x="4295775" y="1285875"/>
            <a:ext cx="201613" cy="276225"/>
          </a:xfrm>
          <a:custGeom>
            <a:avLst/>
            <a:gdLst>
              <a:gd name="connsiteX0" fmla="*/ 200967 w 200967"/>
              <a:gd name="connsiteY0" fmla="*/ 0 h 276330"/>
              <a:gd name="connsiteX1" fmla="*/ 135653 w 200967"/>
              <a:gd name="connsiteY1" fmla="*/ 276330 h 276330"/>
              <a:gd name="connsiteX2" fmla="*/ 0 w 200967"/>
              <a:gd name="connsiteY2" fmla="*/ 276330 h 276330"/>
              <a:gd name="connsiteX3" fmla="*/ 200967 w 200967"/>
              <a:gd name="connsiteY3" fmla="*/ 0 h 27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67" h="276330">
                <a:moveTo>
                  <a:pt x="200967" y="0"/>
                </a:moveTo>
                <a:lnTo>
                  <a:pt x="135653" y="276330"/>
                </a:lnTo>
                <a:lnTo>
                  <a:pt x="0" y="276330"/>
                </a:lnTo>
                <a:lnTo>
                  <a:pt x="20096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51"/>
          <a:stretch>
            <a:fillRect/>
          </a:stretch>
        </p:blipFill>
        <p:spPr bwMode="auto">
          <a:xfrm>
            <a:off x="-644525" y="5842000"/>
            <a:ext cx="64055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58"/>
          <p:cNvSpPr txBox="1">
            <a:spLocks noChangeArrowheads="1"/>
          </p:cNvSpPr>
          <p:nvPr/>
        </p:nvSpPr>
        <p:spPr bwMode="auto">
          <a:xfrm>
            <a:off x="0" y="195152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3600" b="1">
                <a:solidFill>
                  <a:srgbClr val="92C11A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de-DE" altLang="de-DE" dirty="0" smtClean="0"/>
              <a:t>1. CAPABILITY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05183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r="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4" tIns="22857" rIns="45714" bIns="22857" anchor="ctr"/>
          <a:lstStyle/>
          <a:p>
            <a:pPr algn="ctr"/>
            <a:endParaRPr lang="de-DE"/>
          </a:p>
        </p:txBody>
      </p:sp>
      <p:grpSp>
        <p:nvGrpSpPr>
          <p:cNvPr id="3" name="Gruppieren 74"/>
          <p:cNvGrpSpPr>
            <a:grpSpLocks/>
          </p:cNvGrpSpPr>
          <p:nvPr/>
        </p:nvGrpSpPr>
        <p:grpSpPr bwMode="auto">
          <a:xfrm>
            <a:off x="41275" y="9525"/>
            <a:ext cx="3063875" cy="881063"/>
            <a:chOff x="1946901" y="2255389"/>
            <a:chExt cx="8516472" cy="2449963"/>
          </a:xfrm>
        </p:grpSpPr>
        <p:pic>
          <p:nvPicPr>
            <p:cNvPr id="4" name="Grafik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30"/>
            <a:stretch>
              <a:fillRect/>
            </a:stretch>
          </p:blipFill>
          <p:spPr bwMode="auto">
            <a:xfrm>
              <a:off x="1946901" y="3965825"/>
              <a:ext cx="8298197" cy="739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Grafik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23" b="27737"/>
            <a:stretch>
              <a:fillRect/>
            </a:stretch>
          </p:blipFill>
          <p:spPr bwMode="auto">
            <a:xfrm>
              <a:off x="1977724" y="3236360"/>
              <a:ext cx="8485649" cy="84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Grafik 7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0"/>
            <a:stretch>
              <a:fillRect/>
            </a:stretch>
          </p:blipFill>
          <p:spPr bwMode="auto">
            <a:xfrm>
              <a:off x="2008546" y="2255389"/>
              <a:ext cx="8298197" cy="1032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feld 14"/>
          <p:cNvSpPr txBox="1">
            <a:spLocks noChangeArrowheads="1"/>
          </p:cNvSpPr>
          <p:nvPr/>
        </p:nvSpPr>
        <p:spPr bwMode="auto">
          <a:xfrm>
            <a:off x="5911850" y="1090180"/>
            <a:ext cx="6280150" cy="574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indent="0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de-DE" altLang="de-DE" sz="2800" dirty="0">
                <a:solidFill>
                  <a:srgbClr val="FFFFFF"/>
                </a:solidFill>
              </a:rPr>
              <a:t>REFERENCES: </a:t>
            </a:r>
            <a:endParaRPr lang="de-DE" altLang="de-DE" sz="2800" dirty="0" smtClean="0">
              <a:solidFill>
                <a:srgbClr val="FFFFFF"/>
              </a:solidFill>
            </a:endParaRPr>
          </a:p>
          <a:p>
            <a:pPr marL="0" lvl="1" indent="0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de-AT" altLang="de-DE" sz="2800" dirty="0" smtClean="0">
                <a:solidFill>
                  <a:srgbClr val="FFFFFF"/>
                </a:solidFill>
              </a:rPr>
              <a:t>AMAZON OF EUROPE BIKE TRAIL</a:t>
            </a:r>
            <a:endParaRPr lang="de-AT" sz="2800" dirty="0">
              <a:solidFill>
                <a:srgbClr val="FFFFFF"/>
              </a:solidFill>
            </a:endParaRPr>
          </a:p>
          <a:p>
            <a:pPr marL="457200" lvl="1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de-AT" sz="1800" dirty="0" smtClean="0">
              <a:solidFill>
                <a:srgbClr val="FFFFFF"/>
              </a:solidFill>
            </a:endParaRPr>
          </a:p>
          <a:p>
            <a:pPr marL="457200" lvl="1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de-AT" sz="2000" dirty="0" smtClean="0">
                <a:solidFill>
                  <a:srgbClr val="FFFFFF"/>
                </a:solidFill>
              </a:rPr>
              <a:t>Long </a:t>
            </a:r>
            <a:r>
              <a:rPr lang="de-AT" sz="2000" dirty="0" err="1">
                <a:solidFill>
                  <a:srgbClr val="FFFFFF"/>
                </a:solidFill>
              </a:rPr>
              <a:t>distance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cycling</a:t>
            </a:r>
            <a:r>
              <a:rPr lang="de-AT" sz="2000" dirty="0">
                <a:solidFill>
                  <a:srgbClr val="FFFFFF"/>
                </a:solidFill>
              </a:rPr>
              <a:t> route</a:t>
            </a:r>
          </a:p>
          <a:p>
            <a:pPr marL="457200" lvl="1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de-AT" sz="2000" dirty="0" err="1">
                <a:solidFill>
                  <a:srgbClr val="FFFFFF"/>
                </a:solidFill>
              </a:rPr>
              <a:t>Cofunded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by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the</a:t>
            </a:r>
            <a:r>
              <a:rPr lang="de-AT" sz="2000" dirty="0">
                <a:solidFill>
                  <a:srgbClr val="FFFFFF"/>
                </a:solidFill>
              </a:rPr>
              <a:t> INTERREG </a:t>
            </a:r>
            <a:r>
              <a:rPr lang="de-AT" sz="2000" dirty="0" err="1">
                <a:solidFill>
                  <a:srgbClr val="FFFFFF"/>
                </a:solidFill>
              </a:rPr>
              <a:t>Danube</a:t>
            </a:r>
            <a:r>
              <a:rPr lang="de-AT" sz="2000" dirty="0">
                <a:solidFill>
                  <a:srgbClr val="FFFFFF"/>
                </a:solidFill>
              </a:rPr>
              <a:t> Transnational Programme (European Union)</a:t>
            </a:r>
          </a:p>
          <a:p>
            <a:pPr marL="457200" lvl="1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de-AT" sz="2000" dirty="0" err="1">
                <a:solidFill>
                  <a:srgbClr val="FFFFFF"/>
                </a:solidFill>
              </a:rPr>
              <a:t>Initiated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by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the</a:t>
            </a:r>
            <a:r>
              <a:rPr lang="de-AT" sz="2000" dirty="0">
                <a:solidFill>
                  <a:srgbClr val="FFFFFF"/>
                </a:solidFill>
              </a:rPr>
              <a:t> WWF </a:t>
            </a:r>
            <a:r>
              <a:rPr lang="de-AT" sz="2000" dirty="0" err="1">
                <a:solidFill>
                  <a:srgbClr val="FFFFFF"/>
                </a:solidFill>
              </a:rPr>
              <a:t>for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the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development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of</a:t>
            </a:r>
            <a:r>
              <a:rPr lang="de-AT" sz="2000" dirty="0">
                <a:solidFill>
                  <a:srgbClr val="FFFFFF"/>
                </a:solidFill>
              </a:rPr>
              <a:t> a </a:t>
            </a:r>
            <a:r>
              <a:rPr lang="de-AT" sz="2000" dirty="0" err="1">
                <a:solidFill>
                  <a:srgbClr val="FFFFFF"/>
                </a:solidFill>
              </a:rPr>
              <a:t>sustainable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tourismus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along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the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pristine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river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wilderness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along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Mura</a:t>
            </a:r>
            <a:r>
              <a:rPr lang="de-AT" sz="2000" dirty="0">
                <a:solidFill>
                  <a:srgbClr val="FFFFFF"/>
                </a:solidFill>
              </a:rPr>
              <a:t>, </a:t>
            </a:r>
            <a:r>
              <a:rPr lang="de-AT" sz="2000" dirty="0" err="1">
                <a:solidFill>
                  <a:srgbClr val="FFFFFF"/>
                </a:solidFill>
              </a:rPr>
              <a:t>Drava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and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Danube</a:t>
            </a:r>
            <a:endParaRPr lang="de-AT" sz="2000" dirty="0">
              <a:solidFill>
                <a:srgbClr val="FFFFFF"/>
              </a:solidFill>
            </a:endParaRPr>
          </a:p>
          <a:p>
            <a:pPr marL="457200" lvl="1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de-AT" sz="2000" dirty="0" smtClean="0">
                <a:solidFill>
                  <a:srgbClr val="FFFFFF"/>
                </a:solidFill>
              </a:rPr>
              <a:t>Start:  </a:t>
            </a:r>
            <a:r>
              <a:rPr lang="de-AT" sz="2000" dirty="0" err="1">
                <a:solidFill>
                  <a:srgbClr val="FFFFFF"/>
                </a:solidFill>
              </a:rPr>
              <a:t>Mureck</a:t>
            </a:r>
            <a:r>
              <a:rPr lang="de-AT" sz="2000" dirty="0">
                <a:solidFill>
                  <a:srgbClr val="FFFFFF"/>
                </a:solidFill>
              </a:rPr>
              <a:t> (</a:t>
            </a:r>
            <a:r>
              <a:rPr lang="de-AT" sz="2000" dirty="0" smtClean="0">
                <a:solidFill>
                  <a:srgbClr val="FFFFFF"/>
                </a:solidFill>
              </a:rPr>
              <a:t>Austria); Goal: </a:t>
            </a:r>
            <a:r>
              <a:rPr lang="de-AT" sz="2000" dirty="0" err="1" smtClean="0">
                <a:solidFill>
                  <a:srgbClr val="FFFFFF"/>
                </a:solidFill>
              </a:rPr>
              <a:t>Mohasz</a:t>
            </a:r>
            <a:r>
              <a:rPr lang="de-AT" sz="2000" dirty="0" smtClean="0">
                <a:solidFill>
                  <a:srgbClr val="FFFFFF"/>
                </a:solidFill>
              </a:rPr>
              <a:t> </a:t>
            </a:r>
            <a:r>
              <a:rPr lang="de-AT" sz="2000" dirty="0">
                <a:solidFill>
                  <a:srgbClr val="FFFFFF"/>
                </a:solidFill>
              </a:rPr>
              <a:t>(</a:t>
            </a:r>
            <a:r>
              <a:rPr lang="de-AT" sz="2000" dirty="0" err="1">
                <a:solidFill>
                  <a:srgbClr val="FFFFFF"/>
                </a:solidFill>
              </a:rPr>
              <a:t>Hungary</a:t>
            </a:r>
            <a:r>
              <a:rPr lang="de-AT" sz="2000" dirty="0">
                <a:solidFill>
                  <a:srgbClr val="FFFFFF"/>
                </a:solidFill>
              </a:rPr>
              <a:t>)</a:t>
            </a:r>
          </a:p>
          <a:p>
            <a:pPr marL="457200" lvl="1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de-AT" sz="2000" dirty="0" err="1">
                <a:solidFill>
                  <a:srgbClr val="FFFFFF"/>
                </a:solidFill>
              </a:rPr>
              <a:t>Two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routes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with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 smtClean="0">
                <a:solidFill>
                  <a:srgbClr val="FFFFFF"/>
                </a:solidFill>
              </a:rPr>
              <a:t>together</a:t>
            </a:r>
            <a:r>
              <a:rPr lang="de-AT" sz="2000" dirty="0" smtClean="0">
                <a:solidFill>
                  <a:srgbClr val="FFFFFF"/>
                </a:solidFill>
              </a:rPr>
              <a:t> 2.000km </a:t>
            </a:r>
            <a:r>
              <a:rPr lang="de-AT" sz="2000" dirty="0" err="1" smtClean="0">
                <a:solidFill>
                  <a:srgbClr val="FFFFFF"/>
                </a:solidFill>
              </a:rPr>
              <a:t>length</a:t>
            </a:r>
            <a:r>
              <a:rPr lang="de-AT" sz="2000" dirty="0" smtClean="0">
                <a:solidFill>
                  <a:srgbClr val="FFFFFF"/>
                </a:solidFill>
              </a:rPr>
              <a:t>;  </a:t>
            </a:r>
            <a:r>
              <a:rPr lang="de-AT" sz="2000" dirty="0" err="1">
                <a:solidFill>
                  <a:srgbClr val="FFFFFF"/>
                </a:solidFill>
              </a:rPr>
              <a:t>through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smtClean="0">
                <a:solidFill>
                  <a:srgbClr val="FFFFFF"/>
                </a:solidFill>
              </a:rPr>
              <a:t>Austria, </a:t>
            </a:r>
            <a:r>
              <a:rPr lang="de-AT" sz="2000" dirty="0" err="1">
                <a:solidFill>
                  <a:srgbClr val="FFFFFF"/>
                </a:solidFill>
              </a:rPr>
              <a:t>Slovenia</a:t>
            </a:r>
            <a:r>
              <a:rPr lang="de-AT" sz="2000" dirty="0">
                <a:solidFill>
                  <a:srgbClr val="FFFFFF"/>
                </a:solidFill>
              </a:rPr>
              <a:t>, </a:t>
            </a:r>
            <a:r>
              <a:rPr lang="de-AT" sz="2000" dirty="0" err="1">
                <a:solidFill>
                  <a:srgbClr val="FFFFFF"/>
                </a:solidFill>
              </a:rPr>
              <a:t>Hungary</a:t>
            </a:r>
            <a:r>
              <a:rPr lang="de-AT" sz="2000" dirty="0">
                <a:solidFill>
                  <a:srgbClr val="FFFFFF"/>
                </a:solidFill>
              </a:rPr>
              <a:t>, </a:t>
            </a:r>
            <a:r>
              <a:rPr lang="de-AT" sz="2000" dirty="0" err="1">
                <a:solidFill>
                  <a:srgbClr val="FFFFFF"/>
                </a:solidFill>
              </a:rPr>
              <a:t>Croatia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and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Serbia</a:t>
            </a:r>
            <a:endParaRPr lang="de-AT" sz="2000" dirty="0">
              <a:solidFill>
                <a:srgbClr val="FFFFFF"/>
              </a:solidFill>
            </a:endParaRPr>
          </a:p>
          <a:p>
            <a:pPr marL="457200" lvl="1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de-AT" sz="2000" dirty="0">
              <a:solidFill>
                <a:srgbClr val="FFFFFF"/>
              </a:solidFill>
            </a:endParaRPr>
          </a:p>
          <a:p>
            <a:pPr marL="457200" lvl="1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de-AT" sz="2000" dirty="0">
                <a:solidFill>
                  <a:srgbClr val="FFFFFF"/>
                </a:solidFill>
              </a:rPr>
              <a:t>Trail Angels: Partner &amp; Work Package Leader „</a:t>
            </a:r>
            <a:r>
              <a:rPr lang="de-AT" sz="2000" dirty="0" err="1">
                <a:solidFill>
                  <a:srgbClr val="FFFFFF"/>
                </a:solidFill>
              </a:rPr>
              <a:t>Product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development</a:t>
            </a:r>
            <a:r>
              <a:rPr lang="de-AT" sz="2000" dirty="0">
                <a:solidFill>
                  <a:srgbClr val="FFFFFF"/>
                </a:solidFill>
              </a:rPr>
              <a:t>“; </a:t>
            </a:r>
            <a:r>
              <a:rPr lang="de-AT" sz="2000" dirty="0" err="1" smtClean="0">
                <a:solidFill>
                  <a:srgbClr val="FFFFFF"/>
                </a:solidFill>
              </a:rPr>
              <a:t>set</a:t>
            </a:r>
            <a:r>
              <a:rPr lang="de-AT" sz="2000" dirty="0" smtClean="0">
                <a:solidFill>
                  <a:srgbClr val="FFFFFF"/>
                </a:solidFill>
              </a:rPr>
              <a:t> </a:t>
            </a:r>
            <a:r>
              <a:rPr lang="de-AT" sz="2000" dirty="0" err="1" smtClean="0">
                <a:solidFill>
                  <a:srgbClr val="FFFFFF"/>
                </a:solidFill>
              </a:rPr>
              <a:t>up</a:t>
            </a:r>
            <a:r>
              <a:rPr lang="de-AT" sz="2000" dirty="0" smtClean="0">
                <a:solidFill>
                  <a:srgbClr val="FFFFFF"/>
                </a:solidFill>
              </a:rPr>
              <a:t> </a:t>
            </a:r>
            <a:r>
              <a:rPr lang="de-AT" sz="2000" dirty="0" err="1">
                <a:solidFill>
                  <a:srgbClr val="FFFFFF"/>
                </a:solidFill>
              </a:rPr>
              <a:t>of</a:t>
            </a:r>
            <a:r>
              <a:rPr lang="de-AT" sz="2000" dirty="0">
                <a:solidFill>
                  <a:srgbClr val="FFFFFF"/>
                </a:solidFill>
              </a:rPr>
              <a:t> a </a:t>
            </a:r>
            <a:r>
              <a:rPr lang="de-AT" sz="2000" dirty="0" err="1">
                <a:solidFill>
                  <a:srgbClr val="FFFFFF"/>
                </a:solidFill>
              </a:rPr>
              <a:t>bookable</a:t>
            </a:r>
            <a:r>
              <a:rPr lang="de-AT" sz="2000" dirty="0">
                <a:solidFill>
                  <a:srgbClr val="FFFFFF"/>
                </a:solidFill>
              </a:rPr>
              <a:t> transnational bike route; </a:t>
            </a:r>
            <a:r>
              <a:rPr lang="de-AT" sz="2000" dirty="0" err="1">
                <a:solidFill>
                  <a:srgbClr val="FFFFFF"/>
                </a:solidFill>
              </a:rPr>
              <a:t>set</a:t>
            </a:r>
            <a:r>
              <a:rPr lang="de-AT" sz="2000" dirty="0">
                <a:solidFill>
                  <a:srgbClr val="FFFFFF"/>
                </a:solidFill>
              </a:rPr>
              <a:t> </a:t>
            </a:r>
            <a:r>
              <a:rPr lang="de-AT" sz="2000" dirty="0" err="1" smtClean="0">
                <a:solidFill>
                  <a:srgbClr val="FFFFFF"/>
                </a:solidFill>
              </a:rPr>
              <a:t>up</a:t>
            </a:r>
            <a:r>
              <a:rPr lang="de-AT" sz="2000" dirty="0" smtClean="0">
                <a:solidFill>
                  <a:srgbClr val="FFFFFF"/>
                </a:solidFill>
              </a:rPr>
              <a:t> </a:t>
            </a:r>
            <a:r>
              <a:rPr lang="de-AT" sz="2000" dirty="0" err="1" smtClean="0">
                <a:solidFill>
                  <a:srgbClr val="FFFFFF"/>
                </a:solidFill>
              </a:rPr>
              <a:t>of</a:t>
            </a:r>
            <a:r>
              <a:rPr lang="de-AT" sz="2000" dirty="0" smtClean="0">
                <a:solidFill>
                  <a:srgbClr val="FFFFFF"/>
                </a:solidFill>
              </a:rPr>
              <a:t> </a:t>
            </a:r>
            <a:r>
              <a:rPr lang="de-AT" sz="2000" dirty="0">
                <a:solidFill>
                  <a:srgbClr val="FFFFFF"/>
                </a:solidFill>
              </a:rPr>
              <a:t>an „AOE Academy“ </a:t>
            </a:r>
            <a:endParaRPr lang="de-AT" altLang="de-DE" sz="1800" dirty="0">
              <a:solidFill>
                <a:srgbClr val="FFFFFF"/>
              </a:solidFill>
            </a:endParaRP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538" y="1303338"/>
            <a:ext cx="6016626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platzhalt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 b="12251"/>
          <a:stretch>
            <a:fillRect/>
          </a:stretch>
        </p:blipFill>
        <p:spPr>
          <a:xfrm>
            <a:off x="-147837" y="1568902"/>
            <a:ext cx="5585403" cy="3162671"/>
          </a:xfrm>
          <a:custGeom>
            <a:avLst/>
            <a:gdLst>
              <a:gd name="connsiteX0" fmla="*/ 0 w 5070075"/>
              <a:gd name="connsiteY0" fmla="*/ 0 h 2849779"/>
              <a:gd name="connsiteX1" fmla="*/ 5070075 w 5070075"/>
              <a:gd name="connsiteY1" fmla="*/ 0 h 2849779"/>
              <a:gd name="connsiteX2" fmla="*/ 5070075 w 5070075"/>
              <a:gd name="connsiteY2" fmla="*/ 2849779 h 2849779"/>
              <a:gd name="connsiteX3" fmla="*/ 0 w 5070075"/>
              <a:gd name="connsiteY3" fmla="*/ 2849779 h 284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0075" h="2849779">
                <a:moveTo>
                  <a:pt x="0" y="0"/>
                </a:moveTo>
                <a:lnTo>
                  <a:pt x="5070075" y="0"/>
                </a:lnTo>
                <a:lnTo>
                  <a:pt x="5070075" y="2849779"/>
                </a:lnTo>
                <a:lnTo>
                  <a:pt x="0" y="2849779"/>
                </a:lnTo>
                <a:close/>
              </a:path>
            </a:pathLst>
          </a:custGeom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51"/>
          <a:stretch>
            <a:fillRect/>
          </a:stretch>
        </p:blipFill>
        <p:spPr bwMode="auto">
          <a:xfrm>
            <a:off x="-558800" y="5649913"/>
            <a:ext cx="6407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ihandform 12"/>
          <p:cNvSpPr/>
          <p:nvPr/>
        </p:nvSpPr>
        <p:spPr>
          <a:xfrm>
            <a:off x="4318000" y="1293813"/>
            <a:ext cx="201613" cy="276225"/>
          </a:xfrm>
          <a:custGeom>
            <a:avLst/>
            <a:gdLst>
              <a:gd name="connsiteX0" fmla="*/ 200967 w 200967"/>
              <a:gd name="connsiteY0" fmla="*/ 0 h 276330"/>
              <a:gd name="connsiteX1" fmla="*/ 135653 w 200967"/>
              <a:gd name="connsiteY1" fmla="*/ 276330 h 276330"/>
              <a:gd name="connsiteX2" fmla="*/ 0 w 200967"/>
              <a:gd name="connsiteY2" fmla="*/ 276330 h 276330"/>
              <a:gd name="connsiteX3" fmla="*/ 200967 w 200967"/>
              <a:gd name="connsiteY3" fmla="*/ 0 h 27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67" h="276330">
                <a:moveTo>
                  <a:pt x="200967" y="0"/>
                </a:moveTo>
                <a:lnTo>
                  <a:pt x="135653" y="276330"/>
                </a:lnTo>
                <a:lnTo>
                  <a:pt x="0" y="276330"/>
                </a:lnTo>
                <a:lnTo>
                  <a:pt x="20096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4" name="Bild 10" descr="Amazon-of-Europe-Bike-Trail-Logo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1373"/>
            <a:ext cx="1802809" cy="752165"/>
          </a:xfrm>
          <a:prstGeom prst="rect">
            <a:avLst/>
          </a:prstGeom>
        </p:spPr>
      </p:pic>
      <p:pic>
        <p:nvPicPr>
          <p:cNvPr id="15" name="Bild 7" descr="standard logo - for printing-Amazon of Europe Bike Trail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52" y="3927229"/>
            <a:ext cx="2044700" cy="768287"/>
          </a:xfrm>
          <a:prstGeom prst="rect">
            <a:avLst/>
          </a:prstGeom>
        </p:spPr>
      </p:pic>
      <p:sp>
        <p:nvSpPr>
          <p:cNvPr id="16" name="Textfeld 58"/>
          <p:cNvSpPr txBox="1">
            <a:spLocks noChangeArrowheads="1"/>
          </p:cNvSpPr>
          <p:nvPr/>
        </p:nvSpPr>
        <p:spPr bwMode="auto">
          <a:xfrm>
            <a:off x="0" y="195152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3600" b="1">
                <a:solidFill>
                  <a:srgbClr val="92C11A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de-DE" altLang="de-DE" dirty="0" smtClean="0"/>
              <a:t>1. CAPABILITY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4081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1363</Words>
  <Application>Microsoft Macintosh PowerPoint</Application>
  <PresentationFormat>Benutzerdefiniert</PresentationFormat>
  <Paragraphs>228</Paragraphs>
  <Slides>22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3" baseType="lpstr"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Werner Mussnig</dc:creator>
  <cp:lastModifiedBy>GM</cp:lastModifiedBy>
  <cp:revision>109</cp:revision>
  <dcterms:created xsi:type="dcterms:W3CDTF">2019-01-11T22:30:24Z</dcterms:created>
  <dcterms:modified xsi:type="dcterms:W3CDTF">2019-06-20T18:45:23Z</dcterms:modified>
</cp:coreProperties>
</file>