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3" r:id="rId2"/>
    <p:sldId id="456" r:id="rId3"/>
    <p:sldId id="485" r:id="rId4"/>
    <p:sldId id="449" r:id="rId5"/>
    <p:sldId id="451" r:id="rId6"/>
    <p:sldId id="463" r:id="rId7"/>
    <p:sldId id="488" r:id="rId8"/>
    <p:sldId id="464" r:id="rId9"/>
    <p:sldId id="460" r:id="rId10"/>
    <p:sldId id="466" r:id="rId11"/>
    <p:sldId id="469" r:id="rId12"/>
    <p:sldId id="468" r:id="rId13"/>
    <p:sldId id="467" r:id="rId14"/>
    <p:sldId id="487" r:id="rId15"/>
    <p:sldId id="484" r:id="rId16"/>
    <p:sldId id="461" r:id="rId17"/>
    <p:sldId id="483" r:id="rId18"/>
    <p:sldId id="459" r:id="rId19"/>
    <p:sldId id="458" r:id="rId20"/>
    <p:sldId id="486" r:id="rId21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0" autoAdjust="0"/>
    <p:restoredTop sz="94660"/>
  </p:normalViewPr>
  <p:slideViewPr>
    <p:cSldViewPr>
      <p:cViewPr varScale="1">
        <p:scale>
          <a:sx n="72" d="100"/>
          <a:sy n="72" d="100"/>
        </p:scale>
        <p:origin x="795" y="2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EFFAF07-6F5F-4AC7-B1C9-8D970B5B60AB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76316E7-DBCA-4212-A5B0-CFC8523FE00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065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8DF3F39-D7D1-44F1-A3D2-9390120470C6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C687A99-52CA-4073-A9DE-B0CD07FB52BC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67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709095" y="4860907"/>
            <a:ext cx="5681115" cy="4818729"/>
          </a:xfrm>
          <a:noFill/>
          <a:ln/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CE795-1FA7-4F92-8D17-F75FA8AEC846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572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709095" y="4860907"/>
            <a:ext cx="5681115" cy="4818729"/>
          </a:xfrm>
          <a:noFill/>
          <a:ln/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CE795-1FA7-4F92-8D17-F75FA8AEC846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127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709095" y="4860907"/>
            <a:ext cx="5681115" cy="4818729"/>
          </a:xfrm>
          <a:noFill/>
          <a:ln/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CE795-1FA7-4F92-8D17-F75FA8AEC846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127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709095" y="4860907"/>
            <a:ext cx="5681115" cy="4818729"/>
          </a:xfrm>
          <a:noFill/>
          <a:ln/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CE795-1FA7-4F92-8D17-F75FA8AEC846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505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709095" y="4860907"/>
            <a:ext cx="5681115" cy="4818729"/>
          </a:xfrm>
          <a:noFill/>
          <a:ln/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CE795-1FA7-4F92-8D17-F75FA8AEC846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75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CE795-1FA7-4F92-8D17-F75FA8AEC846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64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CE795-1FA7-4F92-8D17-F75FA8AEC846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649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CE795-1FA7-4F92-8D17-F75FA8AEC846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649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CE795-1FA7-4F92-8D17-F75FA8AEC846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649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CE795-1FA7-4F92-8D17-F75FA8AEC846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649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709095" y="4860907"/>
            <a:ext cx="5681115" cy="4818729"/>
          </a:xfrm>
          <a:noFill/>
          <a:ln/>
        </p:spPr>
        <p:txBody>
          <a:bodyPr/>
          <a:lstStyle/>
          <a:p>
            <a:endParaRPr lang="en-US" baseline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CE795-1FA7-4F92-8D17-F75FA8AEC846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24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8059D-1D47-4118-9EBD-FE71E14F6344}" type="datetimeFigureOut">
              <a:rPr lang="de-AT" smtClean="0"/>
              <a:pPr/>
              <a:t>21.06.2019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4EFFE-2D2C-486B-8C13-0654ECC81B71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251520" y="116632"/>
            <a:ext cx="8208912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 als Signal für das</a:t>
            </a:r>
          </a:p>
          <a:p>
            <a:r>
              <a:rPr lang="de-AT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Anthropozän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669" y="4344928"/>
            <a:ext cx="5184576" cy="232443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2" descr="E:\Documents\Anthropocene\Fotos\Beach_in_Sharm_el-Naga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252871"/>
            <a:ext cx="3312368" cy="4416490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51520" y="2132856"/>
            <a:ext cx="5184576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Michael Wagreich</a:t>
            </a:r>
          </a:p>
          <a:p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Universität Wien</a:t>
            </a:r>
          </a:p>
          <a:p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Department für Geodynamik und Sedimentologie</a:t>
            </a:r>
            <a:endParaRPr lang="de-AT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6577607"/>
            <a:ext cx="3648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Sharm_el</a:t>
            </a:r>
            <a:r>
              <a:rPr lang="en-US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-Naga, </a:t>
            </a:r>
            <a:r>
              <a:rPr lang="en-US" sz="14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Ägypten</a:t>
            </a:r>
            <a:r>
              <a:rPr lang="en-US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Wikipedia Commons</a:t>
            </a:r>
            <a:endParaRPr lang="en-GB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1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1960" y="836712"/>
            <a:ext cx="468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30 – 40% aller gefundenen Teile (nicht nur der Plastikteile)?</a:t>
            </a:r>
            <a:endParaRPr lang="en-GB" sz="20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7183"/>
            <a:ext cx="9144000" cy="890218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Was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ist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die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häufigste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Abfallart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auf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Badestränden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?</a:t>
            </a:r>
            <a:endParaRPr lang="en-GB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3637415" cy="543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772816"/>
            <a:ext cx="4204098" cy="182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48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7183"/>
            <a:ext cx="9144000" cy="890218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Was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ist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die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häufigste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Abfallart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auf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Badestränden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?</a:t>
            </a:r>
            <a:endParaRPr lang="en-GB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73166"/>
            <a:ext cx="1440161" cy="215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4"/>
          <p:cNvSpPr/>
          <p:nvPr/>
        </p:nvSpPr>
        <p:spPr>
          <a:xfrm>
            <a:off x="2771800" y="980728"/>
            <a:ext cx="4680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6 </a:t>
            </a:r>
            <a:r>
              <a:rPr lang="de-AT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</a:t>
            </a:r>
            <a:r>
              <a:rPr lang="de-AT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illionen</a:t>
            </a:r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Teilchen pro Jahr erzeugt?</a:t>
            </a:r>
          </a:p>
          <a:p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	</a:t>
            </a:r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6.000.000.000.000 (engl. </a:t>
            </a:r>
            <a:r>
              <a:rPr lang="de-AT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trillion</a:t>
            </a:r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)</a:t>
            </a:r>
            <a:endParaRPr lang="de-AT" sz="2000" dirty="0" smtClean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  <a:p>
            <a:endParaRPr lang="de-AT" sz="2000" dirty="0" smtClean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  <a:p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4,5 </a:t>
            </a:r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Billionen </a:t>
            </a:r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landen in der Umwelt</a:t>
            </a:r>
            <a:endParaRPr lang="en-GB" sz="20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5" name="Picture 2" descr="G:\Stacho_Klo_001.jpg"/>
          <p:cNvPicPr>
            <a:picLocks noChangeAspect="1" noChangeArrowheads="1"/>
          </p:cNvPicPr>
          <p:nvPr/>
        </p:nvPicPr>
        <p:blipFill>
          <a:blip r:embed="rId4" cstate="print"/>
          <a:srcRect r="48078"/>
          <a:stretch>
            <a:fillRect/>
          </a:stretch>
        </p:blipFill>
        <p:spPr bwMode="auto">
          <a:xfrm>
            <a:off x="1979713" y="2420888"/>
            <a:ext cx="3240359" cy="4316008"/>
          </a:xfrm>
          <a:prstGeom prst="rect">
            <a:avLst/>
          </a:prstGeom>
          <a:noFill/>
        </p:spPr>
      </p:pic>
      <p:pic>
        <p:nvPicPr>
          <p:cNvPr id="7" name="Picture 2" descr="G:\crater.jpg"/>
          <p:cNvPicPr>
            <a:picLocks noChangeAspect="1" noChangeArrowheads="1"/>
          </p:cNvPicPr>
          <p:nvPr/>
        </p:nvPicPr>
        <p:blipFill>
          <a:blip r:embed="rId5" cstate="print"/>
          <a:srcRect l="26801" r="27550"/>
          <a:stretch>
            <a:fillRect/>
          </a:stretch>
        </p:blipFill>
        <p:spPr bwMode="auto">
          <a:xfrm>
            <a:off x="5508104" y="2420888"/>
            <a:ext cx="3361655" cy="4305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48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7183"/>
            <a:ext cx="9144000" cy="890218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Was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ist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die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häufigste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Abfallart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auf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Badestränden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?</a:t>
            </a:r>
            <a:endParaRPr lang="en-GB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980728"/>
            <a:ext cx="1368152" cy="204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4"/>
          <p:cNvSpPr/>
          <p:nvPr/>
        </p:nvSpPr>
        <p:spPr>
          <a:xfrm>
            <a:off x="3635896" y="1052736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6.000.000.000.000 x</a:t>
            </a:r>
            <a:endParaRPr lang="en-GB" sz="32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3076" name="Picture 4" descr="G:\Stachow003.jpg"/>
          <p:cNvPicPr>
            <a:picLocks noChangeAspect="1" noChangeArrowheads="1"/>
          </p:cNvPicPr>
          <p:nvPr/>
        </p:nvPicPr>
        <p:blipFill>
          <a:blip r:embed="rId4" cstate="print"/>
          <a:srcRect t="1205" r="1040"/>
          <a:stretch>
            <a:fillRect/>
          </a:stretch>
        </p:blipFill>
        <p:spPr bwMode="auto">
          <a:xfrm>
            <a:off x="2085935" y="1700808"/>
            <a:ext cx="6798262" cy="4608512"/>
          </a:xfrm>
          <a:prstGeom prst="rect">
            <a:avLst/>
          </a:prstGeom>
          <a:noFill/>
        </p:spPr>
      </p:pic>
      <p:pic>
        <p:nvPicPr>
          <p:cNvPr id="3077" name="Picture 5" descr="G:\Stachow005.jpg"/>
          <p:cNvPicPr>
            <a:picLocks noChangeAspect="1" noChangeArrowheads="1"/>
          </p:cNvPicPr>
          <p:nvPr/>
        </p:nvPicPr>
        <p:blipFill>
          <a:blip r:embed="rId5" cstate="print">
            <a:lum bright="25000" contrast="5000"/>
          </a:blip>
          <a:srcRect t="42551" r="52854" b="1449"/>
          <a:stretch>
            <a:fillRect/>
          </a:stretch>
        </p:blipFill>
        <p:spPr bwMode="auto">
          <a:xfrm>
            <a:off x="107504" y="3717032"/>
            <a:ext cx="1862137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48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95936" y="836712"/>
            <a:ext cx="496855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Blei, Arsen, Nikotin,…</a:t>
            </a:r>
          </a:p>
          <a:p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	Kalifornische Strände:</a:t>
            </a:r>
          </a:p>
          <a:p>
            <a:r>
              <a:rPr lang="de-AT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	34% Zigarettenstummel</a:t>
            </a:r>
          </a:p>
          <a:p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	12% Plastikfolien</a:t>
            </a:r>
          </a:p>
          <a:p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	11% Styropor</a:t>
            </a:r>
          </a:p>
          <a:p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	11% Plastikteilchen,…</a:t>
            </a:r>
            <a:endParaRPr lang="en-GB" sz="20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520" y="47183"/>
            <a:ext cx="8712968" cy="890218"/>
          </a:xfrm>
        </p:spPr>
        <p:txBody>
          <a:bodyPr>
            <a:normAutofit/>
          </a:bodyPr>
          <a:lstStyle/>
          <a:p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Achtung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GIFT! </a:t>
            </a:r>
            <a:endParaRPr lang="en-GB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8" name="Picture 4" descr="G:\toxic-waste-infographic-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3645405" cy="5832648"/>
          </a:xfrm>
          <a:prstGeom prst="rect">
            <a:avLst/>
          </a:prstGeom>
          <a:noFill/>
        </p:spPr>
      </p:pic>
      <p:pic>
        <p:nvPicPr>
          <p:cNvPr id="1029" name="Picture 5" descr="G:\CTCP_Social_FINAL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7242" y="2852936"/>
            <a:ext cx="4877245" cy="3846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48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520" y="47183"/>
            <a:ext cx="8712968" cy="890218"/>
          </a:xfrm>
        </p:spPr>
        <p:txBody>
          <a:bodyPr>
            <a:normAutofit/>
          </a:bodyPr>
          <a:lstStyle/>
          <a:p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Plastikabfall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tötet</a:t>
            </a:r>
            <a:endParaRPr lang="en-GB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 descr="G:\dead-bird-plst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33442"/>
            <a:ext cx="8064896" cy="5296090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>
          <a:xfrm>
            <a:off x="2699792" y="6309320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https://seagazing.wordpress.com</a:t>
            </a:r>
            <a:endParaRPr lang="de-A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1124744"/>
            <a:ext cx="2137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Im Jahr 2050 wird es mehr Plastikteile als Fische im Ozean geben</a:t>
            </a:r>
            <a:endParaRPr lang="en-GB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59" y="109242"/>
            <a:ext cx="8284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in den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Ozeanen</a:t>
            </a:r>
            <a:endParaRPr lang="en-GB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/>
          <a:srcRect l="29566" t="3346" r="8835" b="6304"/>
          <a:stretch/>
        </p:blipFill>
        <p:spPr>
          <a:xfrm>
            <a:off x="2483768" y="1196752"/>
            <a:ext cx="4392488" cy="474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8920336" cy="45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769" t="1732" r="40159"/>
          <a:stretch/>
        </p:blipFill>
        <p:spPr bwMode="auto">
          <a:xfrm>
            <a:off x="3851920" y="1484784"/>
            <a:ext cx="3528393" cy="408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5325" t="6927" r="78815" b="65365"/>
          <a:stretch/>
        </p:blipFill>
        <p:spPr bwMode="auto">
          <a:xfrm>
            <a:off x="1115616" y="1484784"/>
            <a:ext cx="2483768" cy="296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107504" y="692696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AT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Verdana" pitchFamily="34" charset="0"/>
              </a:rPr>
              <a:t>Perdomenico</a:t>
            </a:r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Verdana" pitchFamily="34" charset="0"/>
              </a:rPr>
              <a:t> et al., 2019: unbemannte Tauchdrohne, 400 – 1000 m Wassertiefe</a:t>
            </a:r>
            <a:endParaRPr lang="de-AT" sz="2000" dirty="0">
              <a:solidFill>
                <a:schemeClr val="accent5">
                  <a:lumMod val="20000"/>
                  <a:lumOff val="80000"/>
                </a:schemeClr>
              </a:solidFill>
              <a:latin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9512" y="5877272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AT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Verdana" pitchFamily="34" charset="0"/>
              </a:rPr>
              <a:t>9 Millionen Tonnen Plastik </a:t>
            </a:r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Verdana" pitchFamily="34" charset="0"/>
              </a:rPr>
              <a:t>werden pro Jahr in die Ozeane transportiert</a:t>
            </a:r>
            <a:endParaRPr lang="de-AT" sz="2000" dirty="0">
              <a:solidFill>
                <a:schemeClr val="accent5">
                  <a:lumMod val="20000"/>
                  <a:lumOff val="80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6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33" y="1104330"/>
            <a:ext cx="79057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7380312" y="501317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20cm</a:t>
            </a:r>
            <a:endParaRPr lang="de-A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79512" y="5877272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AT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Verdana" pitchFamily="34" charset="0"/>
              </a:rPr>
              <a:t>9 Millionen Tonnen Plastik </a:t>
            </a:r>
            <a:r>
              <a:rPr lang="de-AT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Verdana" pitchFamily="34" charset="0"/>
              </a:rPr>
              <a:t>werden pro Jahr in die Ozeane transportiert</a:t>
            </a:r>
            <a:endParaRPr lang="de-AT" sz="2000" dirty="0">
              <a:solidFill>
                <a:schemeClr val="accent5">
                  <a:lumMod val="20000"/>
                  <a:lumOff val="80000"/>
                </a:schemeClr>
              </a:solidFill>
              <a:latin typeface="Verdana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11559" y="109242"/>
            <a:ext cx="8284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</a:t>
            </a:r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in den </a:t>
            </a:r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Ozeanen</a:t>
            </a:r>
            <a:endParaRPr lang="en-GB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59" y="109242"/>
            <a:ext cx="828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</a:t>
            </a:r>
            <a:endParaRPr lang="en-GB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5724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5614234"/>
            <a:ext cx="6466141" cy="90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9785" y="260648"/>
            <a:ext cx="88212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Wo</a:t>
            </a:r>
            <a:r>
              <a:rPr lang="en-US" sz="3200" kern="0" noProof="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kern="0" noProof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wird</a:t>
            </a:r>
            <a:r>
              <a:rPr lang="en-US" sz="3200" kern="0" noProof="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 das </a:t>
            </a:r>
            <a:r>
              <a:rPr lang="en-US" sz="3200" kern="0" noProof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Plastik</a:t>
            </a:r>
            <a:r>
              <a:rPr lang="en-US" sz="3200" kern="0" noProof="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kern="0" noProof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begraben</a:t>
            </a:r>
            <a:r>
              <a:rPr lang="en-US" sz="3200" kern="0" noProof="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?</a:t>
            </a:r>
            <a:endParaRPr kumimoji="0" lang="de-AT" sz="320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uLnTx/>
              <a:uFillTx/>
              <a:cs typeface="Times New Roman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/>
          <a:srcRect l="5058" t="5800" r="1352" b="47733"/>
          <a:stretch/>
        </p:blipFill>
        <p:spPr>
          <a:xfrm>
            <a:off x="179512" y="908720"/>
            <a:ext cx="7992888" cy="295232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/>
          <a:srcRect l="8313" t="65733" r="62178" b="5934"/>
          <a:stretch/>
        </p:blipFill>
        <p:spPr>
          <a:xfrm>
            <a:off x="179512" y="4005064"/>
            <a:ext cx="3758546" cy="268467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139952" y="4077072"/>
            <a:ext cx="4680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400" algn="just"/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Häufigkeit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 von </a:t>
            </a:r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Microplastik</a:t>
            </a:r>
            <a:endParaRPr lang="en-US" sz="2400" dirty="0" smtClean="0">
              <a:solidFill>
                <a:schemeClr val="accent1">
                  <a:lumMod val="20000"/>
                  <a:lumOff val="80000"/>
                </a:schemeClr>
              </a:solidFill>
              <a:latin typeface="KXPPA M+ Palatino LT"/>
            </a:endParaRPr>
          </a:p>
          <a:p>
            <a:pPr marR="2400" algn="just"/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In </a:t>
            </a:r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Tiefenwässern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: </a:t>
            </a:r>
          </a:p>
          <a:p>
            <a:pPr marR="2400" algn="just"/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	2 – 3400 MPT/Liter</a:t>
            </a:r>
          </a:p>
          <a:p>
            <a:pPr marR="2400"/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In </a:t>
            </a:r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Tiefwassersedimenten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 des </a:t>
            </a:r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Marianengrabens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 (-11 km </a:t>
            </a:r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Tiefe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): </a:t>
            </a:r>
          </a:p>
          <a:p>
            <a:pPr marR="2400"/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	200 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to 2200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KXPPA M+ Palatino LT"/>
              </a:rPr>
              <a:t>MPT/Liter</a:t>
            </a:r>
            <a:endParaRPr lang="de-AT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4392488" cy="152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364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251520" y="116632"/>
            <a:ext cx="82089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AT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Untertitel 2"/>
          <p:cNvSpPr txBox="1">
            <a:spLocks/>
          </p:cNvSpPr>
          <p:nvPr/>
        </p:nvSpPr>
        <p:spPr>
          <a:xfrm>
            <a:off x="107504" y="4725144"/>
            <a:ext cx="8856984" cy="17281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solidFill>
                  <a:srgbClr val="FFFF00"/>
                </a:solidFill>
              </a:rPr>
              <a:t>The Anthropocene Working Group AWG</a:t>
            </a:r>
          </a:p>
          <a:p>
            <a:r>
              <a:rPr lang="de-AT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Internationale Stratigraphische Arbeitsgruppe, die über das Anthropozän als geologische Zeiteinheit und dessen Definition im Sinne der Geologischen Zeitskala arbeitet</a:t>
            </a:r>
            <a:endParaRPr lang="de-AT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060848"/>
            <a:ext cx="4657737" cy="2088232"/>
          </a:xfrm>
          <a:prstGeom prst="rect">
            <a:avLst/>
          </a:prstGeom>
        </p:spPr>
      </p:pic>
      <p:pic>
        <p:nvPicPr>
          <p:cNvPr id="1026" name="Picture 2" descr="E:\Documents\Anthropocene\Münze Österreich\Geol.Zeitska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3" y="1772816"/>
            <a:ext cx="3955079" cy="2880320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Das Anthropozän</a:t>
            </a:r>
          </a:p>
        </p:txBody>
      </p:sp>
    </p:spTree>
    <p:extLst>
      <p:ext uri="{BB962C8B-B14F-4D97-AF65-F5344CB8AC3E}">
        <p14:creationId xmlns:p14="http://schemas.microsoft.com/office/powerpoint/2010/main" val="282531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5288" y="115888"/>
            <a:ext cx="8353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Der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geologische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Plastikkreislauf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uLnTx/>
              <a:uFillTx/>
              <a:cs typeface="Times New Roman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79512" y="908720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besteht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z.Gt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.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aus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Kohlenstoff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und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wird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aus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Erdöl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gemacht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(=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Kohlenwasserstoffverbindungen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).</a:t>
            </a:r>
          </a:p>
          <a:p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ist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über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Zehnerjahre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stabil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geologisch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gesehen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(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bei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Temperatur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 und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Druckerhöhung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und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langsamer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Abbau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durch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Mikroorganismen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aber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über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lange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Zeiträume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instabil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  <a:p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Wenn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über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Millionen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von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Jahren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Schichten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mit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begraben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werden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nimmt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das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einerseits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Kohlenstoff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aus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dem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Kreislauf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(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Reduktion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von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Treibhausgasen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),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andererseits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wird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sich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umwandeln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zu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einfacheren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Kohlenwasserstoffmolekülen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und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wird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fossilisiert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– </a:t>
            </a:r>
            <a:r>
              <a:rPr lang="en-US" sz="20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Lagerstätten</a:t>
            </a:r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der </a:t>
            </a:r>
            <a:r>
              <a:rPr lang="en-US" sz="20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Zukunft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. </a:t>
            </a:r>
          </a:p>
        </p:txBody>
      </p:sp>
      <p:pic>
        <p:nvPicPr>
          <p:cNvPr id="2050" name="Picture 2" descr="E:\Documents\Projekte\Anthropocene\Plastic stratigraphy\Fate_of_plastic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35696" y="3861048"/>
            <a:ext cx="5379780" cy="2635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93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5288" y="115888"/>
            <a:ext cx="835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AWG</a:t>
            </a:r>
            <a:endParaRPr kumimoji="0" lang="de-AT" sz="32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uLnTx/>
              <a:uFillTx/>
              <a:cs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7544" y="908720"/>
            <a:ext cx="828092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Der Mensch </a:t>
            </a:r>
            <a:r>
              <a:rPr lang="en-US" sz="2400" i="1" dirty="0" err="1" smtClean="0">
                <a:solidFill>
                  <a:srgbClr val="FFFF00"/>
                </a:solidFill>
              </a:rPr>
              <a:t>beeinflusst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signifikant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geologische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Prozesse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und </a:t>
            </a:r>
            <a:r>
              <a:rPr lang="en-US" sz="2400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damit</a:t>
            </a:r>
            <a:r>
              <a:rPr lang="en-US" sz="2400" i="1" dirty="0" smtClean="0">
                <a:solidFill>
                  <a:srgbClr val="FFFF00"/>
                </a:solidFill>
              </a:rPr>
              <a:t> das System </a:t>
            </a:r>
            <a:r>
              <a:rPr lang="en-US" sz="2400" i="1" dirty="0" err="1" smtClean="0">
                <a:solidFill>
                  <a:srgbClr val="FFFF00"/>
                </a:solidFill>
              </a:rPr>
              <a:t>Erde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</a:t>
            </a:r>
          </a:p>
          <a:p>
            <a:pPr marL="285750" indent="-28575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Der </a:t>
            </a:r>
            <a:r>
              <a:rPr lang="en-US" sz="2400" i="1" dirty="0" err="1" smtClean="0">
                <a:solidFill>
                  <a:srgbClr val="FFFF00"/>
                </a:solidFill>
              </a:rPr>
              <a:t>Globale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Wandel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ist</a:t>
            </a:r>
            <a:r>
              <a:rPr lang="en-US" sz="2400" i="1" dirty="0" smtClean="0">
                <a:solidFill>
                  <a:srgbClr val="FFFF00"/>
                </a:solidFill>
              </a:rPr>
              <a:t> in der </a:t>
            </a:r>
            <a:r>
              <a:rPr lang="en-US" sz="2400" i="1" dirty="0" err="1" smtClean="0">
                <a:solidFill>
                  <a:srgbClr val="FFFF00"/>
                </a:solidFill>
              </a:rPr>
              <a:t>Erdgeschichte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angekommen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–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Signale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der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anthropogen-beeinflussten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Änderungen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sind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in den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geologischen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Ablagerungen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(das “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materielle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“ Anthropozän)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weltweit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zu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finden</a:t>
            </a:r>
            <a:endParaRPr lang="en-US" sz="2400" i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Das Anthropozän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ist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damit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(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auch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ein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Symbol der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Unumkehrbarkeit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des </a:t>
            </a:r>
            <a:r>
              <a:rPr lang="en-US" sz="2400" i="1" dirty="0" err="1" smtClean="0">
                <a:solidFill>
                  <a:srgbClr val="FFFF00"/>
                </a:solidFill>
              </a:rPr>
              <a:t>Globalen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Wandels</a:t>
            </a:r>
            <a:endParaRPr lang="en-US" sz="2400" i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Und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ist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damit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Teil</a:t>
            </a:r>
            <a:r>
              <a:rPr lang="en-US" sz="2400" i="1" dirty="0" smtClean="0">
                <a:solidFill>
                  <a:srgbClr val="FFFF00"/>
                </a:solidFill>
              </a:rPr>
              <a:t> der </a:t>
            </a:r>
            <a:r>
              <a:rPr lang="en-US" sz="2400" i="1" dirty="0" err="1" smtClean="0">
                <a:solidFill>
                  <a:srgbClr val="FFFF00"/>
                </a:solidFill>
              </a:rPr>
              <a:t>Stratigraphie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und der </a:t>
            </a:r>
            <a:r>
              <a:rPr lang="en-US" sz="2400" i="1" dirty="0" err="1" smtClean="0">
                <a:solidFill>
                  <a:srgbClr val="FFFF00"/>
                </a:solidFill>
              </a:rPr>
              <a:t>Geologischen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Zeittafel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98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222837" y="867350"/>
            <a:ext cx="869832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kumimoji="0" lang="de-AT" sz="240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ea typeface="Verdana" pitchFamily="34" charset="0"/>
                <a:cs typeface="Verdana" pitchFamily="34" charset="0"/>
              </a:rPr>
              <a:t> </a:t>
            </a:r>
            <a:r>
              <a:rPr lang="de-AT" sz="2400" dirty="0" smtClean="0">
                <a:solidFill>
                  <a:srgbClr val="FFFF00"/>
                </a:solidFill>
                <a:ea typeface="Verdana" pitchFamily="34" charset="0"/>
                <a:cs typeface="Verdana" pitchFamily="34" charset="0"/>
              </a:rPr>
              <a:t>Neue Materialien </a:t>
            </a:r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(Aluminium, Zement/Beton, </a:t>
            </a:r>
            <a:r>
              <a:rPr lang="de-AT" sz="2400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Plastik</a:t>
            </a:r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, anthropogene Minerale, Flugasche, Mülldeponien, …)</a:t>
            </a:r>
            <a:r>
              <a:rPr kumimoji="0" lang="de-AT" sz="240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ea typeface="Verdana" pitchFamily="34" charset="0"/>
                <a:cs typeface="Verdana" pitchFamily="34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de-AT" sz="2400" dirty="0" smtClean="0">
                <a:solidFill>
                  <a:srgbClr val="FFFF00"/>
                </a:solidFill>
                <a:ea typeface="Verdana" pitchFamily="34" charset="0"/>
                <a:cs typeface="Verdana" pitchFamily="34" charset="0"/>
              </a:rPr>
              <a:t>Chemische Veränderungen </a:t>
            </a:r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(Verbrennung fossile Brennstoffe, CO</a:t>
            </a:r>
            <a:r>
              <a:rPr lang="de-AT" sz="2400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2</a:t>
            </a:r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-Methan Klimawandel, Stickstoffzyklus, Atomtest-Fallout)</a:t>
            </a:r>
            <a:endParaRPr kumimoji="0" lang="de-AT" sz="2400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ea typeface="Verdana" pitchFamily="34" charset="0"/>
              <a:cs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kumimoji="0" lang="de-AT" sz="240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ea typeface="Verdana" pitchFamily="34" charset="0"/>
                <a:cs typeface="Verdana" pitchFamily="34" charset="0"/>
              </a:rPr>
              <a:t> </a:t>
            </a:r>
            <a:r>
              <a:rPr lang="de-AT" sz="2400" dirty="0" smtClean="0">
                <a:solidFill>
                  <a:srgbClr val="FFFF00"/>
                </a:solidFill>
                <a:ea typeface="Verdana" pitchFamily="34" charset="0"/>
                <a:cs typeface="Verdana" pitchFamily="34" charset="0"/>
              </a:rPr>
              <a:t>Biologische Veränderungen </a:t>
            </a:r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(Artensterben, invasive Arten und Globalisierung, </a:t>
            </a:r>
            <a:r>
              <a:rPr lang="de-AT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introductions</a:t>
            </a:r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de-AT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and</a:t>
            </a:r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de-AT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domestications</a:t>
            </a:r>
            <a:r>
              <a:rPr lang="de-AT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Schlüsselsignale</a:t>
            </a:r>
            <a:r>
              <a:rPr lang="en-US" sz="32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für</a:t>
            </a:r>
            <a:r>
              <a:rPr lang="en-US" sz="32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 das </a:t>
            </a:r>
            <a:r>
              <a:rPr lang="en-US" sz="32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geologische</a:t>
            </a:r>
            <a:r>
              <a:rPr lang="en-US" sz="32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</a:rPr>
              <a:t>Anthropozän</a:t>
            </a:r>
            <a:endParaRPr lang="en-US" sz="3200" kern="0" dirty="0" smtClean="0">
              <a:solidFill>
                <a:schemeClr val="accent5">
                  <a:lumMod val="20000"/>
                  <a:lumOff val="8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3627870"/>
            <a:ext cx="4896544" cy="303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2267744" y="3697287"/>
            <a:ext cx="3009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 dirty="0" smtClean="0"/>
              <a:t>Waters et al. 2016, </a:t>
            </a:r>
            <a:r>
              <a:rPr lang="de-AT" sz="1400" i="1" dirty="0" smtClean="0"/>
              <a:t>Science, 351, 6269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90342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8700" y="5440591"/>
            <a:ext cx="84447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300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Millionen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Tonnen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werden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pro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Jahr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erzeugt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(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entspricht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etwa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der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gesamten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menschlichen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Biomasse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Gesamtproduktion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&gt; 8,3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Milliarden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Tonnen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=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genug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um den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gesamten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Planeten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in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eine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Plastikfolie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zu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wickeln</a:t>
            </a:r>
            <a:endParaRPr lang="en-US" sz="20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59" y="109242"/>
            <a:ext cx="8284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</a:t>
            </a:r>
            <a:endParaRPr lang="en-GB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00" y="1019510"/>
            <a:ext cx="5455428" cy="42748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110894"/>
            <a:ext cx="2450349" cy="232749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</p:pic>
      <p:sp>
        <p:nvSpPr>
          <p:cNvPr id="11" name="TextBox 8"/>
          <p:cNvSpPr txBox="1"/>
          <p:nvPr/>
        </p:nvSpPr>
        <p:spPr>
          <a:xfrm>
            <a:off x="5220072" y="62068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Plastics range chart (Zalasiewicz et al. 2016)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3299" y="1019510"/>
            <a:ext cx="3051216" cy="4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376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3768" y="908720"/>
            <a:ext cx="4087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Kleiner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als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5 mm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im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Durchmesser</a:t>
            </a:r>
            <a:endParaRPr lang="en-US" sz="20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59" y="109242"/>
            <a:ext cx="813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Mikroplastik</a:t>
            </a:r>
            <a:endParaRPr lang="en-GB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665025" y="4687712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Lechner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et al. 2014: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Donaustudie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Flusswasser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4,2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Tonnen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Plastik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pro Tag von der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Donau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ins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Schwarze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Meer 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96119"/>
            <a:ext cx="3995363" cy="3013658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4914860" y="4687712"/>
            <a:ext cx="3977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Wagreich et al. 2018: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Triesting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Flusssediment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Mehrere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tausend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Mikroplastikteilchen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pro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Kilogramm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E:\Documents\Kongresse\EGU\EGU.2019\EGU_Poster\S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84784"/>
            <a:ext cx="4032448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17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787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8496944" cy="72008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solidFill>
                  <a:schemeClr val="tx1"/>
                </a:solidFill>
              </a:rPr>
              <a:t>Kane, I.A. &amp; Clare, M.A., 2019. Dispersion, accumulation, and the ultimate fate of </a:t>
            </a:r>
            <a:r>
              <a:rPr lang="en-US" sz="1400" dirty="0" err="1" smtClean="0">
                <a:solidFill>
                  <a:schemeClr val="tx1"/>
                </a:solidFill>
              </a:rPr>
              <a:t>microplastics</a:t>
            </a:r>
            <a:r>
              <a:rPr lang="en-US" sz="1400" dirty="0" smtClean="0">
                <a:solidFill>
                  <a:schemeClr val="tx1"/>
                </a:solidFill>
              </a:rPr>
              <a:t> in deep-marine environments: A review and future directions. Frontiers in Earth Science, 7, 80. </a:t>
            </a:r>
            <a:r>
              <a:rPr lang="en-US" sz="1400" dirty="0" err="1" smtClean="0">
                <a:solidFill>
                  <a:schemeClr val="tx1"/>
                </a:solidFill>
              </a:rPr>
              <a:t>doi</a:t>
            </a:r>
            <a:r>
              <a:rPr lang="en-US" sz="1400" dirty="0" smtClean="0">
                <a:solidFill>
                  <a:schemeClr val="tx1"/>
                </a:solidFill>
              </a:rPr>
              <a:t>: 10.3389/feart.2019.00080</a:t>
            </a:r>
            <a:endParaRPr lang="de-AT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60" y="827420"/>
            <a:ext cx="8284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Global Trash Layer – The Age of Garbage</a:t>
            </a:r>
            <a:endParaRPr lang="en-GB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395536" y="651605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Berger Deponie, Wiener Becken, ca. 1999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9570" name="Picture 2" descr="E:\Documents\Lehre\Exkursionen LA\Geländeseminar LA 2001\Berg05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544" y="1403484"/>
            <a:ext cx="8379276" cy="5007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10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91992" y="1090978"/>
            <a:ext cx="8636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Corcoran et al. (2014): An anthropogenic marker horizon in the future rock record. </a:t>
            </a:r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GSA Today, v. 24, no. 6.</a:t>
            </a:r>
          </a:p>
          <a:p>
            <a:endParaRPr lang="en-US" sz="2000" i="1" dirty="0" smtClean="0">
              <a:solidFill>
                <a:schemeClr val="accent5">
                  <a:lumMod val="20000"/>
                  <a:lumOff val="80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“</a:t>
            </a:r>
            <a:r>
              <a:rPr lang="en-US" sz="20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Plastiglomerates</a:t>
            </a:r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” </a:t>
            </a:r>
            <a:r>
              <a:rPr lang="en-US" sz="20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entstehen</a:t>
            </a:r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 an den </a:t>
            </a:r>
            <a:r>
              <a:rPr lang="en-US" sz="20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Stränden</a:t>
            </a:r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 von Hawaii </a:t>
            </a:r>
            <a:r>
              <a:rPr lang="en-US" sz="20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durch</a:t>
            </a:r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 das (</a:t>
            </a:r>
            <a:r>
              <a:rPr lang="en-US" sz="20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verbotene</a:t>
            </a:r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) </a:t>
            </a:r>
            <a:r>
              <a:rPr lang="en-US" sz="20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Verbrennen</a:t>
            </a:r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 von </a:t>
            </a:r>
            <a:r>
              <a:rPr lang="en-US" sz="20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a typeface="Verdana" pitchFamily="34" charset="0"/>
                <a:cs typeface="Verdana" pitchFamily="34" charset="0"/>
              </a:rPr>
              <a:t>Plastikabfall</a:t>
            </a:r>
            <a:endParaRPr lang="de-AT" sz="2000" dirty="0">
              <a:solidFill>
                <a:schemeClr val="accent5">
                  <a:lumMod val="20000"/>
                  <a:lumOff val="8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804732"/>
            <a:ext cx="4475183" cy="364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64424" y="2785631"/>
            <a:ext cx="4666852" cy="36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6660232" y="6458122"/>
            <a:ext cx="23608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de-AT" sz="1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Verdana" pitchFamily="34" charset="0"/>
              </a:rPr>
              <a:t>Corcoran</a:t>
            </a:r>
            <a:r>
              <a:rPr lang="de-AT" sz="1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Verdana" pitchFamily="34" charset="0"/>
              </a:rPr>
              <a:t> et al., 2014</a:t>
            </a:r>
            <a:endParaRPr lang="de-AT" sz="1400" dirty="0">
              <a:solidFill>
                <a:schemeClr val="accent5">
                  <a:lumMod val="20000"/>
                  <a:lumOff val="80000"/>
                </a:schemeClr>
              </a:solidFill>
              <a:latin typeface="Verdan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9785" y="260648"/>
            <a:ext cx="88212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Ein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neues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anthropozänes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cs typeface="Times New Roman" pitchFamily="18" charset="0"/>
              </a:rPr>
              <a:t>Gestein</a:t>
            </a:r>
            <a:endParaRPr kumimoji="0" lang="de-AT" sz="320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</Words>
  <Application>Microsoft Office PowerPoint</Application>
  <PresentationFormat>Bildschirmpräsentation (4:3)</PresentationFormat>
  <Paragraphs>90</Paragraphs>
  <Slides>20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KXPPA M+ Palatino LT</vt:lpstr>
      <vt:lpstr>Times New Roman</vt:lpstr>
      <vt:lpstr>Verdana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ist die häufigste Abfallart auf Badestränden?</vt:lpstr>
      <vt:lpstr>Was ist die häufigste Abfallart auf Badestränden?</vt:lpstr>
      <vt:lpstr>Was ist die häufigste Abfallart auf Badestränden?</vt:lpstr>
      <vt:lpstr>Achtung GIFT! </vt:lpstr>
      <vt:lpstr>Plastikabfall tötet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Wagreich2</dc:creator>
  <cp:lastModifiedBy>Wagreich</cp:lastModifiedBy>
  <cp:revision>422</cp:revision>
  <dcterms:created xsi:type="dcterms:W3CDTF">2015-11-30T15:16:18Z</dcterms:created>
  <dcterms:modified xsi:type="dcterms:W3CDTF">2019-06-21T04:26:02Z</dcterms:modified>
</cp:coreProperties>
</file>